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4" r:id="rId9"/>
    <p:sldId id="263" r:id="rId10"/>
    <p:sldId id="270" r:id="rId11"/>
    <p:sldId id="271" r:id="rId12"/>
    <p:sldId id="266" r:id="rId13"/>
    <p:sldId id="272" r:id="rId14"/>
    <p:sldId id="273" r:id="rId15"/>
    <p:sldId id="265" r:id="rId16"/>
    <p:sldId id="269" r:id="rId17"/>
    <p:sldId id="274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A6D3C-63EB-47A6-93D7-96295415D3A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1C6B-98D2-481B-BDBE-21E2E090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0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শুধুমাত্র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শিশুদের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আনন্দ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1C6B-98D2-481B-BDBE-21E2E09082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46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শিশুদের</a:t>
            </a:r>
            <a:r>
              <a:rPr lang="en-US" dirty="0" smtClean="0"/>
              <a:t> </a:t>
            </a:r>
            <a:r>
              <a:rPr lang="en-US" dirty="0" err="1" smtClean="0"/>
              <a:t>কাছ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আশা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1C6B-98D2-481B-BDBE-21E2E09082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4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DE155-F57F-4894-BC25-6733B9954B7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19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সঙ্গে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নেব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DE155-F57F-4894-BC25-6733B9954B7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81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1C6B-98D2-481B-BDBE-21E2E09082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6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52F9-4CA7-447E-B15F-A7592577206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1DDE-63F5-4A6B-A7F9-5DB424C34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52F9-4CA7-447E-B15F-A7592577206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1DDE-63F5-4A6B-A7F9-5DB424C34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5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52F9-4CA7-447E-B15F-A7592577206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1DDE-63F5-4A6B-A7F9-5DB424C34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1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52F9-4CA7-447E-B15F-A7592577206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1DDE-63F5-4A6B-A7F9-5DB424C34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2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52F9-4CA7-447E-B15F-A7592577206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1DDE-63F5-4A6B-A7F9-5DB424C34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3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52F9-4CA7-447E-B15F-A7592577206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1DDE-63F5-4A6B-A7F9-5DB424C34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6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52F9-4CA7-447E-B15F-A7592577206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1DDE-63F5-4A6B-A7F9-5DB424C34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0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52F9-4CA7-447E-B15F-A7592577206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1DDE-63F5-4A6B-A7F9-5DB424C34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6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52F9-4CA7-447E-B15F-A7592577206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1DDE-63F5-4A6B-A7F9-5DB424C34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8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52F9-4CA7-447E-B15F-A7592577206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1DDE-63F5-4A6B-A7F9-5DB424C34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4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52F9-4CA7-447E-B15F-A7592577206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1DDE-63F5-4A6B-A7F9-5DB424C34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1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C52F9-4CA7-447E-B15F-A7592577206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51DDE-63F5-4A6B-A7F9-5DB424C34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9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152" y="115911"/>
            <a:ext cx="11977351" cy="6437290"/>
          </a:xfrm>
          <a:prstGeom prst="rect">
            <a:avLst/>
          </a:prstGeom>
          <a:noFill/>
          <a:ln w="127000">
            <a:solidFill>
              <a:srgbClr val="D0E0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41" y="2160107"/>
            <a:ext cx="4434983" cy="3548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3541" y="586854"/>
            <a:ext cx="4434983" cy="156966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872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0041" y="2596278"/>
            <a:ext cx="9333118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bn-BD" sz="5400" dirty="0">
                <a:solidFill>
                  <a:srgbClr val="C3495A"/>
                </a:solidFill>
                <a:latin typeface="NikoshBAN" pitchFamily="2" charset="0"/>
                <a:cs typeface="NikoshBAN" pitchFamily="2" charset="0"/>
              </a:rPr>
              <a:t>সংখ্যা প্রতীক </a:t>
            </a:r>
            <a:r>
              <a:rPr lang="en-US" sz="5400" dirty="0">
                <a:solidFill>
                  <a:srgbClr val="C3495A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dirty="0">
                <a:solidFill>
                  <a:srgbClr val="C3495A"/>
                </a:solidFill>
                <a:latin typeface="NikoshBAN" pitchFamily="2" charset="0"/>
                <a:cs typeface="NikoshBAN" pitchFamily="2" charset="0"/>
              </a:rPr>
              <a:t>  টি </a:t>
            </a:r>
            <a:r>
              <a:rPr lang="en-US" sz="5400" dirty="0">
                <a:solidFill>
                  <a:srgbClr val="C3495A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>
              <a:solidFill>
                <a:srgbClr val="C3495A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5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প্রক্রিয়া প্রতীক</a:t>
            </a:r>
            <a:r>
              <a:rPr lang="bn-BD" sz="5400" dirty="0">
                <a:solidFill>
                  <a:srgbClr val="C349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5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5400" dirty="0">
                <a:solidFill>
                  <a:srgbClr val="9EC816"/>
                </a:solidFill>
                <a:latin typeface="NikoshBAN" pitchFamily="2" charset="0"/>
                <a:cs typeface="NikoshBAN" pitchFamily="2" charset="0"/>
              </a:rPr>
              <a:t>সম্পর্ক প্রতীক </a:t>
            </a:r>
            <a:r>
              <a:rPr lang="en-US" sz="5400" dirty="0">
                <a:solidFill>
                  <a:srgbClr val="9EC816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400" dirty="0">
                <a:solidFill>
                  <a:srgbClr val="9EC816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5400" dirty="0">
                <a:solidFill>
                  <a:srgbClr val="9EC81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>
              <a:solidFill>
                <a:srgbClr val="9EC81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1" y="533401"/>
            <a:ext cx="42915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শূণ্যস্থান পূরণ কর</a:t>
            </a:r>
            <a:endParaRPr lang="en-US" sz="6000" b="1" dirty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960165" y="2742219"/>
            <a:ext cx="762000" cy="769441"/>
            <a:chOff x="4267200" y="1905000"/>
            <a:chExt cx="762000" cy="769441"/>
          </a:xfrm>
        </p:grpSpPr>
        <p:sp>
          <p:nvSpPr>
            <p:cNvPr id="8" name="Rectangle 7"/>
            <p:cNvSpPr/>
            <p:nvPr/>
          </p:nvSpPr>
          <p:spPr>
            <a:xfrm>
              <a:off x="4267200" y="1981200"/>
              <a:ext cx="762000" cy="609600"/>
            </a:xfrm>
            <a:prstGeom prst="rect">
              <a:avLst/>
            </a:prstGeom>
            <a:noFill/>
            <a:ln>
              <a:solidFill>
                <a:srgbClr val="C349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67200" y="1905000"/>
              <a:ext cx="6671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400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96000" y="3532407"/>
            <a:ext cx="762000" cy="769441"/>
            <a:chOff x="5257800" y="1897559"/>
            <a:chExt cx="762000" cy="769441"/>
          </a:xfrm>
        </p:grpSpPr>
        <p:sp>
          <p:nvSpPr>
            <p:cNvPr id="9" name="Rectangle 8"/>
            <p:cNvSpPr/>
            <p:nvPr/>
          </p:nvSpPr>
          <p:spPr>
            <a:xfrm>
              <a:off x="5257800" y="1981200"/>
              <a:ext cx="762000" cy="609600"/>
            </a:xfrm>
            <a:prstGeom prst="rect">
              <a:avLst/>
            </a:prstGeom>
            <a:noFill/>
            <a:ln>
              <a:solidFill>
                <a:srgbClr val="C349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48696" y="1897559"/>
              <a:ext cx="41870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400" dirty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86236" y="4318904"/>
            <a:ext cx="762000" cy="769441"/>
            <a:chOff x="6248400" y="1905000"/>
            <a:chExt cx="762000" cy="769441"/>
          </a:xfrm>
        </p:grpSpPr>
        <p:sp>
          <p:nvSpPr>
            <p:cNvPr id="10" name="Rectangle 9"/>
            <p:cNvSpPr/>
            <p:nvPr/>
          </p:nvSpPr>
          <p:spPr>
            <a:xfrm>
              <a:off x="6248400" y="1981200"/>
              <a:ext cx="762000" cy="609600"/>
            </a:xfrm>
            <a:prstGeom prst="rect">
              <a:avLst/>
            </a:prstGeom>
            <a:noFill/>
            <a:ln>
              <a:solidFill>
                <a:srgbClr val="C349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00800" y="1905000"/>
              <a:ext cx="4956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NikoshBAN" pitchFamily="2" charset="0"/>
                  <a:cs typeface="NikoshBAN" pitchFamily="2" charset="0"/>
                </a:rPr>
                <a:t>6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0152" y="115911"/>
            <a:ext cx="11977351" cy="6437290"/>
          </a:xfrm>
          <a:prstGeom prst="rect">
            <a:avLst/>
          </a:prstGeom>
          <a:noFill/>
          <a:ln w="127000">
            <a:solidFill>
              <a:srgbClr val="D0E0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2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6801" y="457201"/>
            <a:ext cx="201048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4800" dirty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মিল করঃ</a:t>
            </a:r>
            <a:endParaRPr lang="en-US" sz="4800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4640" y="1386499"/>
            <a:ext cx="293381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5400" dirty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সংখ্যা প্রতীক</a:t>
            </a:r>
            <a:endParaRPr lang="en-US" sz="5400" dirty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7342" y="4988843"/>
            <a:ext cx="307167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5400" dirty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প্রক্রিয়া প্রতীক</a:t>
            </a:r>
            <a:endParaRPr lang="en-US" sz="5400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7755" y="3101473"/>
            <a:ext cx="301877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সম্পর্ক প্রতীক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57479" y="1430682"/>
            <a:ext cx="3504576" cy="383593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180114" y="1996227"/>
            <a:ext cx="3269349" cy="327038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078747" y="3469821"/>
            <a:ext cx="3316525" cy="12981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1524000" y="1793420"/>
            <a:ext cx="2514600" cy="2646878"/>
            <a:chOff x="304800" y="3200400"/>
            <a:chExt cx="1905000" cy="2646878"/>
          </a:xfrm>
        </p:grpSpPr>
        <p:sp>
          <p:nvSpPr>
            <p:cNvPr id="16" name="Rectangle 15"/>
            <p:cNvSpPr/>
            <p:nvPr/>
          </p:nvSpPr>
          <p:spPr>
            <a:xfrm>
              <a:off x="457200" y="4114800"/>
              <a:ext cx="1752600" cy="152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qual 19"/>
            <p:cNvSpPr/>
            <p:nvPr/>
          </p:nvSpPr>
          <p:spPr>
            <a:xfrm>
              <a:off x="838200" y="4876800"/>
              <a:ext cx="914400" cy="914400"/>
            </a:xfrm>
            <a:prstGeom prst="mathEqual">
              <a:avLst/>
            </a:prstGeom>
            <a:solidFill>
              <a:srgbClr val="D60093"/>
            </a:solidFill>
            <a:ln>
              <a:solidFill>
                <a:srgbClr val="D60093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4800" y="3200400"/>
              <a:ext cx="83820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softRound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6600" b="1" dirty="0">
                  <a:ln w="11430"/>
                  <a:solidFill>
                    <a:srgbClr val="CC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&gt;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1295400" y="3200400"/>
              <a:ext cx="68580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en-US" sz="16600" b="1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&lt;</a:t>
              </a:r>
              <a:endParaRPr lang="en-US" sz="16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688314" y="4719149"/>
            <a:ext cx="2350286" cy="1562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6000" baseline="-25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1 2 3 4 5 6 7 8 9 0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820633" y="269519"/>
            <a:ext cx="1828800" cy="1871766"/>
            <a:chOff x="256151" y="-46095"/>
            <a:chExt cx="1828800" cy="1708697"/>
          </a:xfrm>
          <a:solidFill>
            <a:schemeClr val="accent4"/>
          </a:solidFill>
        </p:grpSpPr>
        <p:sp>
          <p:nvSpPr>
            <p:cNvPr id="17" name="Plus 16"/>
            <p:cNvSpPr/>
            <p:nvPr/>
          </p:nvSpPr>
          <p:spPr>
            <a:xfrm>
              <a:off x="366371" y="193431"/>
              <a:ext cx="645530" cy="541182"/>
            </a:xfrm>
            <a:prstGeom prst="mathPlus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Minus 17"/>
            <p:cNvSpPr/>
            <p:nvPr/>
          </p:nvSpPr>
          <p:spPr>
            <a:xfrm>
              <a:off x="1198549" y="-46095"/>
              <a:ext cx="745880" cy="974465"/>
            </a:xfrm>
            <a:prstGeom prst="mathMinus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ultiply 18"/>
            <p:cNvSpPr/>
            <p:nvPr/>
          </p:nvSpPr>
          <p:spPr>
            <a:xfrm>
              <a:off x="256151" y="748202"/>
              <a:ext cx="914400" cy="914400"/>
            </a:xfrm>
            <a:prstGeom prst="mathMultiply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ivision 20"/>
            <p:cNvSpPr/>
            <p:nvPr/>
          </p:nvSpPr>
          <p:spPr>
            <a:xfrm>
              <a:off x="1170551" y="702993"/>
              <a:ext cx="914400" cy="914400"/>
            </a:xfrm>
            <a:prstGeom prst="mathDivid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90152" y="115911"/>
            <a:ext cx="11977351" cy="6437290"/>
          </a:xfrm>
          <a:prstGeom prst="rect">
            <a:avLst/>
          </a:prstGeom>
          <a:noFill/>
          <a:ln w="127000">
            <a:solidFill>
              <a:srgbClr val="D0E0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0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606" y="511381"/>
            <a:ext cx="1018123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বাক্যগুলোতে গাণিতিক প্রতীক ব্যবহার করে দেখানো হলো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3724" y="1726199"/>
            <a:ext cx="98102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সাতচল্লিশ ,ছিয়ানব্বই  থেকে বড় নয় 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৪৭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৯৬</a:t>
            </a:r>
          </a:p>
          <a:p>
            <a:r>
              <a:rPr lang="bn-I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নয়শত নয় ,নয় হাজার নয় এর সমান নয় 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৯০৯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≈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৯০০৯</a:t>
            </a:r>
          </a:p>
          <a:p>
            <a:r>
              <a:rPr lang="bn-I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পঁচিশ ,চব্বিশ থেকে ছোট নয় 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bn-IN" sz="4800" dirty="0" smtClean="0">
                <a:latin typeface="Matura MT Script Capitals" panose="03020802060602070202" pitchFamily="66" charset="0"/>
                <a:cs typeface="NikoshBAN" panose="02000000000000000000" pitchFamily="2" charset="0"/>
              </a:rPr>
              <a:t>&gt;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52" y="115911"/>
            <a:ext cx="11977351" cy="6437290"/>
          </a:xfrm>
          <a:prstGeom prst="rect">
            <a:avLst/>
          </a:prstGeom>
          <a:noFill/>
          <a:ln w="127000">
            <a:solidFill>
              <a:srgbClr val="D0E0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40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122" y="622426"/>
            <a:ext cx="1098740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খালিঘরে প্রতীক  চিহ্ন “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≈</a:t>
            </a:r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 বসাই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122" y="2681879"/>
            <a:ext cx="11052313" cy="2369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) ৩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≥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১৫    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) ২৪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÷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১২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≥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৩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pPr marL="0" lvl="1"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≥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9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(</a:t>
            </a:r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) ২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≥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52" y="115911"/>
            <a:ext cx="11977351" cy="6437290"/>
          </a:xfrm>
          <a:prstGeom prst="rect">
            <a:avLst/>
          </a:prstGeom>
          <a:noFill/>
          <a:ln w="127000">
            <a:solidFill>
              <a:srgbClr val="D0E0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45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467" y="212034"/>
            <a:ext cx="408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0626" y="414270"/>
            <a:ext cx="6334539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নং দলঃ-</a:t>
            </a:r>
          </a:p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 ঘরে “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≠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’’ও “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≤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 চিহ্ন বসাও</a:t>
            </a:r>
          </a:p>
          <a:p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১। ৭৩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৩৭    ২। ২০+৯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৩০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467" y="2434500"/>
            <a:ext cx="60960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২নংদলঃ-</a:t>
            </a: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খালিঘরে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বসাও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Both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৬÷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(৬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÷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২)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৪</a:t>
            </a:r>
          </a:p>
          <a:p>
            <a:pPr marL="742950" indent="-742950">
              <a:buFontTx/>
              <a:buAutoNum type="arabicParenBoth"/>
            </a:pP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৫২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‼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১৫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১৩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৫২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‼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(১৫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‼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১৩)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857461" y="4454730"/>
            <a:ext cx="6096000" cy="1877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742950" indent="-742950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৩নংদলঃ-</a:t>
            </a:r>
          </a:p>
          <a:p>
            <a:pPr marL="742950" indent="-742950"/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খালিঘরে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বসাও</a:t>
            </a:r>
            <a:endParaRPr lang="bn-BD" sz="2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Both"/>
            </a:pP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১৪২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‼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৬৫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৫৭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১২</a:t>
            </a:r>
          </a:p>
          <a:p>
            <a:pPr marL="742950" indent="-742950">
              <a:buAutoNum type="arabicParenBoth"/>
            </a:pP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৬৩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÷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৬৩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÷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৭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152" y="115911"/>
            <a:ext cx="11977351" cy="6437290"/>
          </a:xfrm>
          <a:prstGeom prst="rect">
            <a:avLst/>
          </a:prstGeom>
          <a:noFill/>
          <a:ln w="127000">
            <a:solidFill>
              <a:srgbClr val="D0E0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6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52" y="115911"/>
            <a:ext cx="11977351" cy="6437290"/>
          </a:xfrm>
          <a:prstGeom prst="rect">
            <a:avLst/>
          </a:prstGeom>
          <a:noFill/>
          <a:ln w="127000">
            <a:solidFill>
              <a:srgbClr val="D0E0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3443" y="235132"/>
            <a:ext cx="576472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গণিত বই এর </a:t>
            </a:r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66</a:t>
            </a:r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পৃষ্ঠা দেখ</a:t>
            </a:r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643" y="235131"/>
            <a:ext cx="4760457" cy="612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0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97706" y="2662060"/>
          <a:ext cx="11010900" cy="3288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0300"/>
                <a:gridCol w="3670300"/>
                <a:gridCol w="3670300"/>
              </a:tblGrid>
              <a:tr h="5066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প্রতীক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সম্পর্ক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প্রতীক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প্রক্রিয়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প্রতীক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65850" y="400049"/>
            <a:ext cx="50292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0581" y="1691664"/>
            <a:ext cx="10725150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প্রতীকগুলো</a:t>
            </a: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আসবে</a:t>
            </a:r>
            <a:endParaRPr lang="en-US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152" y="115911"/>
            <a:ext cx="11977351" cy="6437290"/>
          </a:xfrm>
          <a:prstGeom prst="rect">
            <a:avLst/>
          </a:prstGeom>
          <a:noFill/>
          <a:ln w="127000">
            <a:solidFill>
              <a:srgbClr val="D0E0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79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0108" y="1963661"/>
            <a:ext cx="892707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খালিঘরে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বসাও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0904" y="3977651"/>
            <a:ext cx="10495722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>
              <a:buAutoNum type="arabicParenBoth"/>
            </a:pPr>
            <a:r>
              <a:rPr lang="bn-BD" sz="6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১৪২ </a:t>
            </a:r>
            <a:r>
              <a:rPr lang="en-US" sz="6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‼</a:t>
            </a:r>
            <a:r>
              <a:rPr lang="bn-BD" sz="6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৬৫ </a:t>
            </a:r>
            <a:r>
              <a:rPr lang="en-US" sz="6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bn-BD" sz="6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৫৭ </a:t>
            </a:r>
            <a:r>
              <a:rPr lang="en-US" sz="6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bn-BD" sz="6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১২</a:t>
            </a:r>
          </a:p>
          <a:p>
            <a:pPr marL="742950" indent="-742950">
              <a:buAutoNum type="arabicParenBoth"/>
            </a:pPr>
            <a:r>
              <a:rPr lang="bn-BD" sz="6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৬৩ </a:t>
            </a:r>
            <a:r>
              <a:rPr lang="en-US" sz="6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÷</a:t>
            </a:r>
            <a:r>
              <a:rPr lang="bn-BD" sz="6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6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6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6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bn-BD" sz="6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৬৩ </a:t>
            </a:r>
            <a:r>
              <a:rPr lang="en-US" sz="6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6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6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÷</a:t>
            </a:r>
            <a:r>
              <a:rPr lang="bn-BD" sz="6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৭</a:t>
            </a:r>
            <a:endParaRPr lang="en-US" sz="6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3085" y="365169"/>
            <a:ext cx="50292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152" y="115911"/>
            <a:ext cx="11977351" cy="6437290"/>
          </a:xfrm>
          <a:prstGeom prst="rect">
            <a:avLst/>
          </a:prstGeom>
          <a:noFill/>
          <a:ln w="127000">
            <a:solidFill>
              <a:srgbClr val="D0E0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86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7945" y="718458"/>
            <a:ext cx="223374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2477588"/>
            <a:ext cx="6667500" cy="381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152" y="115911"/>
            <a:ext cx="11977351" cy="6437290"/>
          </a:xfrm>
          <a:prstGeom prst="rect">
            <a:avLst/>
          </a:prstGeom>
          <a:noFill/>
          <a:ln w="127000">
            <a:solidFill>
              <a:srgbClr val="D0E0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152" y="115911"/>
            <a:ext cx="11977351" cy="6437290"/>
          </a:xfrm>
          <a:prstGeom prst="rect">
            <a:avLst/>
          </a:prstGeom>
          <a:noFill/>
          <a:ln w="127000">
            <a:solidFill>
              <a:srgbClr val="D0E0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52047" y="-6191"/>
            <a:ext cx="4648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2682" y="2406367"/>
            <a:ext cx="5437094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স্বরুপ</a:t>
            </a:r>
            <a:r>
              <a:rPr lang="en-US" sz="40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দাস</a:t>
            </a:r>
            <a:endParaRPr lang="en-US" sz="4000" b="1" cap="all" dirty="0" smtClean="0">
              <a:ln w="90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cap="all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40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শিক্ষক  </a:t>
            </a:r>
            <a:endParaRPr lang="en-US" sz="4000" b="1" cap="all" dirty="0" smtClean="0">
              <a:ln w="9000" cmpd="sng">
                <a:solidFill>
                  <a:srgbClr val="FFFF00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cap="all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আজমপুর</a:t>
            </a:r>
            <a:r>
              <a:rPr lang="en-US" sz="40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সরঃ</a:t>
            </a:r>
            <a:r>
              <a:rPr lang="en-US" sz="40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প্রাথঃ</a:t>
            </a:r>
            <a:r>
              <a:rPr lang="en-US" sz="40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cap="all" dirty="0" smtClean="0">
              <a:ln w="9000" cmpd="sng">
                <a:solidFill>
                  <a:srgbClr val="FFFF0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cap="all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দর্শনা-চুয়াডাঙ্গা</a:t>
            </a:r>
            <a:r>
              <a:rPr lang="en-US" sz="40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97705" y="2182249"/>
            <a:ext cx="52309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905">
                  <a:solidFill>
                    <a:srgbClr val="FFFF00"/>
                  </a:solidFill>
                </a:ln>
                <a:solidFill>
                  <a:srgbClr val="DA32B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 smtClean="0">
                <a:ln w="1905">
                  <a:solidFill>
                    <a:srgbClr val="FFFF00"/>
                  </a:solidFill>
                </a:ln>
                <a:solidFill>
                  <a:srgbClr val="DA32B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ln w="1905">
                  <a:solidFill>
                    <a:srgbClr val="FFFF00"/>
                  </a:solidFill>
                </a:ln>
                <a:solidFill>
                  <a:srgbClr val="DA32B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>
                  <a:solidFill>
                    <a:srgbClr val="FFFF00"/>
                  </a:solidFill>
                </a:ln>
                <a:solidFill>
                  <a:srgbClr val="DA32B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bn-BD" sz="3600" b="1" dirty="0" smtClean="0">
              <a:ln w="1905">
                <a:solidFill>
                  <a:srgbClr val="FFFF00"/>
                </a:solidFill>
              </a:ln>
              <a:solidFill>
                <a:srgbClr val="DA32B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n w="1905">
                  <a:solidFill>
                    <a:srgbClr val="FFFF00"/>
                  </a:solidFill>
                </a:ln>
                <a:solidFill>
                  <a:srgbClr val="DA32B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 smtClean="0">
                <a:ln w="1905">
                  <a:solidFill>
                    <a:srgbClr val="FFFF00"/>
                  </a:solidFill>
                </a:ln>
                <a:solidFill>
                  <a:srgbClr val="DA32B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 smtClean="0">
                <a:ln w="1905">
                  <a:solidFill>
                    <a:srgbClr val="FFFF00"/>
                  </a:solidFill>
                </a:ln>
                <a:solidFill>
                  <a:srgbClr val="DA32B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>
                  <a:solidFill>
                    <a:srgbClr val="FFFF00"/>
                  </a:solidFill>
                </a:ln>
                <a:solidFill>
                  <a:srgbClr val="DA32B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গণিত</a:t>
            </a:r>
          </a:p>
          <a:p>
            <a:pPr algn="ctr"/>
            <a:r>
              <a:rPr lang="en-US" sz="3600" b="1" dirty="0" smtClean="0">
                <a:ln w="1905">
                  <a:solidFill>
                    <a:srgbClr val="FFFF00"/>
                  </a:solidFill>
                </a:ln>
                <a:solidFill>
                  <a:srgbClr val="DA32B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 smtClean="0">
                <a:ln w="1905">
                  <a:solidFill>
                    <a:srgbClr val="FFFF00"/>
                  </a:solidFill>
                </a:ln>
                <a:solidFill>
                  <a:srgbClr val="DA32B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পাঠশিরোনামঃ</a:t>
            </a:r>
            <a:r>
              <a:rPr lang="en-US" sz="3600" b="1" dirty="0" smtClean="0">
                <a:ln w="1905">
                  <a:solidFill>
                    <a:srgbClr val="FFFF00"/>
                  </a:solidFill>
                </a:ln>
                <a:solidFill>
                  <a:srgbClr val="DA32B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>
                  <a:noFill/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গাণি</a:t>
            </a:r>
            <a:r>
              <a:rPr lang="bn-BD" sz="3600" b="1" dirty="0" smtClean="0">
                <a:ln w="1905">
                  <a:noFill/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3600" b="1" dirty="0" smtClean="0">
                <a:ln w="1905">
                  <a:noFill/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b="1" dirty="0" smtClean="0">
                <a:ln w="1905">
                  <a:noFill/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প্রতীক</a:t>
            </a:r>
          </a:p>
          <a:p>
            <a:pPr algn="ctr"/>
            <a:r>
              <a:rPr lang="en-US" sz="3600" b="1" dirty="0" smtClean="0">
                <a:ln w="1905">
                  <a:noFill/>
                </a:ln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 smtClean="0">
                <a:ln w="1905">
                  <a:noFill/>
                </a:ln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b="1" dirty="0" smtClean="0">
                <a:ln w="1905">
                  <a:noFill/>
                </a:ln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ln w="1905">
                  <a:noFill/>
                </a:ln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b="1" dirty="0" smtClean="0">
                <a:ln w="1905">
                  <a:noFill/>
                </a:ln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>
                  <a:noFill/>
                </a:ln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3600" b="1" dirty="0">
              <a:ln w="1905">
                <a:noFill/>
              </a:ln>
              <a:solidFill>
                <a:srgbClr val="D6009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53585" y="1786329"/>
            <a:ext cx="1714500" cy="4384533"/>
            <a:chOff x="5153585" y="1786329"/>
            <a:chExt cx="1714500" cy="4384533"/>
          </a:xfrm>
        </p:grpSpPr>
        <p:pic>
          <p:nvPicPr>
            <p:cNvPr id="7" name="Picture 6" descr="images (12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53585" y="4456362"/>
              <a:ext cx="1714500" cy="1714500"/>
            </a:xfrm>
            <a:prstGeom prst="rect">
              <a:avLst/>
            </a:prstGeom>
          </p:spPr>
        </p:pic>
        <p:pic>
          <p:nvPicPr>
            <p:cNvPr id="8" name="Picture 7" descr="images (12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53585" y="1786329"/>
              <a:ext cx="1714500" cy="1714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1776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152" y="115911"/>
            <a:ext cx="11977351" cy="6437290"/>
          </a:xfrm>
          <a:prstGeom prst="rect">
            <a:avLst/>
          </a:prstGeom>
          <a:noFill/>
          <a:ln w="127000">
            <a:solidFill>
              <a:srgbClr val="D0E0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252447" y="444780"/>
            <a:ext cx="3738282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1731" y="2756848"/>
            <a:ext cx="96941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সংখ্যারাশি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উক্তি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সংখ্যারাশি</a:t>
            </a:r>
            <a:r>
              <a:rPr lang="en-US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উক্তি</a:t>
            </a:r>
            <a:r>
              <a:rPr lang="en-US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92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152" y="115911"/>
            <a:ext cx="11977351" cy="6437290"/>
          </a:xfrm>
          <a:prstGeom prst="rect">
            <a:avLst/>
          </a:prstGeom>
          <a:noFill/>
          <a:ln w="127000">
            <a:solidFill>
              <a:srgbClr val="D0E0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51529" y="645459"/>
            <a:ext cx="7490012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lap your hand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12166" y="2006004"/>
            <a:ext cx="5757022" cy="323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4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152" y="115911"/>
            <a:ext cx="11977351" cy="6437290"/>
          </a:xfrm>
          <a:prstGeom prst="rect">
            <a:avLst/>
          </a:prstGeom>
          <a:noFill/>
          <a:ln w="127000">
            <a:solidFill>
              <a:srgbClr val="D0E0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51529" y="645459"/>
            <a:ext cx="7490012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5793" y="1985833"/>
            <a:ext cx="6481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১,২,৩,৪,৫,৬,৭,৮,৯,০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1529" y="3401206"/>
            <a:ext cx="8128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+,-,</a:t>
            </a:r>
            <a:r>
              <a:rPr lang="en-US" sz="8000" dirty="0" smtClean="0">
                <a:latin typeface="Matura MT Script Capitals" panose="03020802060602070202" pitchFamily="66" charset="0"/>
              </a:rPr>
              <a:t>≠,×,÷,&lt;,&gt;,=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3544056" y="5110912"/>
            <a:ext cx="5069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59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152" y="115911"/>
            <a:ext cx="11977351" cy="6437290"/>
          </a:xfrm>
          <a:prstGeom prst="rect">
            <a:avLst/>
          </a:prstGeom>
          <a:noFill/>
          <a:ln w="127000">
            <a:solidFill>
              <a:srgbClr val="D0E0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664357" y="646525"/>
            <a:ext cx="1082894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0821" y="3334556"/>
            <a:ext cx="9776012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50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152" y="115911"/>
            <a:ext cx="11977351" cy="6437290"/>
          </a:xfrm>
          <a:prstGeom prst="rect">
            <a:avLst/>
          </a:prstGeom>
          <a:noFill/>
          <a:ln w="127000">
            <a:solidFill>
              <a:srgbClr val="D0E0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3272" y="1514223"/>
            <a:ext cx="6481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০,১,২,৩,৪,৫,৬,৭,৮,৯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 hidden="1"/>
          <p:cNvSpPr txBox="1"/>
          <p:nvPr/>
        </p:nvSpPr>
        <p:spPr>
          <a:xfrm>
            <a:off x="1600954" y="17663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800" b="1" dirty="0" err="1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4800" b="1" dirty="0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800" b="1" dirty="0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4800" b="1" dirty="0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4800" b="1" dirty="0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800" b="1" dirty="0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 ।</a:t>
            </a:r>
            <a:endParaRPr lang="en-US" sz="4800" b="1" dirty="0">
              <a:gradFill flip="none" rotWithShape="1">
                <a:gsLst>
                  <a:gs pos="0">
                    <a:srgbClr val="D60093">
                      <a:shade val="30000"/>
                      <a:satMod val="115000"/>
                    </a:srgbClr>
                  </a:gs>
                  <a:gs pos="50000">
                    <a:srgbClr val="D60093">
                      <a:shade val="67500"/>
                      <a:satMod val="115000"/>
                    </a:srgbClr>
                  </a:gs>
                  <a:gs pos="100000">
                    <a:srgbClr val="D6009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7013" y="3543477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১০টি ।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8982" y="4451436"/>
            <a:ext cx="95996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4091" y="378823"/>
            <a:ext cx="577378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7014" y="2682738"/>
            <a:ext cx="3573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597" y="2731969"/>
            <a:ext cx="2116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2" grpId="0"/>
      <p:bldP spid="8" grpId="0"/>
      <p:bldP spid="8" grpId="1"/>
      <p:bldP spid="9" grpId="0" build="allAtOnce"/>
      <p:bldP spid="9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152" y="115911"/>
            <a:ext cx="11977351" cy="6437290"/>
          </a:xfrm>
          <a:prstGeom prst="rect">
            <a:avLst/>
          </a:prstGeom>
          <a:noFill/>
          <a:ln w="127000">
            <a:solidFill>
              <a:srgbClr val="D0E0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 hidden="1"/>
          <p:cNvSpPr txBox="1"/>
          <p:nvPr/>
        </p:nvSpPr>
        <p:spPr>
          <a:xfrm>
            <a:off x="1600954" y="17663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800" b="1" dirty="0" err="1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4800" b="1" dirty="0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800" b="1" dirty="0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4800" b="1" dirty="0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4800" b="1" dirty="0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800" b="1" dirty="0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 smtClean="0">
                <a:gradFill flip="none" rotWithShape="1">
                  <a:gsLst>
                    <a:gs pos="0">
                      <a:srgbClr val="D60093">
                        <a:shade val="30000"/>
                        <a:satMod val="115000"/>
                      </a:srgbClr>
                    </a:gs>
                    <a:gs pos="50000">
                      <a:srgbClr val="D60093">
                        <a:shade val="67500"/>
                        <a:satMod val="115000"/>
                      </a:srgbClr>
                    </a:gs>
                    <a:gs pos="100000">
                      <a:srgbClr val="D6009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 ।</a:t>
            </a:r>
            <a:endParaRPr lang="en-US" sz="4800" b="1" dirty="0">
              <a:gradFill flip="none" rotWithShape="1">
                <a:gsLst>
                  <a:gs pos="0">
                    <a:srgbClr val="D60093">
                      <a:shade val="30000"/>
                      <a:satMod val="115000"/>
                    </a:srgbClr>
                  </a:gs>
                  <a:gs pos="50000">
                    <a:srgbClr val="D60093">
                      <a:shade val="67500"/>
                      <a:satMod val="115000"/>
                    </a:srgbClr>
                  </a:gs>
                  <a:gs pos="100000">
                    <a:srgbClr val="D6009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3214804" y="1486363"/>
            <a:ext cx="1089338" cy="1031796"/>
          </a:xfrm>
          <a:prstGeom prst="mathPlus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Minus 19"/>
          <p:cNvSpPr/>
          <p:nvPr/>
        </p:nvSpPr>
        <p:spPr>
          <a:xfrm>
            <a:off x="4901400" y="1558238"/>
            <a:ext cx="792051" cy="821503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6466451" y="1361139"/>
            <a:ext cx="1233152" cy="1282243"/>
          </a:xfrm>
          <a:prstGeom prst="mathMultiply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>
            <a:off x="8490996" y="1341260"/>
            <a:ext cx="968844" cy="1063824"/>
          </a:xfrm>
          <a:prstGeom prst="mathDivide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43600" y="2667100"/>
            <a:ext cx="105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</a:t>
            </a: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17155" y="2656256"/>
            <a:ext cx="1602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endParaRPr 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33412" y="2659559"/>
            <a:ext cx="652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গুণ</a:t>
            </a: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47726" y="2631828"/>
            <a:ext cx="809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81601" y="3462635"/>
            <a:ext cx="509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3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14204" y="4913834"/>
            <a:ext cx="313868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৪টি ।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07626" y="4099964"/>
            <a:ext cx="5039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94092" y="4883057"/>
            <a:ext cx="428920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44091" y="378823"/>
            <a:ext cx="577378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48103" y="5725467"/>
            <a:ext cx="9170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3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4091" y="378823"/>
            <a:ext cx="577378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Equal 2"/>
          <p:cNvSpPr/>
          <p:nvPr/>
        </p:nvSpPr>
        <p:spPr>
          <a:xfrm>
            <a:off x="816837" y="1410655"/>
            <a:ext cx="1374820" cy="612069"/>
          </a:xfrm>
          <a:prstGeom prst="mathEqual">
            <a:avLst>
              <a:gd name="adj1" fmla="val 23520"/>
              <a:gd name="adj2" fmla="val 36167"/>
            </a:avLst>
          </a:prstGeom>
          <a:solidFill>
            <a:srgbClr val="C3495A"/>
          </a:solidFill>
          <a:ln>
            <a:solidFill>
              <a:srgbClr val="C3495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115" y="963598"/>
            <a:ext cx="127344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8000" b="1" dirty="0" smtClean="0">
                <a:ln w="1905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endParaRPr lang="en-US" sz="80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2248" y="3187371"/>
            <a:ext cx="385675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srgbClr val="C3495A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b="1" dirty="0" smtClean="0">
                <a:solidFill>
                  <a:srgbClr val="C349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3495A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b="1" dirty="0" smtClean="0">
                <a:solidFill>
                  <a:srgbClr val="C349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C3495A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3600" b="1" dirty="0" err="1" smtClean="0">
                <a:solidFill>
                  <a:srgbClr val="C3495A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 smtClean="0">
                <a:solidFill>
                  <a:srgbClr val="C3495A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solidFill>
                <a:srgbClr val="C3495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8839" y="2226468"/>
            <a:ext cx="1070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9346" y="2165999"/>
            <a:ext cx="1110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বৃহত্তর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2010" y="2114487"/>
            <a:ext cx="1630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ক্ষুদ্রতর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7004" y="3112062"/>
            <a:ext cx="537159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3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54040" y="1056952"/>
            <a:ext cx="1215046" cy="1284748"/>
            <a:chOff x="609600" y="890401"/>
            <a:chExt cx="1524000" cy="1724398"/>
          </a:xfrm>
          <a:solidFill>
            <a:srgbClr val="C00000"/>
          </a:solidFill>
        </p:grpSpPr>
        <p:sp>
          <p:nvSpPr>
            <p:cNvPr id="14" name="Equal 13"/>
            <p:cNvSpPr/>
            <p:nvPr/>
          </p:nvSpPr>
          <p:spPr>
            <a:xfrm>
              <a:off x="609600" y="1371600"/>
              <a:ext cx="1524000" cy="762000"/>
            </a:xfrm>
            <a:prstGeom prst="mathEqual">
              <a:avLst>
                <a:gd name="adj1" fmla="val 23520"/>
                <a:gd name="adj2" fmla="val 36167"/>
              </a:avLst>
            </a:prstGeom>
            <a:grpFill/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18896980">
              <a:off x="509400" y="1645594"/>
              <a:ext cx="1724398" cy="214011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536498" y="2381412"/>
            <a:ext cx="1512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2660" y="2287037"/>
            <a:ext cx="159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বৃহত্তর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16037" y="2285446"/>
            <a:ext cx="168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ক্ষুদ্রতর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73975" y="4454482"/>
            <a:ext cx="871401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b="1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প্রতীকগুলো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মধ্যকার</a:t>
            </a:r>
            <a:r>
              <a:rPr lang="bn-BD" sz="36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সম্পর্ক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বোঝাতে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সেগুলোকে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 প্রতীক।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68018" y="1056952"/>
                <a:ext cx="1000274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018" y="1056952"/>
                <a:ext cx="1000274" cy="123110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8515576" y="185939"/>
            <a:ext cx="1311514" cy="1836785"/>
            <a:chOff x="3857946" y="196217"/>
            <a:chExt cx="1676400" cy="3742295"/>
          </a:xfrm>
        </p:grpSpPr>
        <p:sp>
          <p:nvSpPr>
            <p:cNvPr id="28" name="TextBox 27"/>
            <p:cNvSpPr txBox="1"/>
            <p:nvPr/>
          </p:nvSpPr>
          <p:spPr>
            <a:xfrm>
              <a:off x="3857946" y="196217"/>
              <a:ext cx="1676400" cy="264687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  <a:sp3d extrusionH="57150">
                <a:bevelT w="38100" h="38100" prst="angle"/>
              </a:sp3d>
            </a:bodyPr>
            <a:lstStyle/>
            <a:p>
              <a:r>
                <a:rPr lang="en-US" sz="16600" dirty="0" smtClean="0">
                  <a:solidFill>
                    <a:srgbClr val="C00000"/>
                  </a:solidFill>
                </a:rPr>
                <a:t>&gt;</a:t>
              </a:r>
              <a:endParaRPr lang="en-US" sz="16600" dirty="0">
                <a:solidFill>
                  <a:srgbClr val="C0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17252807">
              <a:off x="3784633" y="3023142"/>
              <a:ext cx="1617296" cy="213443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320634" y="185939"/>
            <a:ext cx="924410" cy="1911091"/>
            <a:chOff x="6629400" y="228600"/>
            <a:chExt cx="1524000" cy="3370635"/>
          </a:xfrm>
        </p:grpSpPr>
        <p:sp>
          <p:nvSpPr>
            <p:cNvPr id="31" name="TextBox 30"/>
            <p:cNvSpPr txBox="1"/>
            <p:nvPr/>
          </p:nvSpPr>
          <p:spPr>
            <a:xfrm>
              <a:off x="6629400" y="228600"/>
              <a:ext cx="1524000" cy="264687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  <a:sp3d extrusionH="57150">
                <a:bevelT w="38100" h="38100" prst="angle"/>
              </a:sp3d>
            </a:bodyPr>
            <a:lstStyle/>
            <a:p>
              <a:r>
                <a:rPr lang="en-US" sz="16600" dirty="0" smtClean="0">
                  <a:solidFill>
                    <a:srgbClr val="C00000"/>
                  </a:solidFill>
                </a:rPr>
                <a:t>&lt;</a:t>
              </a:r>
              <a:endParaRPr lang="en-US" sz="16600" dirty="0">
                <a:solidFill>
                  <a:srgbClr val="C0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7575626">
              <a:off x="6980166" y="2630030"/>
              <a:ext cx="1724400" cy="21401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C00000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90152" y="115911"/>
            <a:ext cx="11977351" cy="6437290"/>
          </a:xfrm>
          <a:prstGeom prst="rect">
            <a:avLst/>
          </a:prstGeom>
          <a:noFill/>
          <a:ln w="127000">
            <a:solidFill>
              <a:srgbClr val="D0E0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9" grpId="0"/>
      <p:bldP spid="20" grpId="0"/>
      <p:bldP spid="21" grpId="0"/>
      <p:bldP spid="22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503</Words>
  <Application>Microsoft Office PowerPoint</Application>
  <PresentationFormat>Widescreen</PresentationFormat>
  <Paragraphs>111</Paragraphs>
  <Slides>18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Matura MT Script Capitals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sarup</dc:creator>
  <cp:lastModifiedBy>sarup</cp:lastModifiedBy>
  <cp:revision>13</cp:revision>
  <dcterms:created xsi:type="dcterms:W3CDTF">2020-04-25T14:27:05Z</dcterms:created>
  <dcterms:modified xsi:type="dcterms:W3CDTF">2020-05-03T02:53:00Z</dcterms:modified>
</cp:coreProperties>
</file>