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8" r:id="rId1"/>
  </p:sldMasterIdLst>
  <p:notesMasterIdLst>
    <p:notesMasterId r:id="rId14"/>
  </p:notes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58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53A75E-A303-4CD8-B440-F7E9C8E987F4}">
          <p14:sldIdLst>
            <p14:sldId id="256"/>
            <p14:sldId id="267"/>
          </p14:sldIdLst>
        </p14:section>
        <p14:section name="Untitled Section" id="{5345AD68-1000-4EC4-B5DD-7792F1A45ABE}">
          <p14:sldIdLst>
            <p14:sldId id="257"/>
            <p14:sldId id="259"/>
            <p14:sldId id="260"/>
            <p14:sldId id="261"/>
            <p14:sldId id="262"/>
            <p14:sldId id="263"/>
            <p14:sldId id="264"/>
            <p14:sldId id="258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1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4FDFC-6C01-492C-A0DA-B97156C145AA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36BA4A3A-6005-4377-9F46-1C9841AF4C17}" type="pres">
      <dgm:prSet presAssocID="{9F84FDFC-6C01-492C-A0DA-B97156C145A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</dgm:ptLst>
  <dgm:cxnLst>
    <dgm:cxn modelId="{92FB06EA-32DD-4EE4-9494-B70E3CADAB63}" type="presOf" srcId="{9F84FDFC-6C01-492C-A0DA-B97156C145AA}" destId="{36BA4A3A-6005-4377-9F46-1C9841AF4C17}" srcOrd="0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2024-8613-4704-AB84-1E7B96DEF18D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A697-647B-489A-BF55-AED01F5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6A697-647B-489A-BF55-AED01F50F8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8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849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74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9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2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1562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96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9B1B74E-9646-4798-B059-D643E15698F4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68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228" r:id="rId10"/>
    <p:sldLayoutId id="214748422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39" y="0"/>
            <a:ext cx="12239039" cy="68996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568" y="604911"/>
            <a:ext cx="9144000" cy="2259733"/>
          </a:xfrm>
        </p:spPr>
        <p:txBody>
          <a:bodyPr>
            <a:normAutofit fontScale="25000" lnSpcReduction="20000"/>
          </a:bodyPr>
          <a:lstStyle/>
          <a:p>
            <a:endParaRPr lang="en-US" sz="28500" dirty="0" smtClean="0">
              <a:solidFill>
                <a:srgbClr val="002060"/>
              </a:solidFill>
            </a:endParaRPr>
          </a:p>
          <a:p>
            <a:r>
              <a:rPr lang="en-US" sz="55200" b="1" dirty="0" smtClean="0">
                <a:solidFill>
                  <a:srgbClr val="002060"/>
                </a:solidFill>
              </a:rPr>
              <a:t>    </a:t>
            </a:r>
            <a:r>
              <a:rPr lang="bn-IN" sz="55200" b="1" dirty="0" smtClean="0">
                <a:solidFill>
                  <a:srgbClr val="002060"/>
                </a:solidFill>
              </a:rPr>
              <a:t>স্বাগতম</a:t>
            </a:r>
            <a:r>
              <a:rPr lang="bn-IN" sz="285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035" y="-313898"/>
            <a:ext cx="13443044" cy="721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8071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40927494"/>
              </p:ext>
            </p:extLst>
          </p:nvPr>
        </p:nvGraphicFramePr>
        <p:xfrm>
          <a:off x="600501" y="120473"/>
          <a:ext cx="10862587" cy="637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6960"/>
            <a:ext cx="12192000" cy="7160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17" y="442675"/>
            <a:ext cx="1922106" cy="193958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646370" y="780260"/>
            <a:ext cx="1521078" cy="632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412995">
            <a:off x="8672902" y="1291700"/>
            <a:ext cx="1264608" cy="577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6928760">
            <a:off x="9826996" y="3716071"/>
            <a:ext cx="954127" cy="41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7097476" y="5388368"/>
            <a:ext cx="1521078" cy="606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1919495">
            <a:off x="2913383" y="5558238"/>
            <a:ext cx="1235441" cy="536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7792432">
            <a:off x="1974800" y="2242338"/>
            <a:ext cx="1103720" cy="35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01" y="4362640"/>
            <a:ext cx="1626477" cy="2115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34" y="4047994"/>
            <a:ext cx="1662826" cy="2269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206" y="1296274"/>
            <a:ext cx="1734037" cy="24467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12" y="371905"/>
            <a:ext cx="2514037" cy="18831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41" y="2528505"/>
            <a:ext cx="2065314" cy="31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464" y="183977"/>
            <a:ext cx="12041071" cy="7232749"/>
          </a:xfrm>
          <a:prstGeom prst="rect">
            <a:avLst/>
          </a:prstGeom>
          <a:pattFill prst="lgCheck">
            <a:fgClr>
              <a:schemeClr val="accent1"/>
            </a:fgClr>
            <a:bgClr>
              <a:srgbClr val="00B0F0"/>
            </a:bgClr>
          </a:patt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</a:rPr>
              <a:t>         </a:t>
            </a:r>
          </a:p>
          <a:p>
            <a:endParaRPr lang="bn-IN" sz="4000" dirty="0">
              <a:solidFill>
                <a:schemeClr val="bg1"/>
              </a:solidFill>
            </a:endParaRPr>
          </a:p>
          <a:p>
            <a:r>
              <a:rPr lang="bn-IN" sz="4000" dirty="0">
                <a:solidFill>
                  <a:schemeClr val="bg1"/>
                </a:solidFill>
              </a:rPr>
              <a:t> </a:t>
            </a:r>
            <a:r>
              <a:rPr lang="bn-IN" sz="4000" dirty="0" smtClean="0">
                <a:solidFill>
                  <a:schemeClr val="bg1"/>
                </a:solidFill>
              </a:rPr>
              <a:t>                    বাড়ির কাজ</a:t>
            </a:r>
          </a:p>
          <a:p>
            <a:endParaRPr lang="bn-IN" sz="4000" dirty="0">
              <a:solidFill>
                <a:schemeClr val="bg1"/>
              </a:solidFill>
            </a:endParaRPr>
          </a:p>
          <a:p>
            <a:r>
              <a:rPr lang="bn-IN" sz="4000" dirty="0" smtClean="0">
                <a:solidFill>
                  <a:schemeClr val="bg1"/>
                </a:solidFill>
              </a:rPr>
              <a:t> </a:t>
            </a:r>
          </a:p>
          <a:p>
            <a:r>
              <a:rPr lang="bn-IN" sz="3200" dirty="0" smtClean="0">
                <a:solidFill>
                  <a:schemeClr val="bg1"/>
                </a:solidFill>
              </a:rPr>
              <a:t>             </a:t>
            </a:r>
            <a:r>
              <a:rPr lang="bn-IN" sz="3200" dirty="0" smtClean="0"/>
              <a:t>মাইটোসিস কোষবিভাজনের গুরুত্ব আলোচনা কর। </a:t>
            </a:r>
          </a:p>
          <a:p>
            <a:endParaRPr lang="bn-IN" sz="3200" dirty="0">
              <a:solidFill>
                <a:schemeClr val="bg1"/>
              </a:solidFill>
            </a:endParaRPr>
          </a:p>
          <a:p>
            <a:endParaRPr lang="bn-IN" sz="4000" dirty="0" smtClean="0">
              <a:solidFill>
                <a:schemeClr val="bg1"/>
              </a:solidFill>
            </a:endParaRPr>
          </a:p>
          <a:p>
            <a:endParaRPr lang="bn-IN" sz="4000" dirty="0">
              <a:solidFill>
                <a:schemeClr val="bg1"/>
              </a:solidFill>
            </a:endParaRPr>
          </a:p>
          <a:p>
            <a:endParaRPr lang="bn-IN" sz="4000" dirty="0" smtClean="0">
              <a:solidFill>
                <a:schemeClr val="bg1"/>
              </a:solidFill>
            </a:endParaRPr>
          </a:p>
          <a:p>
            <a:endParaRPr lang="bn-IN" sz="4000" dirty="0">
              <a:solidFill>
                <a:schemeClr val="bg1"/>
              </a:solidFill>
            </a:endParaRPr>
          </a:p>
          <a:p>
            <a:endParaRPr lang="bn-IN" sz="40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548637" y="2996416"/>
            <a:ext cx="1026941" cy="8862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365537" y="2996416"/>
            <a:ext cx="1026941" cy="88626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9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26609" y="28123"/>
            <a:ext cx="12168554" cy="7755969"/>
          </a:xfrm>
          <a:prstGeom prst="rect">
            <a:avLst/>
          </a:prstGeom>
          <a:pattFill prst="openDmnd">
            <a:fgClr>
              <a:schemeClr val="accent1"/>
            </a:fgClr>
            <a:bgClr>
              <a:srgbClr val="FFFF00"/>
            </a:bgClr>
          </a:pattFill>
        </p:spPr>
        <p:txBody>
          <a:bodyPr wrap="square" rtlCol="0">
            <a:spAutoFit/>
          </a:bodyPr>
          <a:lstStyle/>
          <a:p>
            <a:r>
              <a:rPr lang="bn-IN" sz="16600" dirty="0" smtClean="0">
                <a:solidFill>
                  <a:srgbClr val="0070C0"/>
                </a:solidFill>
              </a:rPr>
              <a:t>      </a:t>
            </a:r>
            <a:r>
              <a:rPr lang="bn-IN" sz="13800" dirty="0" smtClean="0">
                <a:solidFill>
                  <a:srgbClr val="0070C0"/>
                </a:solidFill>
              </a:rPr>
              <a:t>ধন্যবাদ</a:t>
            </a:r>
          </a:p>
          <a:p>
            <a:endParaRPr lang="bn-IN" sz="16600" dirty="0" smtClean="0">
              <a:solidFill>
                <a:srgbClr val="0070C0"/>
              </a:solidFill>
            </a:endParaRPr>
          </a:p>
          <a:p>
            <a:endParaRPr lang="bn-IN" sz="166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09" y="-70340"/>
            <a:ext cx="12318609" cy="6858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43" y="2524055"/>
            <a:ext cx="6949899" cy="30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039" y="0"/>
            <a:ext cx="1223903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568" y="604911"/>
            <a:ext cx="9144000" cy="2259733"/>
          </a:xfrm>
        </p:spPr>
        <p:txBody>
          <a:bodyPr>
            <a:normAutofit fontScale="25000" lnSpcReduction="20000"/>
          </a:bodyPr>
          <a:lstStyle/>
          <a:p>
            <a:endParaRPr lang="en-US" sz="28500" dirty="0" smtClean="0">
              <a:solidFill>
                <a:srgbClr val="002060"/>
              </a:solidFill>
            </a:endParaRPr>
          </a:p>
          <a:p>
            <a:r>
              <a:rPr lang="en-US" sz="55200" b="1" dirty="0" smtClean="0">
                <a:solidFill>
                  <a:srgbClr val="002060"/>
                </a:solidFill>
              </a:rPr>
              <a:t>    </a:t>
            </a:r>
            <a:r>
              <a:rPr lang="bn-IN" sz="55200" b="1" dirty="0" smtClean="0">
                <a:solidFill>
                  <a:srgbClr val="002060"/>
                </a:solidFill>
              </a:rPr>
              <a:t>স্বাগতম</a:t>
            </a:r>
            <a:r>
              <a:rPr lang="bn-IN" sz="28500" b="1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5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888331"/>
              </p:ext>
            </p:extLst>
          </p:nvPr>
        </p:nvGraphicFramePr>
        <p:xfrm>
          <a:off x="0" y="0"/>
          <a:ext cx="12192000" cy="6975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2108153">
                <a:tc gridSpan="2">
                  <a:txBody>
                    <a:bodyPr/>
                    <a:lstStyle/>
                    <a:p>
                      <a:endParaRPr lang="bn-IN" sz="4800" dirty="0" smtClean="0"/>
                    </a:p>
                    <a:p>
                      <a:pPr algn="ctr"/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  পরিচিতি</a:t>
                      </a:r>
                      <a:r>
                        <a:rPr lang="bn-IN" sz="4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9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600" dirty="0" smtClean="0"/>
                        <a:t> শিক্ষক</a:t>
                      </a:r>
                      <a:r>
                        <a:rPr lang="bn-IN" sz="3600" baseline="0" dirty="0" smtClean="0"/>
                        <a:t> 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600" dirty="0" smtClean="0"/>
                        <a:t>পাঠ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8044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</a:t>
                      </a:r>
                      <a:r>
                        <a:rPr lang="bn-IN" sz="2400" dirty="0" smtClean="0"/>
                        <a:t>মোঃ মোজাম্মেল হক মজুমদার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            ৮ম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bn-IN" sz="2400" dirty="0" smtClean="0"/>
                        <a:t> শ্রেণি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6779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</a:t>
                      </a:r>
                      <a:r>
                        <a:rPr lang="bn-IN" sz="2400" dirty="0" smtClean="0"/>
                        <a:t>প্রধান</a:t>
                      </a:r>
                      <a:r>
                        <a:rPr lang="bn-IN" sz="2400" baseline="0" dirty="0" smtClean="0"/>
                        <a:t> শিক্ষক 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            </a:t>
                      </a:r>
                      <a:r>
                        <a:rPr lang="en-US" sz="2400" dirty="0" err="1" smtClean="0"/>
                        <a:t>বিজ্ঞান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662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</a:t>
                      </a:r>
                      <a:r>
                        <a:rPr lang="bn-IN" sz="2400" dirty="0" smtClean="0"/>
                        <a:t>বাতাবাড়ীয়া বালিকা উচ্চ বিদ্যালয়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         </a:t>
                      </a:r>
                      <a:r>
                        <a:rPr lang="bn-IN" sz="2400" dirty="0" smtClean="0"/>
                        <a:t>অধ্যায়</a:t>
                      </a:r>
                      <a:r>
                        <a:rPr lang="bn-IN" sz="2400" baseline="0" dirty="0" smtClean="0"/>
                        <a:t> – </a:t>
                      </a:r>
                      <a:r>
                        <a:rPr lang="en-US" sz="2400" baseline="0" dirty="0" err="1" smtClean="0"/>
                        <a:t>দুই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882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</a:t>
                      </a:r>
                      <a:r>
                        <a:rPr lang="bn-IN" sz="2400" dirty="0" smtClean="0"/>
                        <a:t>কুমিল্লা সিটি,</a:t>
                      </a:r>
                      <a:r>
                        <a:rPr lang="bn-IN" sz="2400" baseline="0" dirty="0" smtClean="0"/>
                        <a:t> কুমিল্লা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          ( জীবের বৃদ্ধি ও বংশগতি ) </a:t>
                      </a:r>
                      <a:endParaRPr lang="en-US" sz="2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  </a:t>
                      </a:r>
                      <a:r>
                        <a:rPr lang="en-US" sz="2400" dirty="0" err="1" smtClean="0"/>
                        <a:t>মাইটোসিস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949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      </a:t>
                      </a:r>
                      <a:r>
                        <a:rPr lang="bn-IN" sz="2400" dirty="0" smtClean="0"/>
                        <a:t>সময়ঃ ৫০ মিনিট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780" y="-247299"/>
            <a:ext cx="12635269" cy="7278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54" y="674143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31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28597"/>
          </a:xfrm>
          <a:prstGeom prst="rect">
            <a:avLst/>
          </a:prstGeom>
          <a:pattFill prst="pct25">
            <a:fgClr>
              <a:srgbClr val="00B050"/>
            </a:fgClr>
            <a:bgClr>
              <a:schemeClr val="bg1"/>
            </a:bgClr>
          </a:pattFill>
          <a:ln>
            <a:gradFill flip="none" rotWithShape="1">
              <a:gsLst>
                <a:gs pos="0">
                  <a:schemeClr val="accent5">
                    <a:lumMod val="89000"/>
                  </a:schemeClr>
                </a:gs>
                <a:gs pos="23000">
                  <a:schemeClr val="accent5">
                    <a:lumMod val="89000"/>
                  </a:schemeClr>
                </a:gs>
                <a:gs pos="69000">
                  <a:schemeClr val="accent5">
                    <a:lumMod val="75000"/>
                  </a:schemeClr>
                </a:gs>
                <a:gs pos="97000">
                  <a:schemeClr val="accent5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      </a:t>
            </a:r>
            <a:r>
              <a:rPr lang="bn-IN" sz="3200" dirty="0" smtClean="0">
                <a:solidFill>
                  <a:schemeClr val="tx1"/>
                </a:solidFill>
              </a:rPr>
              <a:t>এই পাঠ শেষে শিক্ষার্থীরা</a:t>
            </a:r>
          </a:p>
          <a:p>
            <a:endParaRPr lang="bn-IN" sz="3200" dirty="0" smtClean="0">
              <a:solidFill>
                <a:schemeClr val="tx1"/>
              </a:solidFill>
            </a:endParaRPr>
          </a:p>
          <a:p>
            <a:endParaRPr lang="bn-IN" dirty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r>
              <a:rPr lang="bn-IN" sz="2400" dirty="0" smtClean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                </a:t>
            </a:r>
            <a:r>
              <a:rPr lang="bn-IN" sz="2400" dirty="0" smtClean="0">
                <a:solidFill>
                  <a:schemeClr val="tx1"/>
                </a:solidFill>
              </a:rPr>
              <a:t>মাইটোসিসের গুরুত্বপূর্ণ বৈশিষ্ট্য ব্যাখ্যা করতে পারবে।</a:t>
            </a:r>
          </a:p>
          <a:p>
            <a:endParaRPr lang="bn-IN" sz="2400" dirty="0">
              <a:solidFill>
                <a:schemeClr val="tx1"/>
              </a:solidFill>
            </a:endParaRPr>
          </a:p>
          <a:p>
            <a:r>
              <a:rPr lang="bn-IN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             </a:t>
            </a:r>
            <a:r>
              <a:rPr lang="bn-IN" sz="2400" dirty="0" smtClean="0">
                <a:solidFill>
                  <a:schemeClr val="tx1"/>
                </a:solidFill>
              </a:rPr>
              <a:t>মাইটোসিসের ধাপগুলি বর্ণনা করতে পারবে।</a:t>
            </a:r>
          </a:p>
          <a:p>
            <a:endParaRPr lang="bn-IN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                 </a:t>
            </a:r>
            <a:r>
              <a:rPr lang="bn-IN" sz="2400" dirty="0" smtClean="0">
                <a:solidFill>
                  <a:schemeClr val="tx1"/>
                </a:solidFill>
              </a:rPr>
              <a:t>মাইটোসিসের গুরুত্ব বর্ণনা করতে পারবে।  </a:t>
            </a:r>
          </a:p>
          <a:p>
            <a:endParaRPr lang="bn-IN" sz="2400" dirty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>
              <a:solidFill>
                <a:schemeClr val="tx1"/>
              </a:solidFill>
            </a:endParaRPr>
          </a:p>
          <a:p>
            <a:endParaRPr lang="bn-IN" dirty="0" smtClean="0">
              <a:solidFill>
                <a:schemeClr val="tx1"/>
              </a:solidFill>
            </a:endParaRPr>
          </a:p>
          <a:p>
            <a:endParaRPr lang="bn-IN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2"/>
            <a:ext cx="12296633" cy="7028597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18867" y="2483893"/>
            <a:ext cx="614149" cy="4230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18866" y="3236793"/>
            <a:ext cx="614149" cy="3935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18865" y="3946475"/>
            <a:ext cx="614149" cy="3935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9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9173" y="486971"/>
            <a:ext cx="11043311" cy="63401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                                   </a:t>
            </a:r>
            <a:r>
              <a:rPr lang="en-US" sz="4400" b="1" dirty="0" smtClean="0">
                <a:solidFill>
                  <a:srgbClr val="FFFF00"/>
                </a:solidFill>
              </a:rPr>
              <a:t>Prophase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      </a:t>
            </a:r>
            <a:r>
              <a:rPr lang="bn-IN" sz="2800" b="1" dirty="0" smtClean="0">
                <a:solidFill>
                  <a:srgbClr val="002060"/>
                </a:solidFill>
              </a:rPr>
              <a:t>বৈশিষ্ট্যঃ</a:t>
            </a:r>
          </a:p>
          <a:p>
            <a:pPr>
              <a:lnSpc>
                <a:spcPct val="200000"/>
              </a:lnSpc>
            </a:pPr>
            <a:endParaRPr lang="bn-IN" sz="20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IN" sz="2000" dirty="0" smtClean="0">
                <a:solidFill>
                  <a:srgbClr val="FF0000"/>
                </a:solidFill>
              </a:rPr>
              <a:t>  </a:t>
            </a:r>
            <a:r>
              <a:rPr lang="bn-IN" sz="2000" b="1" dirty="0" smtClean="0"/>
              <a:t>কোষের নিউক্লিয়াস আকারে বড় হয়।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IN" sz="2000" b="1" dirty="0" smtClean="0">
                <a:solidFill>
                  <a:srgbClr val="FF0000"/>
                </a:solidFill>
              </a:rPr>
              <a:t> </a:t>
            </a:r>
            <a:r>
              <a:rPr lang="bn-IN" sz="2000" b="1" dirty="0" smtClean="0"/>
              <a:t>পানি বিয়োজনের ফলে নিউক্লিয়ার জালিকা ভেঙ্গে ক্রোমোজোম </a:t>
            </a:r>
            <a:endParaRPr lang="en-US" sz="2000" b="1" dirty="0" smtClean="0"/>
          </a:p>
          <a:p>
            <a:pPr>
              <a:lnSpc>
                <a:spcPct val="200000"/>
              </a:lnSpc>
            </a:pPr>
            <a:r>
              <a:rPr lang="en-US" sz="2000" b="1" dirty="0" smtClean="0"/>
              <a:t>       </a:t>
            </a:r>
            <a:r>
              <a:rPr lang="bn-IN" sz="2000" b="1" dirty="0" smtClean="0"/>
              <a:t>স্পষ্ট হয়।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IN" sz="2000" b="1" dirty="0" smtClean="0">
                <a:solidFill>
                  <a:srgbClr val="FF0000"/>
                </a:solidFill>
              </a:rPr>
              <a:t>  </a:t>
            </a:r>
            <a:r>
              <a:rPr lang="bn-IN" sz="2000" b="1" dirty="0" smtClean="0"/>
              <a:t>প্রতিটি ক্রোমোজোম লম্বালম্বিভাবে বিভক্ত হয়ে দুটি ক্রোমাটিড গঠন </a:t>
            </a:r>
            <a:r>
              <a:rPr lang="en-US" sz="2000" b="1" dirty="0" smtClean="0"/>
              <a:t>     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       </a:t>
            </a:r>
            <a:r>
              <a:rPr lang="bn-IN" sz="2000" b="1" dirty="0" smtClean="0"/>
              <a:t>করে</a:t>
            </a:r>
            <a:r>
              <a:rPr lang="bn-I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bn-IN" sz="2000" b="1" dirty="0" smtClean="0">
                <a:solidFill>
                  <a:srgbClr val="FF0000"/>
                </a:solidFill>
              </a:rPr>
              <a:t>  </a:t>
            </a:r>
            <a:r>
              <a:rPr lang="bn-IN" sz="2000" b="1" dirty="0" smtClean="0"/>
              <a:t>ক্রোমাটিডগুলো সেন্ট্রোমিয়ার নামক বিন্দুতে যুক্ত থাকে।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endParaRPr lang="bn-IN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357"/>
            <a:ext cx="12419464" cy="7099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14" y="152405"/>
            <a:ext cx="4916482" cy="36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5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" y="0"/>
            <a:ext cx="12082818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750627" y="859809"/>
            <a:ext cx="1052242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                   </a:t>
            </a:r>
            <a:r>
              <a:rPr lang="en-US" sz="3600" dirty="0" err="1" smtClean="0"/>
              <a:t>বৈশিষ্ট্যঃ</a:t>
            </a:r>
            <a:r>
              <a:rPr lang="en-US" sz="3600" dirty="0" smtClean="0"/>
              <a:t>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 পর্দা ও নিউক্লিওলাস প্রায় বিলুপ্ত হয়ে যায়।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 উত্তর মেরু থেকে দক্ষিণ মেরু পর্যন্ত বিস্তৃত স্পিন্ডল </a:t>
            </a:r>
          </a:p>
          <a:p>
            <a:pPr lvl="1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 নামক তন্তুর সৃষ্টি হয়।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স্পিন্ডল যন্ত্রের মধ্যভাগকে বিষুবীয় অঞ্চল বলে।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সেন্ত্রিওল দুটির চারিদিক থেকে বিচ্ছুরিত রশ্মির মত অ্যাস্টার </a:t>
            </a:r>
          </a:p>
          <a:p>
            <a:pPr lvl="1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রশ্মির আবির্ভাব ঘটে এবং কোষের দুই বিপ্রীত মেরুতে পৌঁছাতে </a:t>
            </a:r>
          </a:p>
          <a:p>
            <a:pPr lvl="1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স্পিন্ডল তন্তু গঠন করে।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তন্তুগুলো পরস্পর যুক্ত হয়ে স্পিন্ডল যন্ত্র গঠন করে।  </a:t>
            </a:r>
          </a:p>
          <a:p>
            <a:pPr lvl="1">
              <a:lnSpc>
                <a:spcPct val="150000"/>
              </a:lnSpc>
            </a:pP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1"/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43" y="322148"/>
            <a:ext cx="3459141" cy="488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37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281" cy="685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" name="TextBox 2"/>
          <p:cNvSpPr txBox="1"/>
          <p:nvPr/>
        </p:nvSpPr>
        <p:spPr>
          <a:xfrm>
            <a:off x="655513" y="586854"/>
            <a:ext cx="1097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দেখে বৈশিষ্ট্য লিখবে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বৈশিষ্ট্যঃ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স্পিন্ডল যন্ত্রের বিষুবীয় ইঞ্চলে আসে এবং সেন্ট্রোমিয়ারের সাথে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আটকে থাকে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ধাপে ক্রোমোজোমগুলো সবচেয়ে খাটো ও মোটা দেখায়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832" y="279720"/>
            <a:ext cx="3098413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5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11" y="534572"/>
            <a:ext cx="10874326" cy="57861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একক কাজঃ 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চিত্রটি দেখে প্রত্যেকেই খাতায় এর বৈশিষ্ট্য লিখ।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বৈশিষ্ট্যঃ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ক্রোমোজোমের সেন্ট্রোমিয়ার দুভাগে বিভক্ত হয়।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ক্রোমাটিউগুলো পরস্পর থেকে আলাদা হয়।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ক্রোমোজোমগুলোর সাথে যুক্ত তন্তুর সংকোচনের ফলে অপত্য  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ক্রোমোজোমের অর্ধেক উত্তর ও অর্ধেক দক্ষিণ মেরুর দিকে অগ্রসর হতে থাকে। </a:t>
            </a:r>
            <a:endParaRPr lang="bn-IN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828" y="534572"/>
            <a:ext cx="3250794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4966" y="540990"/>
            <a:ext cx="11491415" cy="61863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দলীয় কাজঃ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১০টি দলে ভাগ হয়ে চিত্র দেখে বৈশিষ্ট্য লিখবে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বৈশিষ্ট্যঃ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অপত্য ক্রোমোজোমগুলো বিপরীত মেরুতে এসে পৌছায়।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ক্রোমোজোমগুলোকে ঘিরে নিউক্লিয়ার পর্দা ও নিউক্লিওলাসের পুন; আবির্ভাব ঘটে।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প্রাণিকোষে উভয় মেরুতে একটি করে সেন্ট্রিওল সৃষ্টি হয়।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262" y="595582"/>
            <a:ext cx="2742857" cy="4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7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832</TotalTime>
  <Words>340</Words>
  <Application>Microsoft Office PowerPoint</Application>
  <PresentationFormat>Widescreen</PresentationFormat>
  <Paragraphs>107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NikoshBAN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Mozammelm  Hoque</dc:creator>
  <cp:lastModifiedBy>Mozammelm  Hoque</cp:lastModifiedBy>
  <cp:revision>55</cp:revision>
  <dcterms:created xsi:type="dcterms:W3CDTF">2020-04-13T05:21:09Z</dcterms:created>
  <dcterms:modified xsi:type="dcterms:W3CDTF">2020-04-19T13:52:58Z</dcterms:modified>
</cp:coreProperties>
</file>