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68" r:id="rId4"/>
    <p:sldId id="266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BFDC9-634C-4435-B9FD-FDB40DC68C9F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163B9-B8D1-4DF6-93FA-D0AB9C39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9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chool\PHOTO\school PHOTO\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1998" y="3051567"/>
            <a:ext cx="139803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600" dirty="0" err="1"/>
              <a:t>স্বা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993321" y="3054018"/>
            <a:ext cx="171393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rgbClr val="FF0000"/>
                </a:solidFill>
              </a:rPr>
              <a:t>গ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3702" y="3048000"/>
            <a:ext cx="182453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chemeClr val="accent3">
                    <a:lumMod val="75000"/>
                  </a:schemeClr>
                </a:solidFill>
              </a:rPr>
              <a:t>ত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9334" y="3124200"/>
            <a:ext cx="173156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chemeClr val="bg2">
                    <a:lumMod val="50000"/>
                  </a:schemeClr>
                </a:solidFill>
              </a:rPr>
              <a:t>ম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5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id="2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4.44444E-6 L -2.22222E-6 -0.07222 " pathEditMode="relative" rAng="0" ptsTypes="AA">
                                      <p:cBhvr>
                                        <p:cTn id="3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3.7037E-6 L 2.22222E-6 -0.07223 " pathEditMode="relative" rAng="0" ptsTypes="AA">
                                      <p:cBhvr>
                                        <p:cTn id="3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4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70895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24000" y="3389243"/>
                <a:ext cx="5867400" cy="2042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/>
                  <a:t> </a:t>
                </a:r>
                <a:r>
                  <a:rPr lang="en-US" sz="2800" dirty="0"/>
                  <a:t>tan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bn-IN" sz="2800" i="1"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bn-IN" sz="28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   </a:t>
                </a:r>
                <a:r>
                  <a:rPr lang="en-US" sz="2800" dirty="0" smtClean="0"/>
                  <a:t>=</a:t>
                </a:r>
                <a:r>
                  <a:rPr lang="bn-IN" sz="2800" dirty="0" smtClean="0"/>
                  <a:t> ? </a:t>
                </a:r>
                <a:endParaRPr lang="en-US" sz="2800" dirty="0"/>
              </a:p>
              <a:p>
                <a:endParaRPr lang="bn-IN" sz="2800" dirty="0" smtClean="0">
                  <a:sym typeface="Wingdings 2" panose="05020102010507070707" pitchFamily="18" charset="2"/>
                </a:endParaRPr>
              </a:p>
              <a:p>
                <a:r>
                  <a:rPr lang="bn-IN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(ক</a:t>
                </a:r>
                <a:r>
                  <a:rPr lang="bn-IN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bn-IN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(  খ</a:t>
                </a:r>
                <a:r>
                  <a:rPr lang="bn-IN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bn-IN" sz="2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ingdings 2" panose="05020102010507070707" pitchFamily="18" charset="2"/>
                </a:endParaRPr>
              </a:p>
              <a:p>
                <a:r>
                  <a:rPr lang="bn-IN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(গ</a:t>
                </a:r>
                <a:r>
                  <a:rPr lang="bn-IN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)</a:t>
                </a:r>
                <a:r>
                  <a:rPr lang="en-US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bn-IN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(ঘ</a:t>
                </a:r>
                <a:r>
                  <a:rPr lang="bn-IN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) </a:t>
                </a:r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0</a:t>
                </a:r>
                <a:r>
                  <a:rPr lang="bn-IN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  </a:t>
                </a:r>
                <a:endParaRPr lang="en-US" sz="4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389243"/>
                <a:ext cx="5867400" cy="2042482"/>
              </a:xfrm>
              <a:prstGeom prst="rect">
                <a:avLst/>
              </a:prstGeom>
              <a:blipFill rotWithShape="1">
                <a:blip r:embed="rId2"/>
                <a:stretch>
                  <a:fillRect l="-2285" t="-2687" b="-14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545771" y="4370570"/>
            <a:ext cx="457200" cy="609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4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361" y="609600"/>
            <a:ext cx="5015315" cy="1268714"/>
          </a:xfrm>
          <a:prstGeom prst="rect">
            <a:avLst/>
          </a:prstGeom>
          <a:gradFill>
            <a:gsLst>
              <a:gs pos="90000">
                <a:srgbClr val="00B0F0">
                  <a:lumMod val="55000"/>
                  <a:lumOff val="45000"/>
                </a:srgbClr>
              </a:gs>
              <a:gs pos="77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29552" y="2882228"/>
                <a:ext cx="7651378" cy="159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 স্থান থেকে একটি মিনারের দিকে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60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এগিয়ে আসলে মিনারের  শীর্ষ বিন্দুর উন্নতি কোন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+mj-lt"/>
                          </a:rPr>
                        </m:ctrlPr>
                      </m:sSupPr>
                      <m:e>
                        <m:r>
                          <a:rPr lang="bn-IN" sz="3200" b="1" i="1" smtClean="0">
                            <a:latin typeface="+mj-lt"/>
                          </a:rPr>
                          <m:t> </m:t>
                        </m:r>
                        <m:r>
                          <a:rPr lang="en-US" sz="3200" b="1" i="1" smtClean="0"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bn-IN" sz="3200" b="1" i="1">
                            <a:latin typeface="+mj-lt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IN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 থেকে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bn-IN" sz="3200" b="1" i="1"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bn-IN" sz="32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 হয় 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। মিনারটির উচ্চতা নির্ণয় কর । 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552" y="2882228"/>
                <a:ext cx="7651378" cy="1591974"/>
              </a:xfrm>
              <a:prstGeom prst="rect">
                <a:avLst/>
              </a:prstGeom>
              <a:blipFill rotWithShape="1">
                <a:blip r:embed="rId3"/>
                <a:stretch>
                  <a:fillRect l="-2072" t="-7280" r="-717" b="-1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5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10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438400" y="28135"/>
            <a:ext cx="4495800" cy="1676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36" y="1821192"/>
            <a:ext cx="3713746" cy="47040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1918" y="4724400"/>
            <a:ext cx="36929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ফিরোজুল ইসলাম  </a:t>
            </a:r>
          </a:p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বি,এস,সি(গণিত)</a:t>
            </a:r>
          </a:p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মোত্তালিব নগর উচ্চ বিদ্যালয়</a:t>
            </a:r>
          </a:p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গোবিন্দগঞ্জ গাইবান্ধা।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০১৭৪০৮১১০৬৮</a:t>
            </a:r>
          </a:p>
          <a:p>
            <a:r>
              <a:rPr lang="en-US" sz="1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email-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md.firozulislam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377@gmail.com</a:t>
            </a:r>
            <a:endParaRPr lang="bn-BD" sz="1400" dirty="0">
              <a:solidFill>
                <a:schemeClr val="bg1"/>
              </a:solidFill>
              <a:latin typeface="Times New Roman" pitchFamily="18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821192"/>
            <a:ext cx="3413069" cy="45452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70419" y="4093816"/>
            <a:ext cx="327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</a:p>
          <a:p>
            <a:pPr lvl="0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778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5964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1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003" y="2590800"/>
            <a:ext cx="51054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উচ্চতা নির্ণয়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381000"/>
            <a:ext cx="33554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5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0"/>
            <a:ext cx="2129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8888" y="1223665"/>
            <a:ext cx="484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467429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ত্রিকোণমিতির সাহায্যে  উচ্চতা বিষয়ক সমস্যার সমাধান করতে পারবে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9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2870970" y="1805937"/>
            <a:ext cx="2872741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32562" y="1798320"/>
            <a:ext cx="5069206" cy="3566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569356" y="1844035"/>
            <a:ext cx="174355" cy="3589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971800" y="5392051"/>
            <a:ext cx="2640328" cy="22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62000" y="5364478"/>
            <a:ext cx="2236472" cy="4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33500" y="5448258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  <a:r>
              <a:rPr lang="bn-IN" dirty="0" smtClean="0"/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4" name="Arc 23"/>
          <p:cNvSpPr/>
          <p:nvPr/>
        </p:nvSpPr>
        <p:spPr>
          <a:xfrm>
            <a:off x="1066800" y="4849244"/>
            <a:ext cx="533400" cy="113133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2971800" y="4800600"/>
            <a:ext cx="813436" cy="113133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85236" y="4556856"/>
                <a:ext cx="99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bn-IN" sz="3200" b="0" i="1" smtClean="0">
                              <a:latin typeface="Cambria Math"/>
                            </a:rPr>
                            <m:t>60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236" y="4556856"/>
                <a:ext cx="990600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3684" r="-19753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00200" y="4801604"/>
                <a:ext cx="106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  <m:r>
                            <a:rPr lang="bn-IN" sz="28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801604"/>
                <a:ext cx="106680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588" r="-628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8600" y="152400"/>
                <a:ext cx="66294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সমস্যাঃ  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ভূতলে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স্থানে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স্তম্ভের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শীর্ষের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উন্নতি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কোণ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bn-IN" sz="2800" b="0" i="1" smtClean="0"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bn-IN" sz="28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। ঐ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স্থান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+mj-lt"/>
                    <a:cs typeface="NikoshBAN" pitchFamily="2" charset="0"/>
                  </a:rPr>
                  <a:t>25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পিছিয়ে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গেলে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স্তম্ভটির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উন্নতি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কোণ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bn-IN" sz="2800" b="0" i="1" smtClean="0">
                            <a:latin typeface="Cambria Math"/>
                          </a:rPr>
                          <m:t>3</m:t>
                        </m:r>
                        <m:r>
                          <a:rPr lang="bn-IN" sz="28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bn-IN" sz="28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।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স্তম্ভটির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উচ্চতা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।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2400"/>
                <a:ext cx="6629400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932" t="-3965" r="-2852" b="-1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801768" y="3119734"/>
            <a:ext cx="105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 </a:t>
            </a:r>
            <a:r>
              <a:rPr lang="en-US" dirty="0" err="1" smtClean="0"/>
              <a:t>মিটার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785236" y="5483016"/>
            <a:ext cx="1243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  </a:t>
            </a:r>
            <a:r>
              <a:rPr lang="en-US" dirty="0" err="1" smtClean="0"/>
              <a:t>মিটার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91200" y="153739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38800" y="5366266"/>
            <a:ext cx="52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5448258"/>
            <a:ext cx="71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269468"/>
            <a:ext cx="50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25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8" grpId="0"/>
      <p:bldP spid="29" grpId="0"/>
      <p:bldP spid="32" grpId="0"/>
      <p:bldP spid="33" grpId="0"/>
      <p:bldP spid="2" grpId="0"/>
      <p:bldP spid="3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81000" y="152400"/>
                <a:ext cx="8077200" cy="6587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/>
                  <a:t>সমাধান , </a:t>
                </a:r>
              </a:p>
              <a:p>
                <a:r>
                  <a:rPr lang="bn-IN" sz="2400" dirty="0" smtClean="0"/>
                  <a:t>মনে করি , </a:t>
                </a:r>
              </a:p>
              <a:p>
                <a:r>
                  <a:rPr lang="bn-IN" sz="2400" dirty="0" smtClean="0"/>
                  <a:t>         স্তম্ভটির  উচ্চতা </a:t>
                </a:r>
                <a:r>
                  <a:rPr lang="en-US" sz="2400" dirty="0" smtClean="0"/>
                  <a:t> AB= h </a:t>
                </a:r>
                <a:r>
                  <a:rPr lang="bn-IN" sz="2400" dirty="0" smtClean="0"/>
                  <a:t>মিটার </a:t>
                </a:r>
              </a:p>
              <a:p>
                <a:r>
                  <a:rPr lang="bn-IN" sz="2400" dirty="0"/>
                  <a:t> </a:t>
                </a:r>
                <a:r>
                  <a:rPr lang="bn-IN" sz="2400" dirty="0" smtClean="0"/>
                  <a:t>      এবং  শীর্ষের উন্নতি   কোন </a:t>
                </a:r>
                <a:r>
                  <a:rPr lang="en-US" sz="2400" dirty="0" smtClean="0"/>
                  <a:t>ACB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bn-IN" sz="2400" i="1"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bn-IN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</a:t>
                </a:r>
                <a:r>
                  <a:rPr lang="bn-IN" sz="2400" dirty="0" smtClean="0"/>
                  <a:t>এবং </a:t>
                </a:r>
                <a:r>
                  <a:rPr lang="en-US" sz="2400" dirty="0" smtClean="0"/>
                  <a:t>C </a:t>
                </a:r>
                <a:r>
                  <a:rPr lang="bn-IN" sz="2400" dirty="0" smtClean="0"/>
                  <a:t>স্থান থেকে </a:t>
                </a:r>
                <a:r>
                  <a:rPr lang="en-US" sz="2400" dirty="0" smtClean="0"/>
                  <a:t> CD = 25 </a:t>
                </a:r>
                <a:r>
                  <a:rPr lang="bn-IN" sz="2400" dirty="0" smtClean="0"/>
                  <a:t> মিটার পিছিয়ে গেলে উন্নতি কোন </a:t>
                </a:r>
                <a:r>
                  <a:rPr lang="en-US" sz="2400" dirty="0" smtClean="0"/>
                  <a:t>ADB=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r>
                          <a:rPr lang="bn-IN" sz="2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bn-IN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bn-IN" sz="2400" dirty="0" smtClean="0"/>
                  <a:t>হয় । </a:t>
                </a:r>
              </a:p>
              <a:p>
                <a:endParaRPr lang="bn-IN" sz="2400" dirty="0"/>
              </a:p>
              <a:p>
                <a:r>
                  <a:rPr lang="bn-IN" sz="2400" dirty="0" smtClean="0"/>
                  <a:t>ধরি , </a:t>
                </a:r>
              </a:p>
              <a:p>
                <a:r>
                  <a:rPr lang="bn-IN" sz="2400" dirty="0"/>
                  <a:t> </a:t>
                </a:r>
                <a:r>
                  <a:rPr lang="bn-IN" sz="2400" dirty="0" smtClean="0"/>
                  <a:t>    </a:t>
                </a:r>
                <a:r>
                  <a:rPr lang="en-US" sz="2400" dirty="0" smtClean="0"/>
                  <a:t>BC=</a:t>
                </a:r>
                <a:r>
                  <a:rPr lang="bn-IN" sz="2400" dirty="0" smtClean="0"/>
                  <a:t>  </a:t>
                </a:r>
                <a:r>
                  <a:rPr lang="en-US" sz="2400" dirty="0" smtClean="0"/>
                  <a:t>x </a:t>
                </a:r>
                <a:r>
                  <a:rPr lang="bn-IN" sz="2400" dirty="0" smtClean="0"/>
                  <a:t> মিটার</a:t>
                </a:r>
                <a:r>
                  <a:rPr lang="bn-IN" sz="2400" dirty="0"/>
                  <a:t> </a:t>
                </a:r>
                <a:r>
                  <a:rPr lang="bn-IN" sz="2400" dirty="0" smtClean="0"/>
                  <a:t>। </a:t>
                </a:r>
              </a:p>
              <a:p>
                <a:r>
                  <a:rPr lang="bn-IN" sz="2400" dirty="0"/>
                  <a:t> </a:t>
                </a:r>
                <a:r>
                  <a:rPr lang="bn-IN" sz="2400" dirty="0" smtClean="0"/>
                  <a:t>   এতএব </a:t>
                </a:r>
                <a:r>
                  <a:rPr lang="en-US" sz="2400" dirty="0" smtClean="0"/>
                  <a:t>  BD =  BC+ CD 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= ( x+25 ) </a:t>
                </a:r>
                <a:r>
                  <a:rPr lang="bn-IN" sz="2400" dirty="0" smtClean="0"/>
                  <a:t> মিটার  </a:t>
                </a:r>
              </a:p>
              <a:p>
                <a:r>
                  <a:rPr lang="bn-IN" sz="2400" dirty="0"/>
                  <a:t> </a:t>
                </a:r>
                <a:r>
                  <a:rPr lang="bn-IN" sz="2400" dirty="0" smtClean="0"/>
                  <a:t>             </a:t>
                </a:r>
                <a:r>
                  <a:rPr lang="en-US" sz="2400" dirty="0" smtClean="0"/>
                  <a:t>∆</a:t>
                </a:r>
                <a:r>
                  <a:rPr lang="bn-IN" sz="2400" dirty="0"/>
                  <a:t> </a:t>
                </a:r>
                <a:r>
                  <a:rPr lang="bn-IN" sz="2400" dirty="0" smtClean="0"/>
                  <a:t> </a:t>
                </a:r>
                <a:r>
                  <a:rPr lang="en-US" sz="2400" dirty="0"/>
                  <a:t>ABC</a:t>
                </a:r>
                <a:r>
                  <a:rPr lang="en-US" sz="2400" dirty="0" smtClean="0"/>
                  <a:t> </a:t>
                </a:r>
                <a:r>
                  <a:rPr lang="bn-IN" sz="2400" dirty="0" smtClean="0"/>
                  <a:t>থেকে পাই , </a:t>
                </a:r>
              </a:p>
              <a:p>
                <a:r>
                  <a:rPr lang="bn-IN" sz="2400" dirty="0" smtClean="0"/>
                  <a:t>    </a:t>
                </a:r>
                <a:r>
                  <a:rPr lang="en-US" sz="2400" dirty="0" smtClean="0"/>
                  <a:t>tan</a:t>
                </a:r>
                <a:r>
                  <a:rPr lang="bn-IN" sz="2400" dirty="0" smtClean="0"/>
                  <a:t>       </a:t>
                </a:r>
                <a:r>
                  <a:rPr lang="en-US" sz="2400" dirty="0" smtClean="0"/>
                  <a:t>ACB=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𝐴𝐵</m:t>
                        </m:r>
                      </m:num>
                      <m:den>
                        <m:eqArr>
                          <m:eqArr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𝐵𝐶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bn-BD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bn-IN" sz="2400" dirty="0"/>
                  <a:t> </a:t>
                </a:r>
                <a:r>
                  <a:rPr lang="bn-IN" sz="2400" dirty="0" smtClean="0"/>
                  <a:t>বা , </a:t>
                </a:r>
                <a:r>
                  <a:rPr lang="en-US" sz="2400" dirty="0" smtClean="0"/>
                  <a:t>tan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bn-IN" sz="2400" i="1"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bn-IN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/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   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  <a:r>
                  <a:rPr lang="bn-IN" sz="2400" dirty="0" smtClean="0"/>
                  <a:t>বা,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    </m:t>
                        </m:r>
                      </m:den>
                    </m:f>
                  </m:oMath>
                </a14:m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IN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:r>
                  <a:rPr lang="bn-IN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যেহেতু </a:t>
                </a:r>
                <a:r>
                  <a:rPr lang="en-US" sz="2400" dirty="0"/>
                  <a:t>tan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bn-IN" sz="2400" i="1"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bn-IN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bn-IN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bn-IN" sz="2400" dirty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bn-IN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] </a:t>
                </a:r>
                <a:endPara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এতএব   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x   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dirty="0"/>
                          <m:t>, 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bn-IN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-------------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(i) 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"/>
                <a:ext cx="8077200" cy="6587894"/>
              </a:xfrm>
              <a:prstGeom prst="rect">
                <a:avLst/>
              </a:prstGeom>
              <a:blipFill rotWithShape="1">
                <a:blip r:embed="rId2"/>
                <a:stretch>
                  <a:fillRect l="-1208" t="-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FIROZ BSc\Desktop\Screensho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29150"/>
            <a:ext cx="3143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35200"/>
            <a:ext cx="3907486" cy="282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57200" y="381000"/>
                <a:ext cx="3733800" cy="6445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/>
                  <a:t>আবার , </a:t>
                </a:r>
                <a:r>
                  <a:rPr lang="en-US" sz="2400" dirty="0" smtClean="0"/>
                  <a:t>∆</a:t>
                </a:r>
                <a:r>
                  <a:rPr lang="bn-IN" sz="2400" dirty="0" smtClean="0"/>
                  <a:t>  </a:t>
                </a:r>
                <a:r>
                  <a:rPr lang="en-US" sz="2400" dirty="0" smtClean="0"/>
                  <a:t>ABD </a:t>
                </a:r>
                <a:r>
                  <a:rPr lang="bn-IN" sz="2400" dirty="0" smtClean="0"/>
                  <a:t>থেকে পাই </a:t>
                </a:r>
                <a:endParaRPr lang="en-US" sz="2400" dirty="0" smtClean="0"/>
              </a:p>
              <a:p>
                <a:r>
                  <a:rPr lang="bn-IN" sz="2400" dirty="0" smtClean="0"/>
                  <a:t> </a:t>
                </a:r>
                <a:r>
                  <a:rPr lang="en-US" sz="2400" dirty="0" smtClean="0"/>
                  <a:t>tan   ADB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𝐴𝐵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𝐵𝐷</m:t>
                        </m:r>
                        <m:r>
                          <a:rPr lang="en-US" sz="2400" i="1">
                            <a:latin typeface="Cambria Math"/>
                          </a:rPr>
                          <m:t>    </m:t>
                        </m:r>
                      </m:den>
                    </m:f>
                  </m:oMath>
                </a14:m>
                <a:r>
                  <a:rPr lang="en-US" sz="2400" dirty="0" smtClean="0"/>
                  <a:t>  </a:t>
                </a:r>
              </a:p>
              <a:p>
                <a:r>
                  <a:rPr lang="en-US" sz="2400" dirty="0" smtClean="0"/>
                  <a:t> </a:t>
                </a:r>
                <a:r>
                  <a:rPr lang="en-US" sz="2400" dirty="0"/>
                  <a:t>tan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r>
                          <a:rPr lang="bn-IN" sz="24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bn-IN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25</m:t>
                        </m:r>
                        <m:r>
                          <a:rPr lang="en-US" sz="2400" i="1">
                            <a:latin typeface="Cambria Math"/>
                          </a:rPr>
                          <m:t>  </m:t>
                        </m:r>
                      </m:den>
                    </m:f>
                  </m:oMath>
                </a14:m>
                <a:r>
                  <a:rPr lang="en-US" sz="2400" i="1" dirty="0" smtClean="0">
                    <a:latin typeface="Cambria Math"/>
                  </a:rPr>
                  <a:t>   </a:t>
                </a:r>
              </a:p>
              <a:p>
                <a:r>
                  <a:rPr lang="en-US" sz="2400" i="1" dirty="0" smtClean="0">
                    <a:latin typeface="Cambria Math"/>
                  </a:rPr>
                  <a:t> </a:t>
                </a:r>
                <a:r>
                  <a:rPr lang="bn-IN" sz="2400" i="1" dirty="0" smtClean="0">
                    <a:latin typeface="Cambria Math"/>
                  </a:rPr>
                  <a:t>বা, </a:t>
                </a:r>
                <a:r>
                  <a:rPr lang="en-US" sz="2400" i="1" dirty="0" smtClean="0">
                    <a:latin typeface="Cambria Math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25</m:t>
                        </m:r>
                        <m:r>
                          <a:rPr lang="en-US" sz="2400" i="1">
                            <a:latin typeface="Cambria Math"/>
                          </a:rPr>
                          <m:t>  </m:t>
                        </m:r>
                      </m:den>
                    </m:f>
                  </m:oMath>
                </a14:m>
                <a:r>
                  <a:rPr lang="en-US" sz="2400" i="1" dirty="0">
                    <a:latin typeface="Cambria Math"/>
                  </a:rPr>
                  <a:t> </a:t>
                </a:r>
                <a:endParaRPr lang="bn-IN" sz="2400" i="1" dirty="0" smtClean="0">
                  <a:latin typeface="Cambria Math"/>
                </a:endParaRPr>
              </a:p>
              <a:p>
                <a:r>
                  <a:rPr lang="bn-IN" sz="2400" i="1" dirty="0" smtClean="0">
                    <a:latin typeface="Cambria Math"/>
                  </a:rPr>
                  <a:t>বা, </a:t>
                </a:r>
                <a:r>
                  <a:rPr lang="en-US" sz="2400" i="1" dirty="0" smtClean="0">
                    <a:latin typeface="Cambria Math"/>
                  </a:rPr>
                  <a:t>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i="1" dirty="0" smtClean="0">
                    <a:latin typeface="Cambria Math"/>
                  </a:rPr>
                  <a:t>  = x+25</a:t>
                </a:r>
              </a:p>
              <a:p>
                <a:r>
                  <a:rPr lang="bn-IN" sz="2400" i="1" dirty="0" smtClean="0">
                    <a:latin typeface="Cambria Math"/>
                  </a:rPr>
                  <a:t>বা, </a:t>
                </a:r>
                <a:r>
                  <a:rPr lang="en-US" sz="2400" i="1" dirty="0">
                    <a:latin typeface="Cambria Math"/>
                  </a:rPr>
                  <a:t>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i="1" dirty="0">
                    <a:latin typeface="Cambria Math"/>
                  </a:rPr>
                  <a:t>  =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sz="2400" dirty="0"/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bn-IN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i="1" dirty="0">
                    <a:latin typeface="Cambria Math"/>
                  </a:rPr>
                  <a:t>+</a:t>
                </a:r>
                <a:r>
                  <a:rPr lang="en-US" sz="2400" i="1" dirty="0" smtClean="0">
                    <a:latin typeface="Cambria Math"/>
                  </a:rPr>
                  <a:t>25</a:t>
                </a:r>
                <a:endParaRPr lang="bn-IN" sz="2400" i="1" dirty="0" smtClean="0">
                  <a:latin typeface="Cambria Math"/>
                </a:endParaRPr>
              </a:p>
              <a:p>
                <a:r>
                  <a:rPr lang="bn-IN" sz="2400" i="1" dirty="0" smtClean="0">
                    <a:latin typeface="Cambria Math"/>
                  </a:rPr>
                  <a:t>বা, </a:t>
                </a:r>
                <a:r>
                  <a:rPr lang="en-US" sz="2400" i="1" dirty="0">
                    <a:latin typeface="Cambria Math"/>
                  </a:rPr>
                  <a:t>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i="1" dirty="0">
                    <a:latin typeface="Cambria Math"/>
                  </a:rPr>
                  <a:t>  </a:t>
                </a:r>
                <a:r>
                  <a:rPr lang="bn-IN" sz="2400" i="1" dirty="0">
                    <a:latin typeface="Cambria Math"/>
                  </a:rPr>
                  <a:t>-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sz="240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sz="2400" dirty="0"/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bn-IN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i="1" dirty="0">
                    <a:latin typeface="Cambria Math"/>
                  </a:rPr>
                  <a:t>=</a:t>
                </a:r>
                <a:r>
                  <a:rPr lang="en-US" sz="2400" i="1" dirty="0" smtClean="0">
                    <a:latin typeface="Cambria Math"/>
                  </a:rPr>
                  <a:t>25</a:t>
                </a:r>
                <a:endParaRPr lang="bn-IN" sz="2400" i="1" dirty="0" smtClean="0">
                  <a:latin typeface="Cambria Math"/>
                </a:endParaRPr>
              </a:p>
              <a:p>
                <a:r>
                  <a:rPr lang="bn-IN" sz="2400" i="1" dirty="0" smtClean="0">
                    <a:latin typeface="Cambria Math"/>
                  </a:rPr>
                  <a:t>বা,  </a:t>
                </a:r>
                <a:r>
                  <a:rPr lang="en-US" sz="2400" i="1" dirty="0" smtClean="0">
                    <a:latin typeface="Cambria Math"/>
                  </a:rPr>
                  <a:t>h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i="1" dirty="0">
                    <a:latin typeface="Cambria Math"/>
                  </a:rPr>
                  <a:t>  </a:t>
                </a:r>
                <a:r>
                  <a:rPr lang="bn-IN" sz="2400" i="1" dirty="0">
                    <a:latin typeface="Cambria Math"/>
                  </a:rPr>
                  <a:t>-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sz="240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sz="2400" dirty="0"/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bn-IN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 </a:t>
                </a:r>
                <a:r>
                  <a:rPr lang="bn-IN" sz="2400" i="1" dirty="0" smtClean="0">
                    <a:latin typeface="Cambria Math"/>
                  </a:rPr>
                  <a:t>=</a:t>
                </a:r>
                <a:r>
                  <a:rPr lang="en-US" sz="2400" i="1" dirty="0" smtClean="0">
                    <a:latin typeface="Cambria Math"/>
                  </a:rPr>
                  <a:t>25</a:t>
                </a:r>
              </a:p>
              <a:p>
                <a:r>
                  <a:rPr lang="bn-IN" sz="2400" i="1" dirty="0" smtClean="0">
                    <a:latin typeface="Cambria Math"/>
                  </a:rPr>
                  <a:t>বা, </a:t>
                </a:r>
                <a:r>
                  <a:rPr lang="en-US" sz="2400" i="1" dirty="0" smtClean="0">
                    <a:latin typeface="Cambria Math"/>
                  </a:rPr>
                  <a:t>h   (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sz="240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sz="2400" dirty="0"/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bn-IN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i="1" dirty="0" smtClean="0">
                    <a:latin typeface="Cambria Math"/>
                  </a:rPr>
                  <a:t> )= 25 </a:t>
                </a:r>
              </a:p>
              <a:p>
                <a:r>
                  <a:rPr lang="bn-IN" sz="2400" i="1" dirty="0" smtClean="0">
                    <a:latin typeface="Cambria Math"/>
                  </a:rPr>
                  <a:t>বা, </a:t>
                </a:r>
                <a:r>
                  <a:rPr lang="en-US" sz="2400" i="1" dirty="0" smtClean="0">
                    <a:latin typeface="Cambria Math"/>
                  </a:rPr>
                  <a:t>h (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sz="240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sz="2400" dirty="0"/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bn-IN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i="1" dirty="0" smtClean="0">
                    <a:latin typeface="Cambria Math"/>
                  </a:rPr>
                  <a:t> ) = 25 </a:t>
                </a:r>
              </a:p>
              <a:p>
                <a:endParaRPr lang="bn-IN" sz="2400" i="1" dirty="0">
                  <a:latin typeface="Cambria Math"/>
                </a:endParaRPr>
              </a:p>
              <a:p>
                <a:endParaRPr lang="en-US" sz="2400" i="1" dirty="0" smtClean="0">
                  <a:latin typeface="Cambria Math"/>
                </a:endParaRPr>
              </a:p>
              <a:p>
                <a:endParaRPr lang="en-US" sz="240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000"/>
                <a:ext cx="3733800" cy="6445482"/>
              </a:xfrm>
              <a:prstGeom prst="rect">
                <a:avLst/>
              </a:prstGeom>
              <a:blipFill rotWithShape="1">
                <a:blip r:embed="rId2"/>
                <a:stretch>
                  <a:fillRect l="-2447" t="-757" r="-1794" b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24829" y="381000"/>
                <a:ext cx="4191000" cy="2962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i="1" dirty="0" smtClean="0">
                    <a:latin typeface="Cambria Math"/>
                  </a:rPr>
                  <a:t>বা, </a:t>
                </a:r>
                <a:r>
                  <a:rPr lang="en-US" sz="2800" i="1" dirty="0">
                    <a:latin typeface="Cambria Math"/>
                  </a:rPr>
                  <a:t>h (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sz="280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sz="2800" dirty="0"/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bn-IN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i="1" dirty="0">
                    <a:latin typeface="Cambria Math"/>
                  </a:rPr>
                  <a:t> ) = 25 </a:t>
                </a:r>
                <a:endParaRPr lang="en-US" sz="2800" i="1" dirty="0">
                  <a:latin typeface="Cambria Math"/>
                </a:endParaRPr>
              </a:p>
              <a:p>
                <a:r>
                  <a:rPr lang="bn-IN" sz="2800" i="1" dirty="0">
                    <a:latin typeface="Cambria Math"/>
                  </a:rPr>
                  <a:t>বা, </a:t>
                </a:r>
                <a:r>
                  <a:rPr lang="en-US" sz="2800" i="1" dirty="0">
                    <a:latin typeface="Cambria Math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h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sz="280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IN" sz="2800" dirty="0"/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bn-IN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i="1" dirty="0">
                    <a:latin typeface="Cambria Math"/>
                  </a:rPr>
                  <a:t> </a:t>
                </a:r>
                <a:r>
                  <a:rPr lang="en-US" sz="2800" i="1" dirty="0" smtClean="0">
                    <a:latin typeface="Cambria Math"/>
                  </a:rPr>
                  <a:t> </a:t>
                </a:r>
                <a:r>
                  <a:rPr lang="en-US" sz="2800" i="1" dirty="0">
                    <a:latin typeface="Cambria Math"/>
                  </a:rPr>
                  <a:t>= </a:t>
                </a:r>
                <a:r>
                  <a:rPr lang="en-US" sz="2800" i="1" dirty="0" smtClean="0">
                    <a:latin typeface="Cambria Math"/>
                  </a:rPr>
                  <a:t>25</a:t>
                </a:r>
              </a:p>
              <a:p>
                <a:r>
                  <a:rPr lang="en-US" sz="2800" i="1" dirty="0" smtClean="0">
                    <a:latin typeface="Cambria Math"/>
                  </a:rPr>
                  <a:t> </a:t>
                </a:r>
                <a:r>
                  <a:rPr lang="bn-IN" sz="2800" i="1" dirty="0" smtClean="0">
                    <a:latin typeface="Cambria Math"/>
                  </a:rPr>
                  <a:t>বা, </a:t>
                </a:r>
                <a:r>
                  <a:rPr lang="en-US" sz="2800" i="1" dirty="0" smtClean="0">
                    <a:latin typeface="Cambria Math"/>
                  </a:rPr>
                  <a:t>2h =  25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bn-IN" sz="2800" i="1" dirty="0" smtClean="0">
                  <a:latin typeface="Cambria Math"/>
                </a:endParaRPr>
              </a:p>
              <a:p>
                <a:r>
                  <a:rPr lang="bn-IN" sz="2800" i="1" dirty="0" smtClean="0">
                    <a:latin typeface="Cambria Math"/>
                  </a:rPr>
                  <a:t>বা, </a:t>
                </a:r>
                <a:r>
                  <a:rPr lang="en-US" sz="2800" i="1" dirty="0" smtClean="0">
                    <a:latin typeface="Cambria Math"/>
                  </a:rPr>
                  <a:t>h</a:t>
                </a:r>
                <a:r>
                  <a:rPr lang="bn-IN" sz="2800" i="1" dirty="0" smtClean="0">
                    <a:latin typeface="Cambria Math"/>
                  </a:rPr>
                  <a:t> =</a:t>
                </a:r>
                <a:r>
                  <a:rPr lang="en-US" sz="2800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bn-IN" sz="280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i="1" dirty="0">
                    <a:latin typeface="Cambria Math"/>
                  </a:rPr>
                  <a:t> </a:t>
                </a:r>
                <a:endParaRPr lang="en-US" sz="2800" i="1" dirty="0" smtClean="0">
                  <a:latin typeface="Cambria Math"/>
                </a:endParaRPr>
              </a:p>
              <a:p>
                <a:r>
                  <a:rPr lang="en-US" sz="2800" i="1" dirty="0" smtClean="0">
                    <a:latin typeface="Cambria Math"/>
                  </a:rPr>
                  <a:t>  h = 21.65  </a:t>
                </a:r>
                <a:r>
                  <a:rPr lang="bn-IN" sz="2800" i="1" dirty="0" smtClean="0">
                    <a:latin typeface="Cambria Math"/>
                  </a:rPr>
                  <a:t>(  প্রায়  )</a:t>
                </a:r>
                <a:endParaRPr lang="en-US" sz="2800" i="1" dirty="0">
                  <a:latin typeface="Cambria Math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29" y="381000"/>
                <a:ext cx="4191000" cy="2962478"/>
              </a:xfrm>
              <a:prstGeom prst="rect">
                <a:avLst/>
              </a:prstGeom>
              <a:blipFill rotWithShape="1">
                <a:blip r:embed="rId3"/>
                <a:stretch>
                  <a:fillRect l="-2907" b="-4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FIROZ BSc\Desktop\Screenshot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7" y="838200"/>
            <a:ext cx="3143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29" y="3810000"/>
            <a:ext cx="3607529" cy="26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096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শ্রেণির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200" y="2590800"/>
                <a:ext cx="853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/>
                  <a:t>পূর্বের সমস্যার কোণ  </a:t>
                </a:r>
                <a14:m>
                  <m:oMath xmlns:m="http://schemas.openxmlformats.org/officeDocument/2006/math">
                    <m:r>
                      <a:rPr lang="bn-IN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bn-IN" i="1">
                            <a:latin typeface="Cambria Math"/>
                          </a:rPr>
                          <m:t>3</m:t>
                        </m:r>
                        <m:r>
                          <a:rPr lang="bn-IN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bn-IN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bn-IN" dirty="0" smtClean="0"/>
                  <a:t> এর স্থলে কোণ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bn-IN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bn-IN" dirty="0" smtClean="0"/>
                  <a:t> </a:t>
                </a:r>
                <a:r>
                  <a:rPr lang="en-US" dirty="0" smtClean="0"/>
                  <a:t> </a:t>
                </a:r>
                <a:r>
                  <a:rPr lang="bn-IN" dirty="0" smtClean="0"/>
                  <a:t>হলে  স্তম্ভটির উচ্চতা কত হবে ? </a:t>
                </a:r>
              </a:p>
              <a:p>
                <a:r>
                  <a:rPr lang="bn-IN" dirty="0" smtClean="0"/>
                  <a:t>সমাধান কর  । </a:t>
                </a:r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90800"/>
                <a:ext cx="853440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571" t="-5660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232</TotalTime>
  <Words>535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 BSc</dc:creator>
  <cp:lastModifiedBy>FIROZ BSc</cp:lastModifiedBy>
  <cp:revision>57</cp:revision>
  <dcterms:created xsi:type="dcterms:W3CDTF">2006-08-16T00:00:00Z</dcterms:created>
  <dcterms:modified xsi:type="dcterms:W3CDTF">2020-05-03T09:56:44Z</dcterms:modified>
</cp:coreProperties>
</file>