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4" r:id="rId1"/>
  </p:sldMasterIdLst>
  <p:notesMasterIdLst>
    <p:notesMasterId r:id="rId25"/>
  </p:notesMasterIdLst>
  <p:sldIdLst>
    <p:sldId id="282" r:id="rId2"/>
    <p:sldId id="256" r:id="rId3"/>
    <p:sldId id="403" r:id="rId4"/>
    <p:sldId id="274" r:id="rId5"/>
    <p:sldId id="269" r:id="rId6"/>
    <p:sldId id="385" r:id="rId7"/>
    <p:sldId id="368" r:id="rId8"/>
    <p:sldId id="406" r:id="rId9"/>
    <p:sldId id="395" r:id="rId10"/>
    <p:sldId id="428" r:id="rId11"/>
    <p:sldId id="433" r:id="rId12"/>
    <p:sldId id="276" r:id="rId13"/>
    <p:sldId id="423" r:id="rId14"/>
    <p:sldId id="434" r:id="rId15"/>
    <p:sldId id="437" r:id="rId16"/>
    <p:sldId id="438" r:id="rId17"/>
    <p:sldId id="420" r:id="rId18"/>
    <p:sldId id="436" r:id="rId19"/>
    <p:sldId id="439" r:id="rId20"/>
    <p:sldId id="440" r:id="rId21"/>
    <p:sldId id="408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  <a:srgbClr val="0000BC"/>
    <a:srgbClr val="00CCFF"/>
    <a:srgbClr val="3333FF"/>
    <a:srgbClr val="CCFFFF"/>
    <a:srgbClr val="C2FFA3"/>
    <a:srgbClr val="CCFF66"/>
    <a:srgbClr val="99FF66"/>
    <a:srgbClr val="B3F1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56" autoAdjust="0"/>
    <p:restoredTop sz="94660"/>
  </p:normalViewPr>
  <p:slideViewPr>
    <p:cSldViewPr snapToGrid="0" showGuides="1">
      <p:cViewPr>
        <p:scale>
          <a:sx n="68" d="100"/>
          <a:sy n="68" d="100"/>
        </p:scale>
        <p:origin x="-792" y="-114"/>
      </p:cViewPr>
      <p:guideLst>
        <p:guide orient="horz" pos="2205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25913-E6C3-4E51-A8A3-10C72388182A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0D7C1-5CD7-4D25-8C5E-40F3B23684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558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16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358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8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327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0D7C1-5CD7-4D25-8C5E-40F3B236840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029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66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559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85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8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7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902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6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261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16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9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23E5C-C145-4F31-BE6A-2D92A64C1C17}" type="datetimeFigureOut">
              <a:rPr lang="en-US" smtClean="0"/>
              <a:t>5/30/2020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AC110-5E17-4960-947F-1C6F1985F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875" y="274212"/>
            <a:ext cx="4374697" cy="29238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মলিনা বিশ্বাস 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মলি) </a:t>
            </a: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সহকারি শিক্ষক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(গণিত ও বিজ্ঞান )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বনগ্রাম মাধ্যমিক বিদ্যালয়           </a:t>
            </a: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খোকসা, কুষ্টিয়া ।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" pitchFamily="2" charset="0"/>
                <a:cs typeface="Nikosh" pitchFamily="2" charset="0"/>
              </a:rPr>
              <a:t>    মোবাইলঃ   ০১৭</a:t>
            </a:r>
            <a:r>
              <a:rPr lang="bn-IN" sz="2800" dirty="0" smtClean="0">
                <a:latin typeface="Nikosh" pitchFamily="2" charset="0"/>
                <a:cs typeface="Nikosh" pitchFamily="2" charset="0"/>
              </a:rPr>
              <a:t>৪৭৪৮৯৪৯২ </a:t>
            </a:r>
            <a:r>
              <a:rPr lang="bn-BD" sz="2800" dirty="0" smtClean="0">
                <a:latin typeface="Nikosh" pitchFamily="2" charset="0"/>
                <a:cs typeface="Nikosh" pitchFamily="2" charset="0"/>
              </a:rPr>
              <a:t> </a:t>
            </a:r>
            <a:endParaRPr lang="bn-BD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78105" y="3519282"/>
            <a:ext cx="4965895" cy="267765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Calibri" panose="020F0502020204030204" pitchFamily="34" charset="0"/>
              <a:buNone/>
            </a:pPr>
            <a:r>
              <a:rPr lang="bn-BD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শ্রেণিঃ   দশম        </a:t>
            </a:r>
            <a:endParaRPr lang="bn-BD" sz="2800" dirty="0" smtClean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smtClean="0">
                <a:latin typeface="NikoshBAN" pitchFamily="2" charset="0"/>
                <a:cs typeface="NikoshBAN" pitchFamily="2" charset="0"/>
              </a:rPr>
              <a:t>উচ্চতর গণিত       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 দশম 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 দ্বিপদী বিস্তৃতি   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৩০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0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/২০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ইং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      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Calibri" panose="020F0502020204030204" pitchFamily="34" charset="0"/>
              <a:buNone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সময়ঃ  ৫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মিনিট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/>
          </a:p>
        </p:txBody>
      </p:sp>
      <p:pic>
        <p:nvPicPr>
          <p:cNvPr id="6" name="Picture 2" descr="C:\Users\Tumpa\Desktop\Mo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776" y="274212"/>
            <a:ext cx="2155086" cy="2089725"/>
          </a:xfrm>
          <a:prstGeom prst="ellipse">
            <a:avLst/>
          </a:prstGeom>
          <a:ln w="63500" cap="rnd">
            <a:solidFill>
              <a:schemeClr val="accent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92887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82880" y="1874518"/>
                <a:ext cx="8862645" cy="3388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‘খ’ হতে,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dirty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+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…… </a:t>
                </a:r>
              </a:p>
              <a:p>
                <a:r>
                  <a:rPr lang="bn-IN" sz="3200" dirty="0" smtClean="0">
                    <a:cs typeface="NikoshBAN" pitchFamily="2" charset="0"/>
                  </a:rPr>
                  <a:t>সুতরাং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সহগ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সহগ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874518"/>
                <a:ext cx="8862645" cy="3388363"/>
              </a:xfrm>
              <a:prstGeom prst="rect">
                <a:avLst/>
              </a:prstGeom>
              <a:blipFill rotWithShape="1">
                <a:blip r:embed="rId2"/>
                <a:stretch>
                  <a:fillRect l="-1719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2633474" y="360793"/>
            <a:ext cx="23464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এর সমাধান</a:t>
            </a:r>
            <a:endParaRPr lang="bn-IN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706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942535" y="1360836"/>
                <a:ext cx="5978770" cy="45820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শর্তমতে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  <m:r>
                      <a:rPr lang="en-US" sz="3200" i="1" dirty="0">
                        <a:latin typeface="Cambria Math"/>
                        <a:ea typeface="Cambria Math"/>
                        <a:cs typeface="Times New Roman" pitchFamily="18" charset="0"/>
                      </a:rPr>
                      <m:t>15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15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 = 1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k           = 1 </a:t>
                </a:r>
              </a:p>
              <a:p>
                <a14:m>
                  <m:oMath xmlns:m="http://schemas.openxmlformats.org/officeDocument/2006/math">
                    <m:r>
                      <a:rPr lang="bn-IN" sz="3200" i="1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 নির্ণেয় মান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5" y="1360836"/>
                <a:ext cx="5978770" cy="4582024"/>
              </a:xfrm>
              <a:prstGeom prst="rect">
                <a:avLst/>
              </a:prstGeom>
              <a:blipFill rotWithShape="1">
                <a:blip r:embed="rId2"/>
                <a:stretch>
                  <a:fillRect l="-2653" t="-17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52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3"/>
          <p:cNvSpPr txBox="1"/>
          <p:nvPr/>
        </p:nvSpPr>
        <p:spPr>
          <a:xfrm>
            <a:off x="3208556" y="198636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61374" y="3825374"/>
                <a:ext cx="8882626" cy="3046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𝐵𝑥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একটি বীজগাণিতিক রাশি। 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ক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A = 1,B = 2 n = 5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হলে সাধারন পদ নির্ণয় কর। 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খ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B = 3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এবং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n = 7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হলে রাশিটির বিস্তৃতির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এর সহগ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22680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হয় ।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এর মান নির্ণয় কর। 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গ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= 2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এবং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B = 1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হলে রাশিটির বিস্তৃতির পঞ্চম ও ষষ্ঠ পদের সহগ সমান হয় ।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en-US" sz="3200" dirty="0">
                  <a:latin typeface="Times New Roman" pitchFamily="18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74" y="3825374"/>
                <a:ext cx="8882626" cy="3046988"/>
              </a:xfrm>
              <a:prstGeom prst="rect">
                <a:avLst/>
              </a:prstGeom>
              <a:blipFill rotWithShape="1">
                <a:blip r:embed="rId3"/>
                <a:stretch>
                  <a:fillRect l="-1784" t="-2405" b="-60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Tumpa\Desktop\dol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323" y="1071590"/>
            <a:ext cx="4895557" cy="254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232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37094" y="563188"/>
            <a:ext cx="35731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 এর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182881" y="2137114"/>
                <a:ext cx="8792306" cy="3819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দেওয়া আছে,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𝐵𝑥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A = 1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, B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2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এবং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n = 5 </a:t>
                </a:r>
                <a:endParaRPr lang="bn-IN" sz="3200" dirty="0" smtClean="0">
                  <a:latin typeface="Times New Roman" pitchFamily="18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i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বিস্তৃতির সাধারণ পদ 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(r+1) 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তম পদ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  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                           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                      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.  </m:t>
                    </m:r>
                    <m:sSup>
                      <m:sSupPr>
                        <m:ctrlP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</m:oMath>
                </a14:m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1" y="2137114"/>
                <a:ext cx="8792306" cy="3819251"/>
              </a:xfrm>
              <a:prstGeom prst="rect">
                <a:avLst/>
              </a:prstGeom>
              <a:blipFill rotWithShape="1">
                <a:blip r:embed="rId2"/>
                <a:stretch>
                  <a:fillRect l="-1734" t="-2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315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131252" y="1411894"/>
                <a:ext cx="9012745" cy="4953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cs typeface="NikoshBAN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𝐵𝑥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B = 3 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এবং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n 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7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3</m:t>
                    </m:r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+ 21x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+ 189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+ 945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2835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+5103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 …..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এখানে 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Times New Roman" pitchFamily="18" charset="0"/>
                    <a:cs typeface="NikoshBAN" pitchFamily="2" charset="0"/>
                  </a:rPr>
                  <a:t>এর সহগ</a:t>
                </a:r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2835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শর্তমতে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2835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22680</a:t>
                </a:r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bn-IN" sz="3200" dirty="0">
                            <a:latin typeface="NikoshBAN" pitchFamily="2" charset="0"/>
                            <a:cs typeface="NikoshBAN" pitchFamily="2" charset="0"/>
                          </a:rPr>
                          <m:t>বা</m:t>
                        </m:r>
                        <m:r>
                          <m:rPr>
                            <m:nor/>
                          </m:rPr>
                          <a:rPr lang="bn-IN" sz="3200" dirty="0">
                            <a:latin typeface="NikoshBAN" pitchFamily="2" charset="0"/>
                            <a:cs typeface="NikoshBAN" pitchFamily="2" charset="0"/>
                          </a:rPr>
                          <m:t>,</m:t>
                        </m:r>
                        <m: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  <m:t>    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22680 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200" dirty="0">
                            <a:latin typeface="Times New Roman" pitchFamily="18" charset="0"/>
                            <a:cs typeface="Times New Roman" pitchFamily="18" charset="0"/>
                          </a:rPr>
                          <m:t>2835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=8  </a:t>
                </a: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            = 3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2" y="1411894"/>
                <a:ext cx="9012745" cy="4953664"/>
              </a:xfrm>
              <a:prstGeom prst="rect">
                <a:avLst/>
              </a:prstGeom>
              <a:blipFill rotWithShape="1">
                <a:blip r:embed="rId2"/>
                <a:stretch>
                  <a:fillRect l="-1759" t="-2217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2584387" y="549601"/>
            <a:ext cx="4182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  এর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96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641" y="257213"/>
            <a:ext cx="43509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গ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এর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123911" y="1797811"/>
                <a:ext cx="8709228" cy="4051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দেওয়া আছে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𝐴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𝐵𝑥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A = 2, B = 1 </a:t>
                </a:r>
              </a:p>
              <a:p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এখানে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পঞ্চম পদের সহগ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ষষ্ঠ পদের সহগ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bn-IN" sz="3200" dirty="0" smtClean="0">
                  <a:latin typeface="Times New Roman" pitchFamily="18" charset="0"/>
                  <a:cs typeface="Narkisim" panose="020E0502050101010101" pitchFamily="34" charset="-79"/>
                </a:endParaRPr>
              </a:p>
              <a:p>
                <a:r>
                  <a:rPr lang="bn-IN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শর্তমতে,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itchFamily="18" charset="0"/>
                  <a:cs typeface="Narkisim" panose="020E0502050101010101" pitchFamily="34" charset="-79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!(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4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!(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endParaRPr lang="bn-IN" sz="3200" dirty="0">
                  <a:latin typeface="Times New Roman" pitchFamily="18" charset="0"/>
                  <a:cs typeface="Narkisim" panose="020E0502050101010101" pitchFamily="34" charset="-79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11" y="1797811"/>
                <a:ext cx="8709228" cy="4051237"/>
              </a:xfrm>
              <a:prstGeom prst="rect">
                <a:avLst/>
              </a:prstGeom>
              <a:blipFill rotWithShape="1">
                <a:blip r:embed="rId2"/>
                <a:stretch>
                  <a:fillRect l="-1749" t="-2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46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012874" y="2002714"/>
                <a:ext cx="6063175" cy="30911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3200" dirty="0" smtClean="0"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2</m:t>
                        </m:r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)!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.</m:t>
                        </m:r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)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𝑛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4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)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2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  <m:d>
                          <m:dPr>
                            <m:ctrlPr>
                              <a:rPr lang="en-US" sz="3200" i="1">
                                <a:latin typeface="Cambria Math"/>
                                <a:cs typeface="Narkisim" panose="020E0502050101010101" pitchFamily="34" charset="-79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/>
                                <a:cs typeface="Narkisim" panose="020E0502050101010101" pitchFamily="34" charset="-79"/>
                              </a:rPr>
                              <m:t>𝑛</m:t>
                            </m:r>
                            <m:r>
                              <a:rPr lang="en-US" sz="3200" i="1">
                                <a:latin typeface="Cambria Math"/>
                                <a:cs typeface="Narkisim" panose="020E0502050101010101" pitchFamily="34" charset="-79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/>
                                <a:cs typeface="Narkisim" panose="020E0502050101010101" pitchFamily="34" charset="-79"/>
                              </a:rPr>
                              <m:t>5</m:t>
                            </m:r>
                          </m:e>
                        </m:d>
                      </m:den>
                    </m:f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10n –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50  </a:t>
                </a:r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= 0 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10n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       = </a:t>
                </a:r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50 </a:t>
                </a:r>
                <a:endParaRPr lang="en-US" sz="3200" dirty="0" smtClean="0">
                  <a:latin typeface="Times New Roman" pitchFamily="18" charset="0"/>
                  <a:cs typeface="Narkisim" panose="020E0502050101010101" pitchFamily="34" charset="-79"/>
                </a:endParaRPr>
              </a:p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n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            = </a:t>
                </a:r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5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Ans. </a:t>
                </a:r>
                <a:endParaRPr lang="bn-IN" sz="3200" dirty="0">
                  <a:latin typeface="Times New Roman" pitchFamily="18" charset="0"/>
                  <a:cs typeface="Narkisim" panose="020E0502050101010101" pitchFamily="34" charset="-79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74" y="2002714"/>
                <a:ext cx="6063175" cy="3091103"/>
              </a:xfrm>
              <a:prstGeom prst="rect">
                <a:avLst/>
              </a:prstGeom>
              <a:blipFill rotWithShape="1">
                <a:blip r:embed="rId2"/>
                <a:stretch>
                  <a:fillRect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640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239151" y="3346179"/>
                <a:ext cx="8693834" cy="1243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বিস্তৃতিতে </a:t>
                </a:r>
                <a:r>
                  <a:rPr lang="en-US" sz="3200" dirty="0" smtClean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Narkisim" panose="020E0502050101010101" pitchFamily="34" charset="-79"/>
                          </a:rPr>
                          <m:t>𝑝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Narkisim" panose="020E0502050101010101" pitchFamily="34" charset="-79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arkisim" panose="020E0502050101010101" pitchFamily="34" charset="-79"/>
                    <a:cs typeface="Narkisim" panose="020E0502050101010101" pitchFamily="34" charset="-79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সহগ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672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হলে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x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bn-IN" sz="32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1" y="3346179"/>
                <a:ext cx="8693834" cy="1243610"/>
              </a:xfrm>
              <a:prstGeom prst="rect">
                <a:avLst/>
              </a:prstGeom>
              <a:blipFill rotWithShape="1">
                <a:blip r:embed="rId2"/>
                <a:stretch>
                  <a:fillRect l="-1753" t="-2451" r="-210" b="-15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2506284" y="660301"/>
            <a:ext cx="27291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 কাজ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9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32184" y="282703"/>
            <a:ext cx="3530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একক কাজের 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434771" y="1930269"/>
                <a:ext cx="8582619" cy="42636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দেওয়া আছে,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𝑝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IN" sz="3200" dirty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b>
                        </m:sSub>
                      </m:sub>
                    </m:sSub>
                    <m:r>
                      <a:rPr lang="en-US" sz="3200" i="1" dirty="0" smtClean="0">
                        <a:latin typeface="Cambria Math"/>
                        <a:cs typeface="Times New Roman" pitchFamily="18" charset="0"/>
                      </a:rPr>
                      <m:t> </m:t>
                    </m:r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672 </a:t>
                </a: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7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!(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7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)!</m:t>
                        </m:r>
                      </m:den>
                    </m:f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= 672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 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7</m:t>
                        </m:r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6</m:t>
                        </m:r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5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!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latin typeface="Cambria Math"/>
                                    <a:cs typeface="NikoshBAN" pitchFamily="2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= 672 </a:t>
                </a: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771" y="1930269"/>
                <a:ext cx="8582619" cy="4263603"/>
              </a:xfrm>
              <a:prstGeom prst="rect">
                <a:avLst/>
              </a:prstGeom>
              <a:blipFill rotWithShape="1">
                <a:blip r:embed="rId2"/>
                <a:stretch>
                  <a:fillRect l="-1776" b="-11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984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4055" y="1703312"/>
                <a:ext cx="4431323" cy="3572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200" dirty="0">
                        <a:latin typeface="NikoshBAN" pitchFamily="2" charset="0"/>
                        <a:cs typeface="NikoshBAN" pitchFamily="2" charset="0"/>
                      </a:rPr>
                      <m:t> 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বা</m:t>
                    </m:r>
                    <m:r>
                      <m:rPr>
                        <m:nor/>
                      </m:rPr>
                      <a:rPr lang="bn-IN" sz="3200" dirty="0">
                        <a:latin typeface="NikoshBAN" pitchFamily="2" charset="0"/>
                        <a:cs typeface="NikoshBAN" pitchFamily="2" charset="0"/>
                      </a:rPr>
                      <m:t>,</m:t>
                    </m:r>
                    <m:r>
                      <a:rPr lang="en-US" sz="3200" i="1" dirty="0">
                        <a:latin typeface="Cambria Math"/>
                        <a:cs typeface="NikoshBAN" pitchFamily="2" charset="0"/>
                      </a:rPr>
                      <m:t> 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21</m:t>
                            </m:r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𝑠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US" sz="3200" i="1">
                                    <a:latin typeface="Cambria Math"/>
                                    <a:cs typeface="NikoshBAN" pitchFamily="2" charset="0"/>
                                  </a:rPr>
                                  <m:t>5</m:t>
                                </m:r>
                              </m:sup>
                            </m:sSup>
                          </m:den>
                        </m:f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= 672 </a:t>
                </a:r>
                <a:endParaRPr lang="en-US" sz="3200" dirty="0">
                  <a:latin typeface="Times New Roman" pitchFamily="18" charset="0"/>
                  <a:cs typeface="Narkisim" panose="020E0502050101010101" pitchFamily="34" charset="-79"/>
                </a:endParaRPr>
              </a:p>
              <a:p>
                <a:r>
                  <a:rPr lang="en-US" sz="3200" dirty="0">
                    <a:cs typeface="Narkisim" panose="020E0502050101010101" pitchFamily="34" charset="-79"/>
                  </a:rPr>
                  <a:t>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 smtClean="0"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672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×</m:t>
                        </m:r>
                        <m:r>
                          <a:rPr lang="en-US" sz="3200" i="1">
                            <a:latin typeface="Cambria Math"/>
                            <a:ea typeface="Cambria Math"/>
                            <a:cs typeface="Narkisim" panose="020E0502050101010101" pitchFamily="34" charset="-79"/>
                          </a:rPr>
                          <m:t>243</m:t>
                        </m:r>
                      </m:num>
                      <m:den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21</m:t>
                        </m:r>
                      </m:den>
                    </m:f>
                  </m:oMath>
                </a14:m>
                <a:endParaRPr lang="en-US" sz="3200" dirty="0">
                  <a:latin typeface="Times New Roman" pitchFamily="18" charset="0"/>
                  <a:cs typeface="Narkisim" panose="020E0502050101010101" pitchFamily="34" charset="-79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 = </a:t>
                </a:r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7776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</a:p>
              <a:p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𝑠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arkisim" panose="020E0502050101010101" pitchFamily="34" charset="-79"/>
                  </a:rPr>
                  <a:t>  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arkisim" panose="020E0502050101010101" pitchFamily="34" charset="-79"/>
                          </a:rPr>
                          <m:t>6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arkisim" panose="020E0502050101010101" pitchFamily="34" charset="-79"/>
                          </a:rPr>
                          <m:t>5</m:t>
                        </m:r>
                      </m:sup>
                    </m:sSup>
                  </m:oMath>
                </a14:m>
                <a:endParaRPr lang="en-US" sz="3200" dirty="0" smtClean="0">
                  <a:latin typeface="Times New Roman" pitchFamily="18" charset="0"/>
                  <a:cs typeface="Narkisim" panose="020E0502050101010101" pitchFamily="34" charset="-79"/>
                </a:endParaRPr>
              </a:p>
              <a:p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Narkisim" panose="020E0502050101010101" pitchFamily="34" charset="-79"/>
                      </a:rPr>
                      <m:t>∴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s     </a:t>
                </a:r>
                <a:r>
                  <a:rPr lang="bn-IN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 = 6 </a:t>
                </a:r>
                <a:r>
                  <a:rPr lang="bn-IN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arkisim" panose="020E0502050101010101" pitchFamily="34" charset="-79"/>
                  </a:rPr>
                  <a:t>(Ans.) </a:t>
                </a:r>
                <a:endParaRPr lang="en-US" sz="3200" dirty="0">
                  <a:latin typeface="Times New Roman" pitchFamily="18" charset="0"/>
                  <a:cs typeface="Narkisim" panose="020E0502050101010101" pitchFamily="34" charset="-79"/>
                </a:endParaRPr>
              </a:p>
              <a:p>
                <a:endParaRPr lang="bn-IN" sz="3200" dirty="0">
                  <a:latin typeface="Times New Roman" pitchFamily="18" charset="0"/>
                  <a:cs typeface="Narkisim" panose="020E0502050101010101" pitchFamily="34" charset="-79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4055" y="1703312"/>
                <a:ext cx="4431323" cy="3572966"/>
              </a:xfrm>
              <a:prstGeom prst="rect">
                <a:avLst/>
              </a:prstGeom>
              <a:blipFill rotWithShape="1">
                <a:blip r:embed="rId2"/>
                <a:stretch>
                  <a:fillRect l="-12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6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2581" y="411125"/>
            <a:ext cx="2646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সু-স্বাগতম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79" y="304800"/>
            <a:ext cx="1628043" cy="13602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778" y="152400"/>
            <a:ext cx="1628043" cy="13602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057399"/>
            <a:ext cx="8839200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99853" y="328114"/>
            <a:ext cx="3805525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বহুনির্বাচনি প্রশ্ন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548639" y="2645846"/>
                <a:ext cx="8468751" cy="25991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দ্বিপদী বিস্তৃতির পদ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সংখ্যা নিচের কোনটি?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 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      খ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ঘ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10</m:t>
                        </m:r>
                      </m:e>
                      <m:sub>
                        <m:sSub>
                          <m:sSubPr>
                            <m:ctrlPr>
                              <a:rPr lang="bn-IN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মান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7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            খ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30 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  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120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    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ঘ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240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39" y="2645846"/>
                <a:ext cx="8468751" cy="2599173"/>
              </a:xfrm>
              <a:prstGeom prst="rect">
                <a:avLst/>
              </a:prstGeom>
              <a:blipFill rotWithShape="1">
                <a:blip r:embed="rId2"/>
                <a:stretch>
                  <a:fillRect l="-1800" t="-2817" r="-7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6541477" y="3277772"/>
            <a:ext cx="323557" cy="3516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907280" y="4203895"/>
            <a:ext cx="323557" cy="35169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9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942536" y="2645846"/>
                <a:ext cx="6260124" cy="16568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দ্বিপদী বিস্তৃতির সাধারণ পদ নির্ণয় সূত্রটি কী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?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bn-IN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? </a:t>
                </a:r>
              </a:p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3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bn-IN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কত? </a:t>
                </a:r>
                <a:endParaRPr lang="bn-IN" sz="3200" dirty="0" smtClean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536" y="2645846"/>
                <a:ext cx="6260124" cy="1656800"/>
              </a:xfrm>
              <a:prstGeom prst="rect">
                <a:avLst/>
              </a:prstGeom>
              <a:blipFill rotWithShape="1">
                <a:blip r:embed="rId2"/>
                <a:stretch>
                  <a:fillRect l="-2532" t="-4779" r="-1266" b="-10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2299853" y="328114"/>
            <a:ext cx="3103419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79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5249" y="310713"/>
            <a:ext cx="3044516" cy="92333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96948" y="4306306"/>
                <a:ext cx="894705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প্রশ্নঃ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B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8</m:t>
                        </m:r>
                      </m:sup>
                    </m:sSup>
                  </m:oMath>
                </a14:m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বিস্তৃতি নির্ণয় কর। </a:t>
                </a:r>
                <a:endParaRPr lang="en-US" sz="3200" dirty="0" smtClean="0">
                  <a:ln w="11430"/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খ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B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এর বিস্তৃতির চার দশমিক পর্যন্ত নির্ণয় করে উক্ত ফলাফল ব্যবহার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করে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n w="11430"/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bn-IN" sz="3200" i="1">
                            <a:ln w="11430"/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n w="11430"/>
                            <a:latin typeface="Cambria Math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i="1">
                            <a:ln w="11430"/>
                            <a:latin typeface="Cambria Math"/>
                            <a:cs typeface="NikoshBAN" pitchFamily="2" charset="0"/>
                          </a:rPr>
                          <m:t>99</m:t>
                        </m:r>
                        <m:r>
                          <a:rPr lang="en-US" sz="3200" i="1">
                            <a:ln w="11430"/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n w="11430"/>
                            <a:latin typeface="Cambria Math"/>
                            <a:cs typeface="NikoshBAN" pitchFamily="2" charset="0"/>
                          </a:rPr>
                          <m:t>8</m:t>
                        </m:r>
                      </m:sup>
                    </m:sSup>
                    <m:r>
                      <a:rPr lang="en-US" sz="3200" i="1">
                        <a:ln w="11430"/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এর মান চার দশমিক পর্যন্ত নির্ণয় কর। </a:t>
                </a:r>
                <a:r>
                  <a:rPr lang="en-US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n w="11430"/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গ </a:t>
                </a:r>
                <a:r>
                  <a:rPr lang="en-US" sz="3200" dirty="0" smtClean="0">
                    <a:ln w="11430"/>
                    <a:latin typeface="Times New Roman" pitchFamily="18" charset="0"/>
                    <a:cs typeface="Times New Roman" pitchFamily="18" charset="0"/>
                  </a:rPr>
                  <a:t>AB </a:t>
                </a:r>
                <a:r>
                  <a:rPr lang="bn-IN" sz="3200" dirty="0" smtClean="0">
                    <a:ln w="11430"/>
                    <a:latin typeface="NikoshBAN" pitchFamily="2" charset="0"/>
                    <a:cs typeface="NikoshBAN" pitchFamily="2" charset="0"/>
                  </a:rPr>
                  <a:t>এর বিস্তৃতির  এর সহগ নির্ণয় কর। </a:t>
                </a:r>
                <a:endParaRPr lang="bn-IN" sz="3200" dirty="0" smtClean="0">
                  <a:ln w="11430"/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948" y="4306306"/>
                <a:ext cx="8947052" cy="2554545"/>
              </a:xfrm>
              <a:prstGeom prst="rect">
                <a:avLst/>
              </a:prstGeom>
              <a:blipFill rotWithShape="1">
                <a:blip r:embed="rId3"/>
                <a:stretch>
                  <a:fillRect l="-1703" t="-4296" b="-71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 descr="C:\Users\Tumpa\Desktop\bg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221" y="1350498"/>
            <a:ext cx="4670473" cy="2789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72931" y="1069146"/>
            <a:ext cx="31662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C:\Users\Tumpa\Desktop\New folder (2)\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9982" y="2799471"/>
            <a:ext cx="3924886" cy="277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9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2906151" y="2783748"/>
                <a:ext cx="40432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এটিকে কি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বলে? </a:t>
                </a:r>
                <a:endParaRPr lang="bn-IN" sz="32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6151" y="2783748"/>
                <a:ext cx="4043289" cy="584775"/>
              </a:xfrm>
              <a:prstGeom prst="rect">
                <a:avLst/>
              </a:prstGeom>
              <a:blipFill rotWithShape="1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91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2873" y="3602182"/>
            <a:ext cx="3477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6661" y="2831229"/>
            <a:ext cx="32637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দ্বিপদী বিস্তৃতি </a:t>
            </a:r>
          </a:p>
        </p:txBody>
      </p:sp>
    </p:spTree>
    <p:extLst>
      <p:ext uri="{BB962C8B-B14F-4D97-AF65-F5344CB8AC3E}">
        <p14:creationId xmlns:p14="http://schemas.microsoft.com/office/powerpoint/2010/main" val="375760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1770" y="832125"/>
            <a:ext cx="39451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আচরনিক উদ্দেশ্য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9152" y="2893197"/>
            <a:ext cx="7596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দ্বিপদী রাশির বিস্তৃতি সাধারণ পদ নির্ণেয় করতে পারবে 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দ্বিপদী রাশিটির মান করতে পারবে।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দ্বিপদী রাশিটির সহগ নির্ণয় করতে পারবে।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9064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26609" y="2402467"/>
                <a:ext cx="8637563" cy="20677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ক সাধারণ পদটির মান নির্ণয় কর।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খ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গ রাশিটির বিস্তৃতিতে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সহগ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সহগের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15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গুন হলে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k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মান নির্ণয় কর।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09" y="2402467"/>
                <a:ext cx="8637563" cy="2067746"/>
              </a:xfrm>
              <a:prstGeom prst="rect">
                <a:avLst/>
              </a:prstGeom>
              <a:blipFill rotWithShape="1">
                <a:blip r:embed="rId2"/>
                <a:stretch>
                  <a:fillRect l="-1835" t="-3835" r="-1129" b="-8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2709" y="1039355"/>
                <a:ext cx="6414866" cy="7511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প্রশ্নঃ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বিস্তৃতির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এর সহগ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560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>
                  <a:latin typeface="Narkisim" panose="020E0502050101010101" pitchFamily="34" charset="-79"/>
                  <a:cs typeface="Narkisim" panose="020E0502050101010101" pitchFamily="34" charset="-79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09" y="1039355"/>
                <a:ext cx="6414866" cy="751168"/>
              </a:xfrm>
              <a:prstGeom prst="rect">
                <a:avLst/>
              </a:prstGeom>
              <a:blipFill rotWithShape="1">
                <a:blip r:embed="rId3"/>
                <a:stretch>
                  <a:fillRect l="-2374" t="-4032" b="-145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8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33474" y="360793"/>
            <a:ext cx="27263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 এর সমাধান</a:t>
            </a:r>
            <a:endParaRPr lang="bn-IN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54743" y="2252685"/>
                <a:ext cx="8257737" cy="2437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বিস্তৃতির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সাধারণ পদ 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আমরা জানি,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(r+1) 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তম পদ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</m:e>
                      <m:sub>
                        <m:sSub>
                          <m:sSub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𝑛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</a:t>
                </a:r>
                <a:r>
                  <a:rPr lang="bn-IN" sz="3200" dirty="0" smtClean="0">
                    <a:latin typeface="Times New Roman" pitchFamily="18" charset="0"/>
                    <a:cs typeface="NikoshBAN" pitchFamily="2" charset="0"/>
                  </a:rPr>
                  <a:t>                           </a:t>
                </a:r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𝑟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imes New Roman" pitchFamily="18" charset="0"/>
                    <a:cs typeface="NikoshBAN" pitchFamily="2" charset="0"/>
                  </a:rPr>
                  <a:t>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𝑟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12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(−</m:t>
                        </m:r>
                        <m:f>
                          <m:fPr>
                            <m:ctrlPr>
                              <a:rPr lang="en-US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𝑟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itchFamily="18" charset="0"/>
                    <a:cs typeface="NikoshBAN" pitchFamily="2" charset="0"/>
                  </a:rPr>
                  <a:t> </a:t>
                </a:r>
                <a:endParaRPr lang="bn-IN" sz="3200" dirty="0">
                  <a:latin typeface="Times New Roman" pitchFamily="18" charset="0"/>
                  <a:cs typeface="NikoshBAN" pitchFamily="2" charset="0"/>
                </a:endParaRPr>
              </a:p>
              <a:p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3" y="2252685"/>
                <a:ext cx="8257737" cy="2437206"/>
              </a:xfrm>
              <a:prstGeom prst="rect">
                <a:avLst/>
              </a:prstGeom>
              <a:blipFill rotWithShape="1">
                <a:blip r:embed="rId2"/>
                <a:stretch>
                  <a:fillRect l="-18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73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54745" y="1163649"/>
                <a:ext cx="8989255" cy="5688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cs typeface="NikoshBAN" pitchFamily="2" charset="0"/>
                  </a:rPr>
                  <a:t>দ্বিপদী উপপাদ্য অনুসারে,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(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(−</m:t>
                    </m:r>
                    <m:f>
                      <m:f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(−</m:t>
                    </m:r>
                    <m:sSup>
                      <m:sSupPr>
                        <m:ctrlPr>
                          <a:rPr lang="en-US" sz="320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(−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(−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</m:e>
                      <m:sub>
                        <m:sSub>
                          <m:sSub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 dirty="0">
                        <a:latin typeface="Cambria Math"/>
                        <a:cs typeface="Times New Roman" pitchFamily="18" charset="0"/>
                      </a:rPr>
                      <m:t>(−</m:t>
                    </m:r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….</a:t>
                </a:r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i="1" dirty="0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27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+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+</a:t>
                </a:r>
                <a:r>
                  <a:rPr lang="en-US" sz="3200" dirty="0"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7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dirty="0" smtClean="0">
                                <a:latin typeface="Cambria Math"/>
                                <a:cs typeface="Times New Roman" pitchFamily="18" charset="0"/>
                              </a:rPr>
                              <m:t>5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𝑘</m:t>
                        </m:r>
                      </m:e>
                      <m:sup>
                        <m:r>
                          <a:rPr lang="en-US" sz="3200" b="0" i="1" dirty="0" smtClean="0"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dirty="0" smtClean="0">
                        <a:latin typeface="Cambria Math"/>
                        <a:cs typeface="Times New Roman" pitchFamily="18" charset="0"/>
                      </a:rPr>
                      <m:t>−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……</a:t>
                </a: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এখানে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bn-IN" sz="32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𝑘</m:t>
                        </m:r>
                      </m:e>
                      <m:sup>
                        <m:r>
                          <a:rPr lang="en-US" sz="3200" i="1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এর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সহগ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</m:oMath>
                </a14:m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  <a:p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45" y="1163649"/>
                <a:ext cx="8989255" cy="5688993"/>
              </a:xfrm>
              <a:prstGeom prst="rect">
                <a:avLst/>
              </a:prstGeom>
              <a:blipFill rotWithShape="1">
                <a:blip r:embed="rId2"/>
                <a:stretch>
                  <a:fillRect l="-1695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2633474" y="360793"/>
            <a:ext cx="25293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  এর সমাধান</a:t>
            </a:r>
            <a:endParaRPr lang="bn-IN" sz="3600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705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828801" y="720210"/>
                <a:ext cx="3770141" cy="55053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শর্তমতে,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  <m:sSup>
                          <m:sSupPr>
                            <m:ctrlP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 dirty="0">
                                <a:latin typeface="Cambria Math"/>
                                <a:cs typeface="Times New Roman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81</m:t>
                        </m:r>
                      </m:den>
                    </m:f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560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বা, </a:t>
                </a:r>
                <a:r>
                  <a:rPr lang="en-US" sz="3200" dirty="0" smtClean="0">
                    <a:cs typeface="Times New Roman" pitchFamily="18" charset="0"/>
                  </a:rPr>
                  <a:t>35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=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560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81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560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×</m:t>
                        </m:r>
                        <m:r>
                          <a:rPr lang="en-US" sz="3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81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35</m:t>
                        </m:r>
                      </m:den>
                    </m:f>
                  </m:oMath>
                </a14:m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1296</a:t>
                </a:r>
              </a:p>
              <a:p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বা,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dirty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6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 = 6 </a:t>
                </a:r>
                <a:endParaRPr lang="bn-IN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নির্ণেয় মান </a:t>
                </a:r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6</a:t>
                </a:r>
                <a:endParaRPr lang="en-US" sz="3200" dirty="0" smtClean="0">
                  <a:latin typeface="NikoshBAN" pitchFamily="2" charset="0"/>
                  <a:cs typeface="NikoshBAN" pitchFamily="2" charset="0"/>
                </a:endParaRPr>
              </a:p>
              <a:p>
                <a:endParaRPr lang="en-US" sz="3200" dirty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3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720210"/>
                <a:ext cx="3770141" cy="5505353"/>
              </a:xfrm>
              <a:prstGeom prst="rect">
                <a:avLst/>
              </a:prstGeom>
              <a:blipFill rotWithShape="1">
                <a:blip r:embed="rId2"/>
                <a:stretch>
                  <a:fillRect l="-4045" b="-2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7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42154</TotalTime>
  <Words>1810</Words>
  <Application>Microsoft Office PowerPoint</Application>
  <PresentationFormat>On-screen Show (4:3)</PresentationFormat>
  <Paragraphs>118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Tumpa</cp:lastModifiedBy>
  <cp:revision>4651</cp:revision>
  <dcterms:created xsi:type="dcterms:W3CDTF">2015-11-14T15:10:43Z</dcterms:created>
  <dcterms:modified xsi:type="dcterms:W3CDTF">2020-05-30T16:30:39Z</dcterms:modified>
</cp:coreProperties>
</file>