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4" r:id="rId16"/>
    <p:sldId id="285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Y/yFtopptI+5EhVG/eI6ZQ==" hashData="LoEA8Gy9mJpuvcwTiVsuA3K/YbIS9/NPp9nT0rImjp8Y+5iB9SeJdYJzg4mlFHrXRPZosFcKmk0gThEglok0Y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EE2-759B-4494-8DE8-68BAD90ACF01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BFF4-7D36-4C8F-9C42-686945798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1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EE2-759B-4494-8DE8-68BAD90ACF01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BFF4-7D36-4C8F-9C42-686945798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0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EE2-759B-4494-8DE8-68BAD90ACF01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BFF4-7D36-4C8F-9C42-686945798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6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EE2-759B-4494-8DE8-68BAD90ACF01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BFF4-7D36-4C8F-9C42-686945798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2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EE2-759B-4494-8DE8-68BAD90ACF01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BFF4-7D36-4C8F-9C42-686945798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9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EE2-759B-4494-8DE8-68BAD90ACF01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BFF4-7D36-4C8F-9C42-686945798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9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EE2-759B-4494-8DE8-68BAD90ACF01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BFF4-7D36-4C8F-9C42-686945798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3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EE2-759B-4494-8DE8-68BAD90ACF01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BFF4-7D36-4C8F-9C42-686945798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6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EE2-759B-4494-8DE8-68BAD90ACF01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BFF4-7D36-4C8F-9C42-686945798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0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EE2-759B-4494-8DE8-68BAD90ACF01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BFF4-7D36-4C8F-9C42-686945798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1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EE2-759B-4494-8DE8-68BAD90ACF01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BBFF4-7D36-4C8F-9C42-686945798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4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80EE2-759B-4494-8DE8-68BAD90ACF01}" type="datetimeFigureOut">
              <a:rPr lang="en-US" smtClean="0"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BBFF4-7D36-4C8F-9C42-686945798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7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343286" y="1024788"/>
            <a:ext cx="7848714" cy="5833212"/>
          </a:xfrm>
          <a:custGeom>
            <a:avLst/>
            <a:gdLst>
              <a:gd name="connsiteX0" fmla="*/ 7848714 w 7848714"/>
              <a:gd name="connsiteY0" fmla="*/ 0 h 5833212"/>
              <a:gd name="connsiteX1" fmla="*/ 7848714 w 7848714"/>
              <a:gd name="connsiteY1" fmla="*/ 5833212 h 5833212"/>
              <a:gd name="connsiteX2" fmla="*/ 0 w 7848714"/>
              <a:gd name="connsiteY2" fmla="*/ 5833212 h 5833212"/>
              <a:gd name="connsiteX3" fmla="*/ 7848714 w 7848714"/>
              <a:gd name="connsiteY3" fmla="*/ 0 h 583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8714" h="5833212">
                <a:moveTo>
                  <a:pt x="7848714" y="0"/>
                </a:moveTo>
                <a:lnTo>
                  <a:pt x="7848714" y="5833212"/>
                </a:lnTo>
                <a:lnTo>
                  <a:pt x="0" y="5833212"/>
                </a:lnTo>
                <a:lnTo>
                  <a:pt x="7848714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024788 h 6858000"/>
              <a:gd name="connsiteX3" fmla="*/ 4343286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024788"/>
                </a:lnTo>
                <a:lnTo>
                  <a:pt x="434328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75580" y="3974026"/>
            <a:ext cx="644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1255" y="1756180"/>
            <a:ext cx="59694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লেকচারঃ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01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(2য়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01 (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980563"/>
            <a:ext cx="1219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গাজী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শাহ্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আল-হেলালী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2191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17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159328" y="147382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6</a:t>
            </a:r>
            <a:endParaRPr lang="en-US" sz="36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98421" y="2055784"/>
            <a:ext cx="1241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Men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78199" y="147382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M</a:t>
            </a:r>
            <a:endParaRPr lang="en-US" sz="36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98421" y="2774237"/>
            <a:ext cx="2239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Machine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98421" y="3492690"/>
            <a:ext cx="1794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Money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98421" y="4211143"/>
            <a:ext cx="2456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Materials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98421" y="4929596"/>
            <a:ext cx="20185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Method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98421" y="5648051"/>
            <a:ext cx="1912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Market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1821435" y="226592"/>
            <a:ext cx="8514159" cy="62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03741" y="497571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easurement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03741" y="426009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otivation/Morale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03741" y="3544466"/>
            <a:ext cx="6799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inutes/Time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Management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1146220" y="724149"/>
            <a:ext cx="10855981" cy="62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টেরি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ফ্রাঙ্কলিন-এর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-এর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M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154441" y="1479883"/>
            <a:ext cx="645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54441" y="1479883"/>
            <a:ext cx="645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154441" y="1479883"/>
            <a:ext cx="645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154441" y="1479883"/>
            <a:ext cx="645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638230" y="1472012"/>
            <a:ext cx="645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7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0547 0.3016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0339 0.40602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0339 0.5104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2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39" grpId="0"/>
      <p:bldP spid="46" grpId="0"/>
      <p:bldP spid="47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821435" y="226592"/>
            <a:ext cx="8514159" cy="62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0321" y="1885350"/>
            <a:ext cx="88539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NikoshBAN" panose="02000000000000000000" pitchFamily="2" charset="0"/>
              </a:rPr>
              <a:t>(Men)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প্রণয়নে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নির্বাহীসহ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কার্যসম্পাদনে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মানবসম্পদের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উপকরণাদির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3352" y="4090310"/>
            <a:ext cx="8750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NikoshBAN" panose="02000000000000000000" pitchFamily="2" charset="0"/>
              </a:rPr>
              <a:t>(Machine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NikoshBAN" panose="02000000000000000000" pitchFamily="2" charset="0"/>
              </a:rPr>
              <a:t>)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NikoshBAN" panose="02000000000000000000" pitchFamily="2" charset="0"/>
              </a:rPr>
              <a:t>: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পণ্যদ্রব্য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সেবাকর্ম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টুলস্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হাতিয়ারকে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গতিশীলতা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হিসাবনিকাশ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821435" y="226592"/>
            <a:ext cx="8514159" cy="62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5324" y="1677937"/>
            <a:ext cx="84289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NikoshBAN" panose="02000000000000000000" pitchFamily="2" charset="0"/>
              </a:rPr>
              <a:t>(Money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NikoshBAN" panose="02000000000000000000" pitchFamily="2" charset="0"/>
              </a:rPr>
              <a:t>)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NikoshBAN" panose="02000000000000000000" pitchFamily="2" charset="0"/>
              </a:rPr>
              <a:t>: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প্রাণশক্তি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জীবনীশক্তি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5324" y="3782443"/>
            <a:ext cx="84289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মালামাল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NikoshBAN" panose="02000000000000000000" pitchFamily="2" charset="0"/>
              </a:rPr>
              <a:t>(Materials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NikoshBAN" panose="02000000000000000000" pitchFamily="2" charset="0"/>
              </a:rPr>
              <a:t>)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NikoshBAN" panose="02000000000000000000" pitchFamily="2" charset="0"/>
              </a:rPr>
              <a:t>: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মালামাল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সেবাধর্মী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সাজসরঞ্জাম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মালামাল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821435" y="226592"/>
            <a:ext cx="8514159" cy="62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3808" y="1037640"/>
            <a:ext cx="84804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NikoshBAN" panose="02000000000000000000" pitchFamily="2" charset="0"/>
              </a:rPr>
              <a:t>(Method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NikoshBAN" panose="02000000000000000000" pitchFamily="2" charset="0"/>
              </a:rPr>
              <a:t>)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NikoshBAN" panose="02000000000000000000" pitchFamily="2" charset="0"/>
              </a:rPr>
              <a:t>: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প্রাতিষ্ঠানিক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কার্যসম্পাদনের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সর্বোৎকৃষ্ট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প্রতিযোগিতামূলক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মোকাবেলা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সবর্দা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চিশ্চিত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3808" y="3715296"/>
            <a:ext cx="84804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NikoshBAN" panose="02000000000000000000" pitchFamily="2" charset="0"/>
              </a:rPr>
              <a:t>(Market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NikoshBAN" panose="02000000000000000000" pitchFamily="2" charset="0"/>
              </a:rPr>
              <a:t>)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NikoshBAN" panose="02000000000000000000" pitchFamily="2" charset="0"/>
              </a:rPr>
              <a:t>: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পণ্যদ্রব্যের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ভোক্তার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সংগৃহিত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পণ্যদ্রব্য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শরণাপন্ন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প্রতিযোগিতামূলক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সাফল্যের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পণ্যদ্রব্য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সেবাদির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দাঁড়িয়েছে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6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821435" y="226592"/>
            <a:ext cx="8514159" cy="62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3258355" y="1355518"/>
            <a:ext cx="8525814" cy="538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3258355" y="2095762"/>
            <a:ext cx="8525814" cy="453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মানবীয়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বস্তুগত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সম্পদসমূহের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3258355" y="2750374"/>
            <a:ext cx="8525814" cy="93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কর্মীসংস্থান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প্রেষণা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3258355" y="3886563"/>
            <a:ext cx="8525814" cy="509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মানবীয়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3258355" y="5738788"/>
            <a:ext cx="8525814" cy="520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শ্রমশক্তি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পুঁজির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ব্যবস্থাপনাও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3258355" y="4597212"/>
            <a:ext cx="8525814" cy="940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সর্বজনীন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প্রযোজ্য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2048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  <p:bldP spid="11" grpId="0" build="p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821435" y="226592"/>
            <a:ext cx="8514159" cy="62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3025" y="1610928"/>
            <a:ext cx="9128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ফাওয়েল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-এর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পূর্বানুমান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025" y="3482913"/>
            <a:ext cx="9128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কুঞ্জ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ডোনেল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63025" y="4924009"/>
            <a:ext cx="91289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u="sng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লুথার</a:t>
            </a:r>
            <a:r>
              <a:rPr lang="en-US" sz="3200" b="1" u="sng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গুলিক</a:t>
            </a:r>
            <a:r>
              <a:rPr lang="en-US" sz="3200" b="1" u="sng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কার্যাবলির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আদ্যক্ষর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ঘটিয়ে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‘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POSDCORB</a:t>
            </a:r>
            <a:r>
              <a:rPr 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’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পস্ডকোর্ব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বুঝিয়েছেন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66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821435" y="226592"/>
            <a:ext cx="8514159" cy="62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6084" y="2350632"/>
            <a:ext cx="216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6084" y="3154400"/>
            <a:ext cx="2472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সংগঠিতকরণ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6084" y="3958168"/>
            <a:ext cx="216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কর্মীসংস্থান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0051" y="2350632"/>
            <a:ext cx="216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প্রেষণা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0051" y="3153947"/>
            <a:ext cx="216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সমন্বয়সাধন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6084" y="4761936"/>
            <a:ext cx="216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0051" y="3957262"/>
            <a:ext cx="1893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0890" y="1021711"/>
            <a:ext cx="107281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ব্যবস্থাপনাবিদগণের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মতের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কাজগুলোকে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নিম্নোক্তভাবে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2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3600" y="206381"/>
            <a:ext cx="1046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লুথার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গুলিক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কার্যাবলির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আদ্যক্ষর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ঘটিয়ে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Georgia" panose="02040502050405020303" pitchFamily="18" charset="0"/>
              </a:rPr>
              <a:t>‘</a:t>
            </a: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</a:rPr>
              <a:t>POSDCORB</a:t>
            </a:r>
            <a:r>
              <a:rPr lang="en-US" sz="2800" dirty="0">
                <a:solidFill>
                  <a:srgbClr val="000000"/>
                </a:solidFill>
                <a:latin typeface="Georgia" panose="02040502050405020303" pitchFamily="18" charset="0"/>
              </a:rPr>
              <a:t>’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পস্ডকোর্ব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74393" y="1132322"/>
            <a:ext cx="3373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P</a:t>
            </a:r>
            <a:r>
              <a:rPr lang="en-US" sz="3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lanning-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74392" y="1978655"/>
            <a:ext cx="4225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O</a:t>
            </a:r>
            <a:r>
              <a:rPr lang="en-US" sz="3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rganizing</a:t>
            </a:r>
            <a:r>
              <a:rPr lang="en-US" sz="3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-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সংগঠিতকরণ</a:t>
            </a:r>
            <a:r>
              <a:rPr lang="en-US" sz="3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74393" y="2824988"/>
            <a:ext cx="3373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taffing</a:t>
            </a:r>
            <a:r>
              <a:rPr lang="en-US" sz="3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-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কর্মীসংস্থান</a:t>
            </a:r>
            <a:r>
              <a:rPr lang="en-US" sz="3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74392" y="3671321"/>
            <a:ext cx="3912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D</a:t>
            </a:r>
            <a:r>
              <a:rPr lang="en-US" sz="3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irecting</a:t>
            </a:r>
            <a:r>
              <a:rPr lang="en-US" sz="3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-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74393" y="4517654"/>
            <a:ext cx="4889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CO</a:t>
            </a:r>
            <a:r>
              <a:rPr lang="en-US" sz="3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-ordination</a:t>
            </a:r>
            <a:r>
              <a:rPr lang="en-US" sz="3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-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74392" y="5363987"/>
            <a:ext cx="4512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R</a:t>
            </a:r>
            <a:r>
              <a:rPr lang="en-US" sz="3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eporting</a:t>
            </a:r>
            <a:r>
              <a:rPr lang="en-US" sz="3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-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74393" y="6210318"/>
            <a:ext cx="4225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B</a:t>
            </a:r>
            <a:r>
              <a:rPr lang="en-US" sz="3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udgeting</a:t>
            </a:r>
            <a:r>
              <a:rPr lang="en-US" sz="3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-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বাজেট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7472" y="1127638"/>
            <a:ext cx="473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P</a:t>
            </a:r>
            <a:endParaRPr lang="en-US" sz="3200" dirty="0"/>
          </a:p>
        </p:txBody>
      </p:sp>
      <p:sp>
        <p:nvSpPr>
          <p:cNvPr id="28" name="Rectangle 27"/>
          <p:cNvSpPr/>
          <p:nvPr/>
        </p:nvSpPr>
        <p:spPr>
          <a:xfrm>
            <a:off x="1451362" y="1127638"/>
            <a:ext cx="521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O</a:t>
            </a:r>
            <a:endParaRPr lang="en-US" sz="3200" dirty="0"/>
          </a:p>
        </p:txBody>
      </p:sp>
      <p:sp>
        <p:nvSpPr>
          <p:cNvPr id="29" name="Rectangle 28"/>
          <p:cNvSpPr/>
          <p:nvPr/>
        </p:nvSpPr>
        <p:spPr>
          <a:xfrm>
            <a:off x="2008450" y="1127638"/>
            <a:ext cx="450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S</a:t>
            </a:r>
            <a:endParaRPr lang="en-US" sz="3200" dirty="0"/>
          </a:p>
        </p:txBody>
      </p:sp>
      <p:sp>
        <p:nvSpPr>
          <p:cNvPr id="30" name="Rectangle 29"/>
          <p:cNvSpPr/>
          <p:nvPr/>
        </p:nvSpPr>
        <p:spPr>
          <a:xfrm>
            <a:off x="2500482" y="1127638"/>
            <a:ext cx="527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D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3103184" y="1127638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CO</a:t>
            </a:r>
            <a:endParaRPr lang="en-US" sz="3200" dirty="0"/>
          </a:p>
        </p:txBody>
      </p:sp>
      <p:sp>
        <p:nvSpPr>
          <p:cNvPr id="32" name="Rectangle 31"/>
          <p:cNvSpPr/>
          <p:nvPr/>
        </p:nvSpPr>
        <p:spPr>
          <a:xfrm>
            <a:off x="3981696" y="1127638"/>
            <a:ext cx="511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R</a:t>
            </a:r>
            <a:endParaRPr lang="en-US" sz="3200" dirty="0"/>
          </a:p>
        </p:txBody>
      </p:sp>
      <p:sp>
        <p:nvSpPr>
          <p:cNvPr id="33" name="Rectangle 32"/>
          <p:cNvSpPr/>
          <p:nvPr/>
        </p:nvSpPr>
        <p:spPr>
          <a:xfrm>
            <a:off x="4530876" y="1127638"/>
            <a:ext cx="495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B</a:t>
            </a:r>
            <a:endParaRPr lang="en-US" sz="3200" dirty="0"/>
          </a:p>
        </p:txBody>
      </p:sp>
      <p:sp>
        <p:nvSpPr>
          <p:cNvPr id="36" name="Rectangle 35"/>
          <p:cNvSpPr/>
          <p:nvPr/>
        </p:nvSpPr>
        <p:spPr>
          <a:xfrm>
            <a:off x="927472" y="1127638"/>
            <a:ext cx="473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P</a:t>
            </a:r>
            <a:endParaRPr lang="en-US" sz="3200" dirty="0"/>
          </a:p>
        </p:txBody>
      </p:sp>
      <p:sp>
        <p:nvSpPr>
          <p:cNvPr id="37" name="Rectangle 36"/>
          <p:cNvSpPr/>
          <p:nvPr/>
        </p:nvSpPr>
        <p:spPr>
          <a:xfrm>
            <a:off x="1451362" y="1127638"/>
            <a:ext cx="521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O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2023343" y="1127638"/>
            <a:ext cx="450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S</a:t>
            </a:r>
            <a:endParaRPr lang="en-US" sz="3200" dirty="0"/>
          </a:p>
        </p:txBody>
      </p:sp>
      <p:sp>
        <p:nvSpPr>
          <p:cNvPr id="39" name="Rectangle 38"/>
          <p:cNvSpPr/>
          <p:nvPr/>
        </p:nvSpPr>
        <p:spPr>
          <a:xfrm>
            <a:off x="2524791" y="1127638"/>
            <a:ext cx="527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D</a:t>
            </a:r>
            <a:endParaRPr lang="en-US" sz="3200" dirty="0"/>
          </a:p>
        </p:txBody>
      </p:sp>
      <p:sp>
        <p:nvSpPr>
          <p:cNvPr id="40" name="Rectangle 39"/>
          <p:cNvSpPr/>
          <p:nvPr/>
        </p:nvSpPr>
        <p:spPr>
          <a:xfrm>
            <a:off x="3103184" y="1127638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CO</a:t>
            </a:r>
            <a:endParaRPr lang="en-US" sz="3200" dirty="0"/>
          </a:p>
        </p:txBody>
      </p:sp>
      <p:sp>
        <p:nvSpPr>
          <p:cNvPr id="41" name="Rectangle 40"/>
          <p:cNvSpPr/>
          <p:nvPr/>
        </p:nvSpPr>
        <p:spPr>
          <a:xfrm>
            <a:off x="3968515" y="1127638"/>
            <a:ext cx="511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R</a:t>
            </a:r>
            <a:endParaRPr lang="en-US" sz="3200" dirty="0"/>
          </a:p>
        </p:txBody>
      </p:sp>
      <p:sp>
        <p:nvSpPr>
          <p:cNvPr id="42" name="Rectangle 41"/>
          <p:cNvSpPr/>
          <p:nvPr/>
        </p:nvSpPr>
        <p:spPr>
          <a:xfrm>
            <a:off x="4530877" y="1127638"/>
            <a:ext cx="495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739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348 L 0.50417 0.00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4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902 L 0.46185 0.127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833 L 0.41446 0.251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7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0.00186 L 0.3733 0.3740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578 L 0.32513 0.4988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-0.00625 L 0.25521 0.62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3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-0.00393 L 0.20872 0.7458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86" y="3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185" y="1906352"/>
            <a:ext cx="2143125" cy="214312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365856" y="1114150"/>
            <a:ext cx="1366345" cy="588580"/>
          </a:xfrm>
          <a:prstGeom prst="wedgeEllipseCallout">
            <a:avLst>
              <a:gd name="adj1" fmla="val 70705"/>
              <a:gd name="adj2" fmla="val 116071"/>
            </a:avLst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800517" y="1114150"/>
            <a:ext cx="1366345" cy="588580"/>
          </a:xfrm>
          <a:prstGeom prst="wedgeEllipseCallout">
            <a:avLst>
              <a:gd name="adj1" fmla="val 3782"/>
              <a:gd name="adj2" fmla="val 85715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8618310" y="1916862"/>
            <a:ext cx="1366345" cy="588580"/>
          </a:xfrm>
          <a:prstGeom prst="wedgeEllipseCallout">
            <a:avLst>
              <a:gd name="adj1" fmla="val -64680"/>
              <a:gd name="adj2" fmla="val 48214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129860" y="2728291"/>
            <a:ext cx="1366345" cy="588580"/>
          </a:xfrm>
          <a:prstGeom prst="wedgeEllipseCallout">
            <a:avLst>
              <a:gd name="adj1" fmla="val 71474"/>
              <a:gd name="adj2" fmla="val -571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8618310" y="2728291"/>
            <a:ext cx="1366345" cy="588580"/>
          </a:xfrm>
          <a:prstGeom prst="wedgeEllipseCallout">
            <a:avLst>
              <a:gd name="adj1" fmla="val -65449"/>
              <a:gd name="adj2" fmla="val -53571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লাগবে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150879" y="1916862"/>
            <a:ext cx="1366345" cy="588580"/>
          </a:xfrm>
          <a:prstGeom prst="wedgeEllipseCallout">
            <a:avLst>
              <a:gd name="adj1" fmla="val 73013"/>
              <a:gd name="adj2" fmla="val 57143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8250943" y="1114150"/>
            <a:ext cx="1366345" cy="588580"/>
          </a:xfrm>
          <a:prstGeom prst="wedgeEllipseCallout">
            <a:avLst>
              <a:gd name="adj1" fmla="val -60065"/>
              <a:gd name="adj2" fmla="val 11071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821435" y="226592"/>
            <a:ext cx="8514159" cy="62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477" y="4377488"/>
            <a:ext cx="9151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সুষ্ঠুভাবে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কর্মসূচি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59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Box 187"/>
          <p:cNvSpPr txBox="1"/>
          <p:nvPr/>
        </p:nvSpPr>
        <p:spPr>
          <a:xfrm>
            <a:off x="9021873" y="3240709"/>
            <a:ext cx="1053456" cy="338554"/>
          </a:xfrm>
          <a:prstGeom prst="rect">
            <a:avLst/>
          </a:prstGeom>
          <a:solidFill>
            <a:srgbClr val="D6E0D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সংগঠিতকরণ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200541" y="2069915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286141" y="1155515"/>
            <a:ext cx="4572000" cy="4572000"/>
          </a:xfrm>
          <a:custGeom>
            <a:avLst/>
            <a:gdLst>
              <a:gd name="connsiteX0" fmla="*/ 2286000 w 4572000"/>
              <a:gd name="connsiteY0" fmla="*/ 0 h 4572000"/>
              <a:gd name="connsiteX1" fmla="*/ 4572000 w 4572000"/>
              <a:gd name="connsiteY1" fmla="*/ 2286000 h 4572000"/>
              <a:gd name="connsiteX2" fmla="*/ 2286000 w 4572000"/>
              <a:gd name="connsiteY2" fmla="*/ 4572000 h 4572000"/>
              <a:gd name="connsiteX3" fmla="*/ 0 w 4572000"/>
              <a:gd name="connsiteY3" fmla="*/ 2286000 h 4572000"/>
              <a:gd name="connsiteX4" fmla="*/ 2286000 w 4572000"/>
              <a:gd name="connsiteY4" fmla="*/ 0 h 4572000"/>
              <a:gd name="connsiteX5" fmla="*/ 2286000 w 4572000"/>
              <a:gd name="connsiteY5" fmla="*/ 914400 h 4572000"/>
              <a:gd name="connsiteX6" fmla="*/ 914400 w 4572000"/>
              <a:gd name="connsiteY6" fmla="*/ 2286000 h 4572000"/>
              <a:gd name="connsiteX7" fmla="*/ 2286000 w 4572000"/>
              <a:gd name="connsiteY7" fmla="*/ 3657600 h 4572000"/>
              <a:gd name="connsiteX8" fmla="*/ 3657600 w 4572000"/>
              <a:gd name="connsiteY8" fmla="*/ 2286000 h 4572000"/>
              <a:gd name="connsiteX9" fmla="*/ 2286000 w 4572000"/>
              <a:gd name="connsiteY9" fmla="*/ 9144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2000" h="4572000">
                <a:moveTo>
                  <a:pt x="2286000" y="0"/>
                </a:moveTo>
                <a:cubicBezTo>
                  <a:pt x="3548523" y="0"/>
                  <a:pt x="4572000" y="1023477"/>
                  <a:pt x="4572000" y="2286000"/>
                </a:cubicBezTo>
                <a:cubicBezTo>
                  <a:pt x="4572000" y="3548523"/>
                  <a:pt x="3548523" y="4572000"/>
                  <a:pt x="2286000" y="4572000"/>
                </a:cubicBezTo>
                <a:cubicBezTo>
                  <a:pt x="1023477" y="4572000"/>
                  <a:pt x="0" y="3548523"/>
                  <a:pt x="0" y="2286000"/>
                </a:cubicBezTo>
                <a:cubicBezTo>
                  <a:pt x="0" y="1023477"/>
                  <a:pt x="1023477" y="0"/>
                  <a:pt x="2286000" y="0"/>
                </a:cubicBezTo>
                <a:close/>
                <a:moveTo>
                  <a:pt x="2286000" y="914400"/>
                </a:moveTo>
                <a:cubicBezTo>
                  <a:pt x="1528486" y="914400"/>
                  <a:pt x="914400" y="1528486"/>
                  <a:pt x="914400" y="2286000"/>
                </a:cubicBezTo>
                <a:cubicBezTo>
                  <a:pt x="914400" y="3043514"/>
                  <a:pt x="1528486" y="3657600"/>
                  <a:pt x="2286000" y="3657600"/>
                </a:cubicBezTo>
                <a:cubicBezTo>
                  <a:pt x="3043514" y="3657600"/>
                  <a:pt x="3657600" y="3043514"/>
                  <a:pt x="3657600" y="2286000"/>
                </a:cubicBezTo>
                <a:cubicBezTo>
                  <a:pt x="3657600" y="1528486"/>
                  <a:pt x="3043514" y="914400"/>
                  <a:pt x="2286000" y="9144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114941" y="2984315"/>
            <a:ext cx="914400" cy="9144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55" y="1631864"/>
            <a:ext cx="465667" cy="465667"/>
          </a:xfrm>
          <a:prstGeom prst="rect">
            <a:avLst/>
          </a:prstGeom>
        </p:spPr>
      </p:pic>
      <p:pic>
        <p:nvPicPr>
          <p:cNvPr id="8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181" y="2086854"/>
            <a:ext cx="465667" cy="465667"/>
          </a:xfrm>
          <a:prstGeom prst="rect">
            <a:avLst/>
          </a:prstGeom>
        </p:spPr>
      </p:pic>
      <p:pic>
        <p:nvPicPr>
          <p:cNvPr id="11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83" y="1856432"/>
            <a:ext cx="465667" cy="465667"/>
          </a:xfrm>
          <a:prstGeom prst="rect">
            <a:avLst/>
          </a:prstGeom>
        </p:spPr>
      </p:pic>
      <p:pic>
        <p:nvPicPr>
          <p:cNvPr id="12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77" y="1490124"/>
            <a:ext cx="465667" cy="465667"/>
          </a:xfrm>
          <a:prstGeom prst="rect">
            <a:avLst/>
          </a:prstGeom>
        </p:spPr>
      </p:pic>
      <p:pic>
        <p:nvPicPr>
          <p:cNvPr id="13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72" y="1348752"/>
            <a:ext cx="465667" cy="465667"/>
          </a:xfrm>
          <a:prstGeom prst="rect">
            <a:avLst/>
          </a:prstGeom>
        </p:spPr>
      </p:pic>
      <p:pic>
        <p:nvPicPr>
          <p:cNvPr id="25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97555" y="870581"/>
            <a:ext cx="465667" cy="465667"/>
          </a:xfrm>
          <a:prstGeom prst="rect">
            <a:avLst/>
          </a:prstGeom>
        </p:spPr>
      </p:pic>
      <p:pic>
        <p:nvPicPr>
          <p:cNvPr id="26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4047" y="781135"/>
            <a:ext cx="465667" cy="465667"/>
          </a:xfrm>
          <a:prstGeom prst="rect">
            <a:avLst/>
          </a:prstGeom>
        </p:spPr>
      </p:pic>
      <p:pic>
        <p:nvPicPr>
          <p:cNvPr id="27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9924" y="765257"/>
            <a:ext cx="465667" cy="465667"/>
          </a:xfrm>
          <a:prstGeom prst="rect">
            <a:avLst/>
          </a:prstGeom>
        </p:spPr>
      </p:pic>
      <p:pic>
        <p:nvPicPr>
          <p:cNvPr id="28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36955" y="795626"/>
            <a:ext cx="465667" cy="465667"/>
          </a:xfrm>
          <a:prstGeom prst="rect">
            <a:avLst/>
          </a:prstGeom>
        </p:spPr>
      </p:pic>
      <p:pic>
        <p:nvPicPr>
          <p:cNvPr id="29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5801" y="749379"/>
            <a:ext cx="465667" cy="465667"/>
          </a:xfrm>
          <a:prstGeom prst="rect">
            <a:avLst/>
          </a:prstGeom>
        </p:spPr>
      </p:pic>
      <p:pic>
        <p:nvPicPr>
          <p:cNvPr id="30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513" y="2109109"/>
            <a:ext cx="465667" cy="465667"/>
          </a:xfrm>
          <a:prstGeom prst="rect">
            <a:avLst/>
          </a:prstGeom>
        </p:spPr>
      </p:pic>
      <p:pic>
        <p:nvPicPr>
          <p:cNvPr id="31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97" y="1643112"/>
            <a:ext cx="465667" cy="465667"/>
          </a:xfrm>
          <a:prstGeom prst="rect">
            <a:avLst/>
          </a:prstGeom>
        </p:spPr>
      </p:pic>
      <p:pic>
        <p:nvPicPr>
          <p:cNvPr id="32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567" y="2334388"/>
            <a:ext cx="465667" cy="465667"/>
          </a:xfrm>
          <a:prstGeom prst="rect">
            <a:avLst/>
          </a:prstGeom>
        </p:spPr>
      </p:pic>
      <p:pic>
        <p:nvPicPr>
          <p:cNvPr id="33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467" y="1864124"/>
            <a:ext cx="465667" cy="465667"/>
          </a:xfrm>
          <a:prstGeom prst="rect">
            <a:avLst/>
          </a:prstGeom>
        </p:spPr>
      </p:pic>
      <p:pic>
        <p:nvPicPr>
          <p:cNvPr id="34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082" y="1468024"/>
            <a:ext cx="465667" cy="465667"/>
          </a:xfrm>
          <a:prstGeom prst="rect">
            <a:avLst/>
          </a:prstGeom>
        </p:spPr>
      </p:pic>
      <p:pic>
        <p:nvPicPr>
          <p:cNvPr id="35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11736107" y="3578568"/>
            <a:ext cx="465667" cy="465667"/>
          </a:xfrm>
          <a:prstGeom prst="rect">
            <a:avLst/>
          </a:prstGeom>
        </p:spPr>
      </p:pic>
      <p:pic>
        <p:nvPicPr>
          <p:cNvPr id="36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11423036" y="4355377"/>
            <a:ext cx="465667" cy="465667"/>
          </a:xfrm>
          <a:prstGeom prst="rect">
            <a:avLst/>
          </a:prstGeom>
        </p:spPr>
      </p:pic>
      <p:pic>
        <p:nvPicPr>
          <p:cNvPr id="37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11579162" y="4077681"/>
            <a:ext cx="465667" cy="465667"/>
          </a:xfrm>
          <a:prstGeom prst="rect">
            <a:avLst/>
          </a:prstGeom>
        </p:spPr>
      </p:pic>
      <p:pic>
        <p:nvPicPr>
          <p:cNvPr id="38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11671174" y="3828326"/>
            <a:ext cx="465667" cy="465667"/>
          </a:xfrm>
          <a:prstGeom prst="rect">
            <a:avLst/>
          </a:prstGeom>
        </p:spPr>
      </p:pic>
      <p:pic>
        <p:nvPicPr>
          <p:cNvPr id="39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11760379" y="3336134"/>
            <a:ext cx="465667" cy="465667"/>
          </a:xfrm>
          <a:prstGeom prst="rect">
            <a:avLst/>
          </a:prstGeom>
        </p:spPr>
      </p:pic>
      <p:pic>
        <p:nvPicPr>
          <p:cNvPr id="65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7536210" y="4099689"/>
            <a:ext cx="465667" cy="465667"/>
          </a:xfrm>
          <a:prstGeom prst="rect">
            <a:avLst/>
          </a:prstGeom>
        </p:spPr>
      </p:pic>
      <p:pic>
        <p:nvPicPr>
          <p:cNvPr id="66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7448254" y="3857334"/>
            <a:ext cx="465667" cy="465667"/>
          </a:xfrm>
          <a:prstGeom prst="rect">
            <a:avLst/>
          </a:prstGeom>
        </p:spPr>
      </p:pic>
      <p:pic>
        <p:nvPicPr>
          <p:cNvPr id="67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7328101" y="3602231"/>
            <a:ext cx="465667" cy="465667"/>
          </a:xfrm>
          <a:prstGeom prst="rect">
            <a:avLst/>
          </a:prstGeom>
        </p:spPr>
      </p:pic>
      <p:pic>
        <p:nvPicPr>
          <p:cNvPr id="68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7671829" y="4345198"/>
            <a:ext cx="465667" cy="465667"/>
          </a:xfrm>
          <a:prstGeom prst="rect">
            <a:avLst/>
          </a:prstGeom>
        </p:spPr>
      </p:pic>
      <p:pic>
        <p:nvPicPr>
          <p:cNvPr id="69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7833269" y="4569586"/>
            <a:ext cx="465667" cy="465667"/>
          </a:xfrm>
          <a:prstGeom prst="rect">
            <a:avLst/>
          </a:prstGeom>
        </p:spPr>
      </p:pic>
      <p:pic>
        <p:nvPicPr>
          <p:cNvPr id="70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309" y="5258052"/>
            <a:ext cx="465667" cy="465667"/>
          </a:xfrm>
          <a:prstGeom prst="rect">
            <a:avLst/>
          </a:prstGeom>
        </p:spPr>
      </p:pic>
      <p:pic>
        <p:nvPicPr>
          <p:cNvPr id="71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777" y="5256000"/>
            <a:ext cx="465667" cy="465667"/>
          </a:xfrm>
          <a:prstGeom prst="rect">
            <a:avLst/>
          </a:prstGeom>
        </p:spPr>
      </p:pic>
      <p:pic>
        <p:nvPicPr>
          <p:cNvPr id="72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245" y="5184065"/>
            <a:ext cx="465667" cy="465667"/>
          </a:xfrm>
          <a:prstGeom prst="rect">
            <a:avLst/>
          </a:prstGeom>
        </p:spPr>
      </p:pic>
      <p:pic>
        <p:nvPicPr>
          <p:cNvPr id="73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841" y="5231253"/>
            <a:ext cx="465667" cy="465667"/>
          </a:xfrm>
          <a:prstGeom prst="rect">
            <a:avLst/>
          </a:prstGeom>
        </p:spPr>
      </p:pic>
      <p:pic>
        <p:nvPicPr>
          <p:cNvPr id="74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74" y="5171278"/>
            <a:ext cx="465667" cy="465667"/>
          </a:xfrm>
          <a:prstGeom prst="rect">
            <a:avLst/>
          </a:prstGeom>
        </p:spPr>
      </p:pic>
      <p:sp>
        <p:nvSpPr>
          <p:cNvPr id="75" name="Oval 74"/>
          <p:cNvSpPr/>
          <p:nvPr/>
        </p:nvSpPr>
        <p:spPr>
          <a:xfrm>
            <a:off x="8256461" y="2672691"/>
            <a:ext cx="274320" cy="2743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9531098" y="1861417"/>
            <a:ext cx="274320" cy="2743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0588170" y="2472480"/>
            <a:ext cx="274320" cy="2743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0722730" y="3887647"/>
            <a:ext cx="274320" cy="2743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161349" y="3859095"/>
            <a:ext cx="274320" cy="2743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9485801" y="4580282"/>
            <a:ext cx="274320" cy="2743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127" y="4288184"/>
            <a:ext cx="465667" cy="465667"/>
          </a:xfrm>
          <a:prstGeom prst="rect">
            <a:avLst/>
          </a:prstGeom>
        </p:spPr>
      </p:pic>
      <p:pic>
        <p:nvPicPr>
          <p:cNvPr id="87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288" y="3561066"/>
            <a:ext cx="465667" cy="465667"/>
          </a:xfrm>
          <a:prstGeom prst="rect">
            <a:avLst/>
          </a:prstGeom>
        </p:spPr>
      </p:pic>
      <p:sp>
        <p:nvSpPr>
          <p:cNvPr id="88" name="Oval 87"/>
          <p:cNvSpPr/>
          <p:nvPr/>
        </p:nvSpPr>
        <p:spPr>
          <a:xfrm>
            <a:off x="9060914" y="3732239"/>
            <a:ext cx="274320" cy="2743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240" y="3440141"/>
            <a:ext cx="465667" cy="465667"/>
          </a:xfrm>
          <a:prstGeom prst="rect">
            <a:avLst/>
          </a:prstGeom>
        </p:spPr>
      </p:pic>
      <p:sp>
        <p:nvSpPr>
          <p:cNvPr id="90" name="Oval 89"/>
          <p:cNvSpPr/>
          <p:nvPr/>
        </p:nvSpPr>
        <p:spPr>
          <a:xfrm>
            <a:off x="9267497" y="2801426"/>
            <a:ext cx="274320" cy="2743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10014086" y="3242688"/>
            <a:ext cx="274320" cy="2743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12" y="2950590"/>
            <a:ext cx="465667" cy="465667"/>
          </a:xfrm>
          <a:prstGeom prst="rect">
            <a:avLst/>
          </a:prstGeom>
        </p:spPr>
      </p:pic>
      <p:cxnSp>
        <p:nvCxnSpPr>
          <p:cNvPr id="95" name="Straight Arrow Connector 94"/>
          <p:cNvCxnSpPr>
            <a:endCxn id="80" idx="3"/>
          </p:cNvCxnSpPr>
          <p:nvPr/>
        </p:nvCxnSpPr>
        <p:spPr>
          <a:xfrm flipV="1">
            <a:off x="9357610" y="4814429"/>
            <a:ext cx="168364" cy="4415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72" idx="0"/>
          </p:cNvCxnSpPr>
          <p:nvPr/>
        </p:nvCxnSpPr>
        <p:spPr>
          <a:xfrm flipV="1">
            <a:off x="9059079" y="4753851"/>
            <a:ext cx="403099" cy="4302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endCxn id="5" idx="7"/>
          </p:cNvCxnSpPr>
          <p:nvPr/>
        </p:nvCxnSpPr>
        <p:spPr>
          <a:xfrm flipH="1" flipV="1">
            <a:off x="9572141" y="4813115"/>
            <a:ext cx="62195" cy="4370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 flipV="1">
            <a:off x="9684499" y="4842353"/>
            <a:ext cx="293970" cy="3866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 flipV="1">
            <a:off x="9757425" y="4789351"/>
            <a:ext cx="517588" cy="3836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endCxn id="79" idx="4"/>
          </p:cNvCxnSpPr>
          <p:nvPr/>
        </p:nvCxnSpPr>
        <p:spPr>
          <a:xfrm flipV="1">
            <a:off x="8256461" y="4133415"/>
            <a:ext cx="42048" cy="5171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68" idx="0"/>
            <a:endCxn id="79" idx="3"/>
          </p:cNvCxnSpPr>
          <p:nvPr/>
        </p:nvCxnSpPr>
        <p:spPr>
          <a:xfrm flipV="1">
            <a:off x="8106302" y="4093242"/>
            <a:ext cx="95220" cy="3683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65" idx="0"/>
          </p:cNvCxnSpPr>
          <p:nvPr/>
        </p:nvCxnSpPr>
        <p:spPr>
          <a:xfrm flipV="1">
            <a:off x="7970683" y="4055463"/>
            <a:ext cx="190105" cy="1606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7863874" y="3990715"/>
            <a:ext cx="297475" cy="145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7750865" y="3789663"/>
            <a:ext cx="409923" cy="1477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 flipV="1">
            <a:off x="8435669" y="4103410"/>
            <a:ext cx="1050132" cy="614032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endCxn id="88" idx="3"/>
          </p:cNvCxnSpPr>
          <p:nvPr/>
        </p:nvCxnSpPr>
        <p:spPr>
          <a:xfrm flipV="1">
            <a:off x="8435669" y="3966386"/>
            <a:ext cx="665418" cy="126856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9101087" y="3966386"/>
            <a:ext cx="384714" cy="751056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8" idx="2"/>
          </p:cNvCxnSpPr>
          <p:nvPr/>
        </p:nvCxnSpPr>
        <p:spPr>
          <a:xfrm>
            <a:off x="7556015" y="2552521"/>
            <a:ext cx="714276" cy="2423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1" idx="2"/>
          </p:cNvCxnSpPr>
          <p:nvPr/>
        </p:nvCxnSpPr>
        <p:spPr>
          <a:xfrm>
            <a:off x="7674817" y="2322099"/>
            <a:ext cx="583113" cy="408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7806092" y="2157305"/>
            <a:ext cx="465129" cy="5133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2" idx="2"/>
          </p:cNvCxnSpPr>
          <p:nvPr/>
        </p:nvCxnSpPr>
        <p:spPr>
          <a:xfrm>
            <a:off x="7935711" y="1955791"/>
            <a:ext cx="360593" cy="6878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13" idx="2"/>
          </p:cNvCxnSpPr>
          <p:nvPr/>
        </p:nvCxnSpPr>
        <p:spPr>
          <a:xfrm>
            <a:off x="8077006" y="1814419"/>
            <a:ext cx="273485" cy="8251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26" idx="2"/>
          </p:cNvCxnSpPr>
          <p:nvPr/>
        </p:nvCxnSpPr>
        <p:spPr>
          <a:xfrm>
            <a:off x="9206880" y="1246802"/>
            <a:ext cx="334937" cy="6146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27" idx="2"/>
          </p:cNvCxnSpPr>
          <p:nvPr/>
        </p:nvCxnSpPr>
        <p:spPr>
          <a:xfrm>
            <a:off x="9462757" y="1230924"/>
            <a:ext cx="146906" cy="5934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29" idx="2"/>
          </p:cNvCxnSpPr>
          <p:nvPr/>
        </p:nvCxnSpPr>
        <p:spPr>
          <a:xfrm flipH="1">
            <a:off x="9684499" y="1215046"/>
            <a:ext cx="34135" cy="5886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28" idx="2"/>
          </p:cNvCxnSpPr>
          <p:nvPr/>
        </p:nvCxnSpPr>
        <p:spPr>
          <a:xfrm flipH="1">
            <a:off x="9757425" y="1261293"/>
            <a:ext cx="212363" cy="563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25" idx="2"/>
          </p:cNvCxnSpPr>
          <p:nvPr/>
        </p:nvCxnSpPr>
        <p:spPr>
          <a:xfrm flipH="1">
            <a:off x="9774650" y="1336248"/>
            <a:ext cx="455738" cy="5289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34" idx="2"/>
          </p:cNvCxnSpPr>
          <p:nvPr/>
        </p:nvCxnSpPr>
        <p:spPr>
          <a:xfrm flipH="1">
            <a:off x="10809967" y="1933691"/>
            <a:ext cx="431949" cy="4309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1"/>
          </p:cNvCxnSpPr>
          <p:nvPr/>
        </p:nvCxnSpPr>
        <p:spPr>
          <a:xfrm flipH="1">
            <a:off x="10850384" y="2096958"/>
            <a:ext cx="416083" cy="4297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H="1">
            <a:off x="10862492" y="2236696"/>
            <a:ext cx="548824" cy="3775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H="1">
            <a:off x="10844777" y="2436603"/>
            <a:ext cx="690558" cy="2162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endCxn id="77" idx="5"/>
          </p:cNvCxnSpPr>
          <p:nvPr/>
        </p:nvCxnSpPr>
        <p:spPr>
          <a:xfrm flipH="1">
            <a:off x="10822317" y="2652823"/>
            <a:ext cx="800029" cy="538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36" idx="2"/>
          </p:cNvCxnSpPr>
          <p:nvPr/>
        </p:nvCxnSpPr>
        <p:spPr>
          <a:xfrm flipH="1" flipV="1">
            <a:off x="10943741" y="4142274"/>
            <a:ext cx="510489" cy="5623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37" idx="2"/>
          </p:cNvCxnSpPr>
          <p:nvPr/>
        </p:nvCxnSpPr>
        <p:spPr>
          <a:xfrm flipH="1" flipV="1">
            <a:off x="10997051" y="4072159"/>
            <a:ext cx="613305" cy="3547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38" idx="2"/>
          </p:cNvCxnSpPr>
          <p:nvPr/>
        </p:nvCxnSpPr>
        <p:spPr>
          <a:xfrm flipH="1" flipV="1">
            <a:off x="11035753" y="4070202"/>
            <a:ext cx="666615" cy="1073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38" idx="1"/>
          </p:cNvCxnSpPr>
          <p:nvPr/>
        </p:nvCxnSpPr>
        <p:spPr>
          <a:xfrm flipH="1">
            <a:off x="10985276" y="3859520"/>
            <a:ext cx="802314" cy="1549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39" idx="2"/>
          </p:cNvCxnSpPr>
          <p:nvPr/>
        </p:nvCxnSpPr>
        <p:spPr>
          <a:xfrm flipH="1">
            <a:off x="10995251" y="3685385"/>
            <a:ext cx="796322" cy="2673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90" idx="2"/>
            <a:endCxn id="75" idx="6"/>
          </p:cNvCxnSpPr>
          <p:nvPr/>
        </p:nvCxnSpPr>
        <p:spPr>
          <a:xfrm flipH="1" flipV="1">
            <a:off x="8530781" y="2809851"/>
            <a:ext cx="736716" cy="128735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endCxn id="6" idx="0"/>
          </p:cNvCxnSpPr>
          <p:nvPr/>
        </p:nvCxnSpPr>
        <p:spPr>
          <a:xfrm flipV="1">
            <a:off x="8538264" y="2069915"/>
            <a:ext cx="1033877" cy="695137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stCxn id="76" idx="3"/>
          </p:cNvCxnSpPr>
          <p:nvPr/>
        </p:nvCxnSpPr>
        <p:spPr>
          <a:xfrm flipH="1">
            <a:off x="9453089" y="2095564"/>
            <a:ext cx="118182" cy="751942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23" y="2509328"/>
            <a:ext cx="465667" cy="465667"/>
          </a:xfrm>
          <a:prstGeom prst="rect">
            <a:avLst/>
          </a:prstGeom>
        </p:spPr>
      </p:pic>
      <p:cxnSp>
        <p:nvCxnSpPr>
          <p:cNvPr id="169" name="Straight Arrow Connector 168"/>
          <p:cNvCxnSpPr>
            <a:endCxn id="77" idx="3"/>
          </p:cNvCxnSpPr>
          <p:nvPr/>
        </p:nvCxnSpPr>
        <p:spPr>
          <a:xfrm flipV="1">
            <a:off x="10275013" y="2706627"/>
            <a:ext cx="353330" cy="629879"/>
          </a:xfrm>
          <a:prstGeom prst="straightConnector1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10301252" y="3388141"/>
            <a:ext cx="442058" cy="649273"/>
          </a:xfrm>
          <a:prstGeom prst="straightConnector1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endCxn id="77" idx="3"/>
          </p:cNvCxnSpPr>
          <p:nvPr/>
        </p:nvCxnSpPr>
        <p:spPr>
          <a:xfrm flipH="1" flipV="1">
            <a:off x="10628343" y="2706627"/>
            <a:ext cx="77286" cy="1259759"/>
          </a:xfrm>
          <a:prstGeom prst="straightConnector1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995" y="3619353"/>
            <a:ext cx="465667" cy="465667"/>
          </a:xfrm>
          <a:prstGeom prst="rect">
            <a:avLst/>
          </a:prstGeom>
        </p:spPr>
      </p:pic>
      <p:pic>
        <p:nvPicPr>
          <p:cNvPr id="82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96" y="2185783"/>
            <a:ext cx="465667" cy="465667"/>
          </a:xfrm>
          <a:prstGeom prst="rect">
            <a:avLst/>
          </a:prstGeom>
        </p:spPr>
      </p:pic>
      <p:pic>
        <p:nvPicPr>
          <p:cNvPr id="81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881" y="1565405"/>
            <a:ext cx="465667" cy="465667"/>
          </a:xfrm>
          <a:prstGeom prst="rect">
            <a:avLst/>
          </a:prstGeom>
        </p:spPr>
      </p:pic>
      <p:pic>
        <p:nvPicPr>
          <p:cNvPr id="14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006" y="2360718"/>
            <a:ext cx="465667" cy="465667"/>
          </a:xfrm>
          <a:prstGeom prst="rect">
            <a:avLst/>
          </a:prstGeom>
        </p:spPr>
      </p:pic>
      <p:cxnSp>
        <p:nvCxnSpPr>
          <p:cNvPr id="180" name="Straight Arrow Connector 179"/>
          <p:cNvCxnSpPr>
            <a:stCxn id="90" idx="4"/>
          </p:cNvCxnSpPr>
          <p:nvPr/>
        </p:nvCxnSpPr>
        <p:spPr>
          <a:xfrm>
            <a:off x="9404657" y="3075746"/>
            <a:ext cx="95444" cy="288718"/>
          </a:xfrm>
          <a:prstGeom prst="straightConnector1">
            <a:avLst/>
          </a:prstGeom>
          <a:ln w="28575" cmpd="sng">
            <a:solidFill>
              <a:schemeClr val="accent1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>
            <a:off x="9271421" y="3561066"/>
            <a:ext cx="187530" cy="208294"/>
          </a:xfrm>
          <a:prstGeom prst="straightConnector1">
            <a:avLst/>
          </a:prstGeom>
          <a:ln w="28575" cmpd="sng">
            <a:solidFill>
              <a:schemeClr val="accent1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flipV="1">
            <a:off x="9668258" y="3373784"/>
            <a:ext cx="348344" cy="66357"/>
          </a:xfrm>
          <a:prstGeom prst="straightConnector1">
            <a:avLst/>
          </a:prstGeom>
          <a:ln w="28575" cmpd="sng">
            <a:solidFill>
              <a:schemeClr val="accent1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967" y="3023464"/>
            <a:ext cx="465667" cy="465667"/>
          </a:xfrm>
          <a:prstGeom prst="rect">
            <a:avLst/>
          </a:prstGeom>
        </p:spPr>
      </p:pic>
      <p:sp>
        <p:nvSpPr>
          <p:cNvPr id="189" name="TextBox 188"/>
          <p:cNvSpPr txBox="1"/>
          <p:nvPr/>
        </p:nvSpPr>
        <p:spPr>
          <a:xfrm>
            <a:off x="8267440" y="2835191"/>
            <a:ext cx="490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8293021" y="3700881"/>
            <a:ext cx="490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9425149" y="2024418"/>
            <a:ext cx="490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10316711" y="2488754"/>
            <a:ext cx="490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10397701" y="3855530"/>
            <a:ext cx="490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9677911" y="4377491"/>
            <a:ext cx="490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2" name="Title 3"/>
          <p:cNvSpPr txBox="1">
            <a:spLocks/>
          </p:cNvSpPr>
          <p:nvPr/>
        </p:nvSpPr>
        <p:spPr>
          <a:xfrm>
            <a:off x="1821435" y="226592"/>
            <a:ext cx="8514159" cy="62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সংগঠিতকরণ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81834" y="4508957"/>
            <a:ext cx="6778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অবস্তুগত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উপায়-উপকরণ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সুষ্ঠূভাবে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যথোপযুক্ত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নিশ্চিতকরণকেই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4560" y="2407833"/>
            <a:ext cx="2432415" cy="827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87223" y="4834187"/>
            <a:ext cx="8807089" cy="782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233688" y="1393361"/>
            <a:ext cx="8514159" cy="62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(2য়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45612" y="3621010"/>
            <a:ext cx="6290310" cy="827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909" y="3195780"/>
            <a:ext cx="1371600" cy="1371600"/>
          </a:xfrm>
          <a:prstGeom prst="rect">
            <a:avLst/>
          </a:prstGeom>
        </p:spPr>
      </p:pic>
      <p:pic>
        <p:nvPicPr>
          <p:cNvPr id="10" name="Graphic 6" descr="Wo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C3498F10-8160-44D4-961E-05D94D6690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544" y="3740154"/>
            <a:ext cx="1371600" cy="1371600"/>
          </a:xfrm>
          <a:prstGeom prst="rect">
            <a:avLst/>
          </a:prstGeom>
        </p:spPr>
      </p:pic>
      <p:pic>
        <p:nvPicPr>
          <p:cNvPr id="12" name="Graphic 6" descr="Wo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C3498F10-8160-44D4-961E-05D94D6690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639" y="3542428"/>
            <a:ext cx="1371600" cy="1371600"/>
          </a:xfrm>
          <a:prstGeom prst="rect">
            <a:avLst/>
          </a:prstGeom>
        </p:spPr>
      </p:pic>
      <p:pic>
        <p:nvPicPr>
          <p:cNvPr id="14" name="Graphic 6" descr="Wo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C3498F10-8160-44D4-961E-05D94D6690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9" y="4482352"/>
            <a:ext cx="1371600" cy="1371600"/>
          </a:xfrm>
          <a:prstGeom prst="rect">
            <a:avLst/>
          </a:prstGeom>
        </p:spPr>
      </p:pic>
      <p:pic>
        <p:nvPicPr>
          <p:cNvPr id="15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68" y="2357580"/>
            <a:ext cx="1371600" cy="1371600"/>
          </a:xfrm>
          <a:prstGeom prst="rect">
            <a:avLst/>
          </a:prstGeom>
        </p:spPr>
      </p:pic>
      <p:pic>
        <p:nvPicPr>
          <p:cNvPr id="17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299" y="1900380"/>
            <a:ext cx="1371600" cy="1371600"/>
          </a:xfrm>
          <a:prstGeom prst="rect">
            <a:avLst/>
          </a:prstGeom>
        </p:spPr>
      </p:pic>
      <p:pic>
        <p:nvPicPr>
          <p:cNvPr id="18" name="Graphic 6" descr="Wo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C3498F10-8160-44D4-961E-05D94D6690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750" y="1900380"/>
            <a:ext cx="1371600" cy="1371600"/>
          </a:xfrm>
          <a:prstGeom prst="rect">
            <a:avLst/>
          </a:prstGeom>
        </p:spPr>
      </p:pic>
      <p:pic>
        <p:nvPicPr>
          <p:cNvPr id="19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036" y="1900380"/>
            <a:ext cx="1371600" cy="1371600"/>
          </a:xfrm>
          <a:prstGeom prst="rect">
            <a:avLst/>
          </a:prstGeom>
        </p:spPr>
      </p:pic>
      <p:pic>
        <p:nvPicPr>
          <p:cNvPr id="20" name="Graphic 6" descr="Wo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C3498F10-8160-44D4-961E-05D94D6690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09" y="1900380"/>
            <a:ext cx="1371600" cy="1371600"/>
          </a:xfrm>
          <a:prstGeom prst="rect">
            <a:avLst/>
          </a:prstGeom>
        </p:spPr>
      </p:pic>
      <p:pic>
        <p:nvPicPr>
          <p:cNvPr id="16" name="Graphic 6" descr="Wo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C3498F10-8160-44D4-961E-05D94D6690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614" y="2549858"/>
            <a:ext cx="1371600" cy="1371600"/>
          </a:xfrm>
          <a:prstGeom prst="rect">
            <a:avLst/>
          </a:prstGeom>
        </p:spPr>
      </p:pic>
      <p:pic>
        <p:nvPicPr>
          <p:cNvPr id="13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203" y="2702258"/>
            <a:ext cx="1371600" cy="1371600"/>
          </a:xfrm>
          <a:prstGeom prst="rect">
            <a:avLst/>
          </a:prstGeom>
        </p:spPr>
      </p:pic>
      <p:pic>
        <p:nvPicPr>
          <p:cNvPr id="7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17" y="3765502"/>
            <a:ext cx="1371600" cy="1371600"/>
          </a:xfrm>
          <a:prstGeom prst="rect">
            <a:avLst/>
          </a:prstGeom>
        </p:spPr>
      </p:pic>
      <p:pic>
        <p:nvPicPr>
          <p:cNvPr id="9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30" y="2808404"/>
            <a:ext cx="1371600" cy="1371600"/>
          </a:xfrm>
          <a:prstGeom prst="rect">
            <a:avLst/>
          </a:prstGeom>
        </p:spPr>
      </p:pic>
      <p:pic>
        <p:nvPicPr>
          <p:cNvPr id="11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923" y="3197558"/>
            <a:ext cx="1371600" cy="1371600"/>
          </a:xfrm>
          <a:prstGeom prst="rect">
            <a:avLst/>
          </a:prstGeom>
        </p:spPr>
      </p:pic>
      <p:pic>
        <p:nvPicPr>
          <p:cNvPr id="4" name="Graphic 6" descr="Wo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C3498F10-8160-44D4-961E-05D94D6690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778" y="3574424"/>
            <a:ext cx="1371600" cy="1371600"/>
          </a:xfrm>
          <a:prstGeom prst="rect">
            <a:avLst/>
          </a:prstGeom>
        </p:spPr>
      </p:pic>
      <p:pic>
        <p:nvPicPr>
          <p:cNvPr id="22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89" y="1824180"/>
            <a:ext cx="1371600" cy="1371600"/>
          </a:xfrm>
          <a:prstGeom prst="rect">
            <a:avLst/>
          </a:prstGeom>
        </p:spPr>
      </p:pic>
      <p:pic>
        <p:nvPicPr>
          <p:cNvPr id="23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188" y="4228228"/>
            <a:ext cx="1371600" cy="1371600"/>
          </a:xfrm>
          <a:prstGeom prst="rect">
            <a:avLst/>
          </a:prstGeom>
        </p:spPr>
      </p:pic>
      <p:pic>
        <p:nvPicPr>
          <p:cNvPr id="24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281" y="4221159"/>
            <a:ext cx="1371600" cy="1371600"/>
          </a:xfrm>
          <a:prstGeom prst="rect">
            <a:avLst/>
          </a:prstGeom>
        </p:spPr>
      </p:pic>
      <p:pic>
        <p:nvPicPr>
          <p:cNvPr id="25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326" y="4205334"/>
            <a:ext cx="1371600" cy="1371600"/>
          </a:xfrm>
          <a:prstGeom prst="rect">
            <a:avLst/>
          </a:prstGeom>
        </p:spPr>
      </p:pic>
      <p:pic>
        <p:nvPicPr>
          <p:cNvPr id="21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605" y="2936577"/>
            <a:ext cx="1371600" cy="1371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26010" y="1456239"/>
            <a:ext cx="43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04481" y="1456239"/>
            <a:ext cx="43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80425" y="2904705"/>
            <a:ext cx="43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76959" y="2904705"/>
            <a:ext cx="43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967990" y="2413773"/>
            <a:ext cx="43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074153" y="1456239"/>
            <a:ext cx="43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86082" y="3822481"/>
            <a:ext cx="43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45619" y="4179741"/>
            <a:ext cx="43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661753" y="3494204"/>
            <a:ext cx="43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944991" y="1456239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sym typeface="Wingdings 2" panose="05020102010507070707" pitchFamily="18" charset="2"/>
              </a:rPr>
              <a:t>×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293526" y="1456239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sym typeface="Wingdings 2" panose="05020102010507070707" pitchFamily="18" charset="2"/>
              </a:rPr>
              <a:t>×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757491" y="2464670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sym typeface="Wingdings 2" panose="05020102010507070707" pitchFamily="18" charset="2"/>
              </a:rPr>
              <a:t>×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323540" y="2389782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sym typeface="Wingdings 2" panose="05020102010507070707" pitchFamily="18" charset="2"/>
              </a:rPr>
              <a:t>×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505077" y="1906910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sym typeface="Wingdings 2" panose="05020102010507070707" pitchFamily="18" charset="2"/>
              </a:rPr>
              <a:t>×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968190" y="3245916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sym typeface="Wingdings 2" panose="05020102010507070707" pitchFamily="18" charset="2"/>
              </a:rPr>
              <a:t>×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337853" y="3193328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sym typeface="Wingdings 2" panose="05020102010507070707" pitchFamily="18" charset="2"/>
              </a:rPr>
              <a:t>×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108295" y="3140913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sym typeface="Wingdings 2" panose="05020102010507070707" pitchFamily="18" charset="2"/>
              </a:rPr>
              <a:t>×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435023" y="3290694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sym typeface="Wingdings 2" panose="05020102010507070707" pitchFamily="18" charset="2"/>
              </a:rPr>
              <a:t>×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001159" y="3868479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sym typeface="Wingdings 2" panose="05020102010507070707" pitchFamily="18" charset="2"/>
              </a:rPr>
              <a:t>×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282705" y="3754773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sym typeface="Wingdings 2" panose="05020102010507070707" pitchFamily="18" charset="2"/>
              </a:rPr>
              <a:t>×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47" name="Title 3"/>
          <p:cNvSpPr txBox="1">
            <a:spLocks/>
          </p:cNvSpPr>
          <p:nvPr/>
        </p:nvSpPr>
        <p:spPr>
          <a:xfrm>
            <a:off x="1821435" y="226592"/>
            <a:ext cx="8514159" cy="62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কর্মীসংস্থান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44417" y="2500439"/>
            <a:ext cx="54631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কর্মীসংস্থান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33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  <p:bldP spid="28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840">
            <a:off x="9847470" y="1639858"/>
            <a:ext cx="1645920" cy="1645920"/>
          </a:xfrm>
          <a:prstGeom prst="rect">
            <a:avLst/>
          </a:prstGeom>
        </p:spPr>
      </p:pic>
      <p:pic>
        <p:nvPicPr>
          <p:cNvPr id="13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840">
            <a:off x="10063385" y="2618175"/>
            <a:ext cx="1371600" cy="1371600"/>
          </a:xfrm>
          <a:prstGeom prst="rect">
            <a:avLst/>
          </a:prstGeom>
        </p:spPr>
      </p:pic>
      <p:sp>
        <p:nvSpPr>
          <p:cNvPr id="2" name="Title 3"/>
          <p:cNvSpPr txBox="1">
            <a:spLocks/>
          </p:cNvSpPr>
          <p:nvPr/>
        </p:nvSpPr>
        <p:spPr>
          <a:xfrm>
            <a:off x="1821435" y="226592"/>
            <a:ext cx="8514159" cy="62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Graphic 6" descr="Wo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C3498F10-8160-44D4-961E-05D94D6690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000">
            <a:off x="10269076" y="3160531"/>
            <a:ext cx="1371600" cy="1371600"/>
          </a:xfrm>
          <a:prstGeom prst="rect">
            <a:avLst/>
          </a:prstGeom>
        </p:spPr>
      </p:pic>
      <p:pic>
        <p:nvPicPr>
          <p:cNvPr id="17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840">
            <a:off x="9451658" y="2448310"/>
            <a:ext cx="1371600" cy="1371600"/>
          </a:xfrm>
          <a:prstGeom prst="rect">
            <a:avLst/>
          </a:prstGeom>
        </p:spPr>
      </p:pic>
      <p:pic>
        <p:nvPicPr>
          <p:cNvPr id="16" name="Graphic 6" descr="Wo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C3498F10-8160-44D4-961E-05D94D6690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000">
            <a:off x="9145168" y="2841526"/>
            <a:ext cx="1371600" cy="1371600"/>
          </a:xfrm>
          <a:prstGeom prst="rect">
            <a:avLst/>
          </a:prstGeom>
        </p:spPr>
      </p:pic>
      <p:pic>
        <p:nvPicPr>
          <p:cNvPr id="11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840">
            <a:off x="9298413" y="3234742"/>
            <a:ext cx="1371600" cy="1371600"/>
          </a:xfrm>
          <a:prstGeom prst="rect">
            <a:avLst/>
          </a:prstGeom>
        </p:spPr>
      </p:pic>
      <p:pic>
        <p:nvPicPr>
          <p:cNvPr id="14" name="Graphic 6" descr="Wo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C3498F10-8160-44D4-961E-05D94D6690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000">
            <a:off x="8991923" y="3627958"/>
            <a:ext cx="1371600" cy="1371600"/>
          </a:xfrm>
          <a:prstGeom prst="rect">
            <a:avLst/>
          </a:prstGeom>
        </p:spPr>
      </p:pic>
      <p:pic>
        <p:nvPicPr>
          <p:cNvPr id="10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840">
            <a:off x="10474767" y="3702887"/>
            <a:ext cx="1371600" cy="1371600"/>
          </a:xfrm>
          <a:prstGeom prst="rect">
            <a:avLst/>
          </a:prstGeom>
        </p:spPr>
      </p:pic>
      <p:pic>
        <p:nvPicPr>
          <p:cNvPr id="20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840">
            <a:off x="10680458" y="4245243"/>
            <a:ext cx="1371600" cy="1371600"/>
          </a:xfrm>
          <a:prstGeom prst="rect">
            <a:avLst/>
          </a:prstGeom>
        </p:spPr>
      </p:pic>
      <p:pic>
        <p:nvPicPr>
          <p:cNvPr id="19" name="Graphic 4" descr="Man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CEF4BB-B0F2-4288-8526-C0DE0D699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840">
            <a:off x="8838678" y="4021173"/>
            <a:ext cx="1371600" cy="1371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660077" y="2208736"/>
            <a:ext cx="67135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উর্ধ্বতন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কর্মকর্তাগণ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নিম্নপদস্থ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কর্মচারীদের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সুষ্ঠূভাবে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রূপদানের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821435" y="226592"/>
            <a:ext cx="8514159" cy="62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প্রেষণা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Tex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28" y="980276"/>
            <a:ext cx="3588913" cy="254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33351" y="3259177"/>
            <a:ext cx="83583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প্রেষণা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কর্মশক্তি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আগ্রহ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প্রেষণা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স্বতঃস্ফুর্তভাবে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আগ্রহী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বোনাস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আমোদ-প্রমোদের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9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821435" y="226592"/>
            <a:ext cx="8514159" cy="62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সমন্বয়সাধন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527" y="2021982"/>
            <a:ext cx="3430134" cy="28731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7594" y="2021982"/>
            <a:ext cx="60001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বিভাগসমূহ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স্ব-স্ব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7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821435" y="226592"/>
            <a:ext cx="8514159" cy="62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0" name="32-Point Star 119"/>
          <p:cNvSpPr/>
          <p:nvPr/>
        </p:nvSpPr>
        <p:spPr>
          <a:xfrm>
            <a:off x="8166498" y="3853473"/>
            <a:ext cx="1737360" cy="1737360"/>
          </a:xfrm>
          <a:prstGeom prst="star32">
            <a:avLst>
              <a:gd name="adj" fmla="val 43841"/>
            </a:avLst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1" name="Graphic 11" descr="Bullseye">
            <a:extLst>
              <a:ext uri="{FF2B5EF4-FFF2-40B4-BE49-F238E27FC236}">
                <a16:creationId xmlns:lc="http://schemas.openxmlformats.org/drawingml/2006/lockedCanvas" xmlns:a16="http://schemas.microsoft.com/office/drawing/2014/main" xmlns="" id="{17D6D004-A555-4647-8BC2-725F659B1D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78" y="4264953"/>
            <a:ext cx="914400" cy="914400"/>
          </a:xfrm>
          <a:prstGeom prst="rect">
            <a:avLst/>
          </a:prstGeom>
          <a:ln>
            <a:noFill/>
          </a:ln>
        </p:spPr>
      </p:pic>
      <p:sp>
        <p:nvSpPr>
          <p:cNvPr id="122" name="32-Point Star 121"/>
          <p:cNvSpPr/>
          <p:nvPr/>
        </p:nvSpPr>
        <p:spPr>
          <a:xfrm>
            <a:off x="9789126" y="3452503"/>
            <a:ext cx="1463040" cy="1463040"/>
          </a:xfrm>
          <a:prstGeom prst="star32">
            <a:avLst>
              <a:gd name="adj" fmla="val 43841"/>
            </a:avLst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oup 122"/>
          <p:cNvGrpSpPr/>
          <p:nvPr/>
        </p:nvGrpSpPr>
        <p:grpSpPr>
          <a:xfrm>
            <a:off x="10084311" y="3716313"/>
            <a:ext cx="914710" cy="914400"/>
            <a:chOff x="10230611" y="4807627"/>
            <a:chExt cx="922097" cy="1067956"/>
          </a:xfrm>
        </p:grpSpPr>
        <p:pic>
          <p:nvPicPr>
            <p:cNvPr id="124" name="Graphic 23" descr="Lightbulb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9845C16-CB1D-457E-9A57-454B5670E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0611" y="4961184"/>
              <a:ext cx="914400" cy="914399"/>
            </a:xfrm>
            <a:prstGeom prst="rect">
              <a:avLst/>
            </a:prstGeom>
            <a:ln>
              <a:noFill/>
            </a:ln>
          </p:spPr>
        </p:pic>
        <p:sp>
          <p:nvSpPr>
            <p:cNvPr id="125" name="Rectangle 124"/>
            <p:cNvSpPr/>
            <p:nvPr/>
          </p:nvSpPr>
          <p:spPr>
            <a:xfrm>
              <a:off x="10671485" y="4807628"/>
              <a:ext cx="27432" cy="1414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/>
            <p:cNvGrpSpPr/>
            <p:nvPr/>
          </p:nvGrpSpPr>
          <p:grpSpPr>
            <a:xfrm rot="5400000">
              <a:off x="10681791" y="4803140"/>
              <a:ext cx="27434" cy="914401"/>
              <a:chOff x="9654986" y="4652681"/>
              <a:chExt cx="45723" cy="818320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9654988" y="4652682"/>
                <a:ext cx="45719" cy="1414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9654988" y="5329502"/>
                <a:ext cx="45719" cy="1414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9654990" y="4652682"/>
                <a:ext cx="45719" cy="1414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9654986" y="5329501"/>
                <a:ext cx="45719" cy="1414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FFB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9654988" y="4652681"/>
                <a:ext cx="45720" cy="1414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FFB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 rot="2700000">
              <a:off x="10676256" y="4801490"/>
              <a:ext cx="27433" cy="914400"/>
              <a:chOff x="9654988" y="4652682"/>
              <a:chExt cx="45720" cy="818319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9654988" y="4652682"/>
                <a:ext cx="45719" cy="141499"/>
              </a:xfrm>
              <a:prstGeom prst="rect">
                <a:avLst/>
              </a:prstGeom>
              <a:solidFill>
                <a:srgbClr val="D29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9654988" y="5329502"/>
                <a:ext cx="45719" cy="1414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9654989" y="5329501"/>
                <a:ext cx="45719" cy="1414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FFB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 rot="18900000">
              <a:off x="10685163" y="4810397"/>
              <a:ext cx="27435" cy="914401"/>
              <a:chOff x="9654986" y="4652682"/>
              <a:chExt cx="45724" cy="818320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9654988" y="4652682"/>
                <a:ext cx="45719" cy="1414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9654988" y="5329502"/>
                <a:ext cx="45719" cy="1414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9654986" y="5329503"/>
                <a:ext cx="45719" cy="1414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9654991" y="4652682"/>
                <a:ext cx="45719" cy="1414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FFB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9654989" y="5329503"/>
                <a:ext cx="45719" cy="1414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FFB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Rectangle 128"/>
            <p:cNvSpPr/>
            <p:nvPr/>
          </p:nvSpPr>
          <p:spPr>
            <a:xfrm>
              <a:off x="10671486" y="4807627"/>
              <a:ext cx="27432" cy="1414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FF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32-Point Star 142"/>
          <p:cNvSpPr/>
          <p:nvPr/>
        </p:nvSpPr>
        <p:spPr>
          <a:xfrm>
            <a:off x="10189968" y="1829835"/>
            <a:ext cx="1737360" cy="1737360"/>
          </a:xfrm>
          <a:prstGeom prst="star32">
            <a:avLst>
              <a:gd name="adj" fmla="val 43841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Picture 14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4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56" t="25953" r="18277" b="54897"/>
          <a:stretch>
            <a:fillRect/>
          </a:stretch>
        </p:blipFill>
        <p:spPr>
          <a:xfrm>
            <a:off x="10622468" y="2230805"/>
            <a:ext cx="914400" cy="9144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noFill/>
        </p:spPr>
      </p:pic>
      <p:sp>
        <p:nvSpPr>
          <p:cNvPr id="28" name="TextBox 27"/>
          <p:cNvSpPr txBox="1"/>
          <p:nvPr/>
        </p:nvSpPr>
        <p:spPr>
          <a:xfrm>
            <a:off x="3047882" y="1698834"/>
            <a:ext cx="65928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সুনিশ্চিতকরণের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সংশোধনীর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0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2" grpId="0" animBg="1"/>
      <p:bldP spid="1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826042" y="690231"/>
            <a:ext cx="8514159" cy="62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3961" y="2129967"/>
            <a:ext cx="8998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চিন্তাধারা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ব্যবস্থাপককে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সার্বক্ষণিকভাবে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উর্ধ্বতন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অধস্থনদের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3961" y="4097035"/>
            <a:ext cx="8998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প্রণয়নঃ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সম্বলিত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প্রণীত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হাতিয়ার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2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903314" y="175076"/>
            <a:ext cx="8514159" cy="62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8203" y="2074129"/>
            <a:ext cx="90237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বাজেট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প্রণয়নঃ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আয়-ব্যয়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প্রাপ্তি-প্রদানের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প্রণয়নকে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8202" y="3927216"/>
            <a:ext cx="90237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উদ্ভাবনঃ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ক্রমবর্ধমান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প্রতিযোগিতামূলক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সমৃদ্ধি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পরবর্ধন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পরিমার্জন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প্রবর্তন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0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9004403" y="2515092"/>
            <a:ext cx="2560825" cy="5443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pPr algn="just"/>
            <a:r>
              <a:rPr lang="en-US" sz="3200" b="0" dirty="0" err="1" smtClean="0">
                <a:solidFill>
                  <a:srgbClr val="0070C0"/>
                </a:solidFill>
              </a:rPr>
              <a:t>হেনরি</a:t>
            </a:r>
            <a:r>
              <a:rPr lang="en-US" sz="3200" b="0" dirty="0" smtClean="0">
                <a:solidFill>
                  <a:srgbClr val="0070C0"/>
                </a:solidFill>
              </a:rPr>
              <a:t> </a:t>
            </a:r>
            <a:r>
              <a:rPr lang="en-US" sz="3200" b="0" dirty="0" err="1" smtClean="0">
                <a:solidFill>
                  <a:srgbClr val="0070C0"/>
                </a:solidFill>
              </a:rPr>
              <a:t>ফাওয়েল</a:t>
            </a:r>
            <a:endParaRPr lang="en-US" sz="3200" b="0" dirty="0">
              <a:solidFill>
                <a:srgbClr val="0070C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987981" y="1645084"/>
            <a:ext cx="2483552" cy="5443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pPr algn="just"/>
            <a:r>
              <a:rPr lang="en-US" sz="3200" b="0" dirty="0" err="1" smtClean="0">
                <a:solidFill>
                  <a:srgbClr val="0070C0"/>
                </a:solidFill>
              </a:rPr>
              <a:t>হেনরি</a:t>
            </a:r>
            <a:r>
              <a:rPr lang="en-US" sz="3200" b="0" dirty="0" smtClean="0">
                <a:solidFill>
                  <a:srgbClr val="0070C0"/>
                </a:solidFill>
              </a:rPr>
              <a:t> </a:t>
            </a:r>
            <a:r>
              <a:rPr lang="en-US" sz="3200" b="0" dirty="0" err="1" smtClean="0">
                <a:solidFill>
                  <a:srgbClr val="0070C0"/>
                </a:solidFill>
              </a:rPr>
              <a:t>ফাওয়েল</a:t>
            </a:r>
            <a:endParaRPr lang="en-US" sz="3200" b="0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91490" y="1645085"/>
            <a:ext cx="5954479" cy="5443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pPr algn="just"/>
            <a:r>
              <a:rPr lang="en-US" sz="3200" b="0" dirty="0" smtClean="0"/>
              <a:t>প্রশ্নঃ-১ </a:t>
            </a:r>
            <a:r>
              <a:rPr lang="en-US" sz="3200" b="0" dirty="0" err="1" smtClean="0"/>
              <a:t>ব্যবস্থাপনার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জনক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কে</a:t>
            </a:r>
            <a:r>
              <a:rPr lang="en-US" sz="3200" b="0" dirty="0" smtClean="0"/>
              <a:t>?</a:t>
            </a:r>
            <a:endParaRPr lang="en-US" sz="3200" b="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957374" y="0"/>
            <a:ext cx="8514159" cy="62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91490" y="2515095"/>
            <a:ext cx="5954479" cy="5443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pPr algn="just"/>
            <a:r>
              <a:rPr lang="en-US" sz="3200" b="0" dirty="0" smtClean="0"/>
              <a:t>প্রশ্নঃ-২ </a:t>
            </a:r>
            <a:r>
              <a:rPr lang="en-US" sz="3200" b="0" dirty="0" err="1" smtClean="0"/>
              <a:t>আধুনিক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ব্যবস্থাপনার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জনক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কে</a:t>
            </a:r>
            <a:r>
              <a:rPr lang="en-US" sz="3200" b="0" dirty="0" smtClean="0"/>
              <a:t>?</a:t>
            </a:r>
            <a:endParaRPr lang="en-US" sz="3200" b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91490" y="3385105"/>
            <a:ext cx="5954480" cy="5443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pPr algn="just"/>
            <a:r>
              <a:rPr lang="en-US" sz="3200" b="0" dirty="0" smtClean="0"/>
              <a:t>প্রশ্নঃ-৩ </a:t>
            </a:r>
            <a:r>
              <a:rPr lang="en-US" sz="3200" b="0" dirty="0" err="1" smtClean="0"/>
              <a:t>বৈজ্ঞানিক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ব্যবস্থাপনার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জনক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কে</a:t>
            </a:r>
            <a:r>
              <a:rPr lang="en-US" sz="3200" b="0" dirty="0" smtClean="0"/>
              <a:t>?</a:t>
            </a:r>
            <a:endParaRPr lang="en-US" sz="3200" b="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91490" y="4255115"/>
            <a:ext cx="5954480" cy="5443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pPr algn="just"/>
            <a:r>
              <a:rPr lang="en-US" sz="3200" b="0" dirty="0" smtClean="0"/>
              <a:t>প্রশ্নঃ-৪ </a:t>
            </a:r>
            <a:r>
              <a:rPr lang="en-US" sz="3200" b="0" dirty="0" err="1" smtClean="0"/>
              <a:t>ব্যবস্থাপনার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প্রথম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কাজ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কী</a:t>
            </a:r>
            <a:r>
              <a:rPr lang="en-US" sz="3200" b="0" dirty="0" smtClean="0"/>
              <a:t>?</a:t>
            </a:r>
            <a:endParaRPr lang="en-US" sz="3200" b="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91490" y="5125125"/>
            <a:ext cx="5954481" cy="5443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pPr algn="just"/>
            <a:r>
              <a:rPr lang="en-US" sz="3200" b="0" dirty="0" smtClean="0"/>
              <a:t>প্রশ্নঃ-৫ </a:t>
            </a:r>
            <a:r>
              <a:rPr lang="en-US" sz="3200" b="0" dirty="0" err="1" smtClean="0"/>
              <a:t>ব্যবস্থাপনার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শেষ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কাজ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কী</a:t>
            </a:r>
            <a:r>
              <a:rPr lang="en-US" sz="3200" b="0" dirty="0" smtClean="0"/>
              <a:t>?</a:t>
            </a:r>
            <a:endParaRPr lang="en-US" sz="3200" b="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229757" y="3385099"/>
            <a:ext cx="3024465" cy="5443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pPr algn="just"/>
            <a:r>
              <a:rPr lang="en-US" sz="3200" b="0" dirty="0" err="1" smtClean="0">
                <a:solidFill>
                  <a:srgbClr val="0070C0"/>
                </a:solidFill>
              </a:rPr>
              <a:t>এফ</a:t>
            </a:r>
            <a:r>
              <a:rPr lang="en-US" sz="3200" b="0" dirty="0" smtClean="0">
                <a:solidFill>
                  <a:srgbClr val="0070C0"/>
                </a:solidFill>
              </a:rPr>
              <a:t>. </a:t>
            </a:r>
            <a:r>
              <a:rPr lang="en-US" sz="3200" b="0" dirty="0" err="1" smtClean="0">
                <a:solidFill>
                  <a:srgbClr val="0070C0"/>
                </a:solidFill>
              </a:rPr>
              <a:t>ডব্লিউ</a:t>
            </a:r>
            <a:r>
              <a:rPr lang="en-US" sz="3200" b="0" dirty="0" smtClean="0">
                <a:solidFill>
                  <a:srgbClr val="0070C0"/>
                </a:solidFill>
              </a:rPr>
              <a:t>.  </a:t>
            </a:r>
            <a:r>
              <a:rPr lang="en-US" sz="3200" b="0" dirty="0" err="1" smtClean="0">
                <a:solidFill>
                  <a:srgbClr val="0070C0"/>
                </a:solidFill>
              </a:rPr>
              <a:t>টেলর</a:t>
            </a:r>
            <a:endParaRPr lang="en-US" sz="3200" b="0" dirty="0">
              <a:solidFill>
                <a:srgbClr val="0070C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651268" y="4255115"/>
            <a:ext cx="1633547" cy="5443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pPr algn="just"/>
            <a:r>
              <a:rPr lang="en-US" sz="3200" b="0" dirty="0" err="1" smtClean="0">
                <a:solidFill>
                  <a:srgbClr val="0070C0"/>
                </a:solidFill>
              </a:rPr>
              <a:t>পরিকল্পনা</a:t>
            </a:r>
            <a:endParaRPr lang="en-US" sz="3200" b="0" dirty="0">
              <a:solidFill>
                <a:srgbClr val="0070C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651268" y="5125125"/>
            <a:ext cx="1311575" cy="5443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pPr algn="just"/>
            <a:r>
              <a:rPr lang="en-US" sz="3200" b="0" dirty="0" err="1" smtClean="0">
                <a:solidFill>
                  <a:srgbClr val="0070C0"/>
                </a:solidFill>
              </a:rPr>
              <a:t>নিয়ন্ত্রণ</a:t>
            </a:r>
            <a:endParaRPr lang="en-US" sz="32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0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92552" y="3126156"/>
            <a:ext cx="7616001" cy="6215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pPr algn="just"/>
            <a:r>
              <a:rPr lang="en-US" sz="3200" b="0" dirty="0" smtClean="0"/>
              <a:t>2</a:t>
            </a:r>
            <a:r>
              <a:rPr lang="en-US" sz="3200" b="0" dirty="0"/>
              <a:t>। </a:t>
            </a:r>
            <a:r>
              <a:rPr lang="en-US" sz="3200" b="0" dirty="0" err="1" smtClean="0"/>
              <a:t>ব্যবস্থাপনা</a:t>
            </a:r>
            <a:r>
              <a:rPr lang="en-US" sz="3200" b="0" dirty="0" smtClean="0"/>
              <a:t> </a:t>
            </a:r>
            <a:r>
              <a:rPr lang="en-US" sz="3200" b="0" dirty="0" err="1"/>
              <a:t>হচ্ছে</a:t>
            </a:r>
            <a:r>
              <a:rPr lang="en-US" sz="3200" b="0" dirty="0"/>
              <a:t> </a:t>
            </a:r>
            <a:r>
              <a:rPr lang="en-US" sz="3200" b="0" dirty="0" smtClean="0"/>
              <a:t>“</a:t>
            </a:r>
            <a:r>
              <a:rPr lang="en-US" sz="3200" b="0" dirty="0" err="1" smtClean="0"/>
              <a:t>উদ্দেশ্য</a:t>
            </a:r>
            <a:r>
              <a:rPr lang="en-US" sz="3200" b="0" dirty="0" smtClean="0"/>
              <a:t> </a:t>
            </a:r>
            <a:r>
              <a:rPr lang="en-US" sz="3200" b="0" dirty="0" err="1"/>
              <a:t>অর্জন</a:t>
            </a:r>
            <a:r>
              <a:rPr lang="en-US" sz="3200" b="0" dirty="0"/>
              <a:t> </a:t>
            </a:r>
            <a:r>
              <a:rPr lang="en-US" sz="3200" b="0" dirty="0" err="1" smtClean="0"/>
              <a:t>প্রক্রিয়া</a:t>
            </a:r>
            <a:r>
              <a:rPr lang="en-US" sz="3200" b="0" dirty="0" smtClean="0"/>
              <a:t>”–</a:t>
            </a:r>
            <a:r>
              <a:rPr lang="en-US" sz="3200" b="0" dirty="0" err="1" smtClean="0"/>
              <a:t>বিশ্লেষণ</a:t>
            </a:r>
            <a:r>
              <a:rPr lang="en-US" sz="3200" b="0" dirty="0" smtClean="0"/>
              <a:t> </a:t>
            </a:r>
            <a:r>
              <a:rPr lang="en-US" sz="3200" b="0" dirty="0" err="1"/>
              <a:t>কর</a:t>
            </a:r>
            <a:r>
              <a:rPr lang="en-US" sz="3200" b="0" dirty="0"/>
              <a:t>।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957374" y="0"/>
            <a:ext cx="8514159" cy="62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92552" y="2443576"/>
            <a:ext cx="7616001" cy="47992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pPr algn="just"/>
            <a:r>
              <a:rPr lang="en-US" sz="3200" b="0" dirty="0"/>
              <a:t>1। </a:t>
            </a:r>
            <a:r>
              <a:rPr lang="en-US" sz="3200" b="0" dirty="0" err="1"/>
              <a:t>ব্যবস্থাপনার</a:t>
            </a:r>
            <a:r>
              <a:rPr lang="en-US" sz="3200" b="0" dirty="0"/>
              <a:t> </a:t>
            </a:r>
            <a:r>
              <a:rPr lang="en-US" sz="3200" b="0" dirty="0" err="1"/>
              <a:t>সর্বজনীনতা</a:t>
            </a:r>
            <a:r>
              <a:rPr lang="en-US" sz="3200" b="0" dirty="0"/>
              <a:t> –</a:t>
            </a:r>
            <a:r>
              <a:rPr lang="en-US" sz="3200" b="0" dirty="0" err="1"/>
              <a:t>ব্যাখ্যা</a:t>
            </a:r>
            <a:r>
              <a:rPr lang="en-US" sz="3200" b="0" dirty="0"/>
              <a:t> </a:t>
            </a:r>
            <a:r>
              <a:rPr lang="en-US" sz="3200" b="0" dirty="0" err="1"/>
              <a:t>কর</a:t>
            </a:r>
            <a:r>
              <a:rPr lang="en-US" sz="3200" b="0" dirty="0" smtClean="0"/>
              <a:t>।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259826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2870" y="2780214"/>
            <a:ext cx="1280160" cy="12801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6142" y="2780214"/>
            <a:ext cx="1280160" cy="12801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99414" y="2780214"/>
            <a:ext cx="1280160" cy="12801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2686" y="2780214"/>
            <a:ext cx="1280160" cy="12801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7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6" presetClass="emph" presetSubtype="0" repeatCount="indefinite" fill="hold" grpId="0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40"/>
                            </p:stCondLst>
                            <p:childTnLst>
                              <p:par>
                                <p:cTn id="15" presetID="16" presetClass="emph" presetSubtype="0" repeatCount="indefinite" fill="hold" grpId="0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60"/>
                            </p:stCondLst>
                            <p:childTnLst>
                              <p:par>
                                <p:cTn id="20" presetID="1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60"/>
                            </p:stCondLst>
                            <p:childTnLst>
                              <p:par>
                                <p:cTn id="25" presetID="3" presetClass="emph" presetSubtype="2" repeatCount="indefinite" fill="hold" grpId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60"/>
                            </p:stCondLst>
                            <p:childTnLst>
                              <p:par>
                                <p:cTn id="28" presetID="3" presetClass="emph" presetSubtype="2" repeatCount="indefinite" fill="hold" grpId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60"/>
                            </p:stCondLst>
                            <p:childTnLst>
                              <p:par>
                                <p:cTn id="31" presetID="3" presetClass="emph" presetSubtype="2" repeatCount="indefinite" fill="hold" grpId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60"/>
                            </p:stCondLst>
                            <p:childTnLst>
                              <p:par>
                                <p:cTn id="34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mph" presetSubtype="0" repeatCount="indefinite" fill="hold" grpId="2" nodeType="click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1.11111E-6 L -1.875E-6 -0.07222 " pathEditMode="relative" rAng="0" ptsTypes="AA">
                                      <p:cBhvr>
                                        <p:cTn id="3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4" presetClass="emph" presetSubtype="0" repeatCount="indefinite" fill="hold" grpId="2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1.11111E-6 L -1.25E-6 -0.07222 " pathEditMode="relative" rAng="0" ptsTypes="AA">
                                      <p:cBhvr>
                                        <p:cTn id="4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4" presetClass="emph" presetSubtype="0" repeatCount="indefinite" fill="hold" grpId="2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-1.11111E-6 L -6.25E-7 -0.07222 " pathEditMode="relative" rAng="0" ptsTypes="AA">
                                      <p:cBhvr>
                                        <p:cTn id="5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4" presetClass="emph" presetSubtype="0" repeatCount="indefinite" fill="hold" grpId="2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-1.11111E-6 L 1.11022E-16 -0.07222 " pathEditMode="relative" rAng="0" ptsTypes="AA">
                                      <p:cBhvr>
                                        <p:cTn id="5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8" grpId="0" animBg="1"/>
      <p:bldP spid="8" grpId="1" animBg="1"/>
      <p:bldP spid="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6"/>
          <p:cNvSpPr txBox="1">
            <a:spLocks/>
          </p:cNvSpPr>
          <p:nvPr/>
        </p:nvSpPr>
        <p:spPr>
          <a:xfrm>
            <a:off x="4859888" y="2711807"/>
            <a:ext cx="6024441" cy="6366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pPr algn="l"/>
            <a:r>
              <a:rPr lang="en-US" sz="3200" b="0" dirty="0" err="1" smtClean="0"/>
              <a:t>ব্যবস্থাপনা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কি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বলতে</a:t>
            </a:r>
            <a:r>
              <a:rPr lang="en-US" sz="3200" b="0" dirty="0" smtClean="0"/>
              <a:t> </a:t>
            </a:r>
            <a:r>
              <a:rPr lang="en-US" sz="3200" b="0" dirty="0" err="1"/>
              <a:t>পারবে</a:t>
            </a:r>
            <a:endParaRPr lang="en-US" sz="3200" b="0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226592"/>
            <a:ext cx="12191999" cy="62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জানাবো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82648" y="2664382"/>
            <a:ext cx="731520" cy="731520"/>
            <a:chOff x="1550503" y="3343453"/>
            <a:chExt cx="731520" cy="731520"/>
          </a:xfrm>
        </p:grpSpPr>
        <p:sp>
          <p:nvSpPr>
            <p:cNvPr id="14" name="Freeform 13"/>
            <p:cNvSpPr/>
            <p:nvPr/>
          </p:nvSpPr>
          <p:spPr>
            <a:xfrm>
              <a:off x="1596223" y="3389173"/>
              <a:ext cx="640080" cy="640080"/>
            </a:xfrm>
            <a:custGeom>
              <a:avLst/>
              <a:gdLst>
                <a:gd name="connsiteX0" fmla="*/ 320040 w 640080"/>
                <a:gd name="connsiteY0" fmla="*/ 0 h 640080"/>
                <a:gd name="connsiteX1" fmla="*/ 640080 w 640080"/>
                <a:gd name="connsiteY1" fmla="*/ 320040 h 640080"/>
                <a:gd name="connsiteX2" fmla="*/ 320040 w 640080"/>
                <a:gd name="connsiteY2" fmla="*/ 640080 h 640080"/>
                <a:gd name="connsiteX3" fmla="*/ 0 w 640080"/>
                <a:gd name="connsiteY3" fmla="*/ 320040 h 640080"/>
                <a:gd name="connsiteX4" fmla="*/ 320040 w 640080"/>
                <a:gd name="connsiteY4" fmla="*/ 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80" h="640080">
                  <a:moveTo>
                    <a:pt x="320040" y="0"/>
                  </a:moveTo>
                  <a:cubicBezTo>
                    <a:pt x="496793" y="0"/>
                    <a:pt x="640080" y="143287"/>
                    <a:pt x="640080" y="320040"/>
                  </a:cubicBezTo>
                  <a:cubicBezTo>
                    <a:pt x="640080" y="496793"/>
                    <a:pt x="496793" y="640080"/>
                    <a:pt x="320040" y="640080"/>
                  </a:cubicBezTo>
                  <a:cubicBezTo>
                    <a:pt x="143287" y="640080"/>
                    <a:pt x="0" y="496793"/>
                    <a:pt x="0" y="320040"/>
                  </a:cubicBezTo>
                  <a:cubicBezTo>
                    <a:pt x="0" y="143287"/>
                    <a:pt x="143287" y="0"/>
                    <a:pt x="32004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১.১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50503" y="3343453"/>
              <a:ext cx="731520" cy="731520"/>
            </a:xfrm>
            <a:custGeom>
              <a:avLst/>
              <a:gdLst>
                <a:gd name="connsiteX0" fmla="*/ 365760 w 731520"/>
                <a:gd name="connsiteY0" fmla="*/ 0 h 731520"/>
                <a:gd name="connsiteX1" fmla="*/ 731520 w 731520"/>
                <a:gd name="connsiteY1" fmla="*/ 365760 h 731520"/>
                <a:gd name="connsiteX2" fmla="*/ 365760 w 731520"/>
                <a:gd name="connsiteY2" fmla="*/ 731520 h 731520"/>
                <a:gd name="connsiteX3" fmla="*/ 0 w 731520"/>
                <a:gd name="connsiteY3" fmla="*/ 365760 h 731520"/>
                <a:gd name="connsiteX4" fmla="*/ 365760 w 731520"/>
                <a:gd name="connsiteY4" fmla="*/ 0 h 731520"/>
                <a:gd name="connsiteX5" fmla="*/ 365760 w 731520"/>
                <a:gd name="connsiteY5" fmla="*/ 45720 h 731520"/>
                <a:gd name="connsiteX6" fmla="*/ 45720 w 731520"/>
                <a:gd name="connsiteY6" fmla="*/ 365760 h 731520"/>
                <a:gd name="connsiteX7" fmla="*/ 365760 w 731520"/>
                <a:gd name="connsiteY7" fmla="*/ 685800 h 731520"/>
                <a:gd name="connsiteX8" fmla="*/ 685800 w 731520"/>
                <a:gd name="connsiteY8" fmla="*/ 365760 h 731520"/>
                <a:gd name="connsiteX9" fmla="*/ 365760 w 731520"/>
                <a:gd name="connsiteY9" fmla="*/ 4572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1520" h="731520">
                  <a:moveTo>
                    <a:pt x="365760" y="0"/>
                  </a:moveTo>
                  <a:cubicBezTo>
                    <a:pt x="567764" y="0"/>
                    <a:pt x="731520" y="163756"/>
                    <a:pt x="731520" y="365760"/>
                  </a:cubicBezTo>
                  <a:cubicBezTo>
                    <a:pt x="731520" y="567764"/>
                    <a:pt x="567764" y="731520"/>
                    <a:pt x="365760" y="731520"/>
                  </a:cubicBezTo>
                  <a:cubicBezTo>
                    <a:pt x="163756" y="731520"/>
                    <a:pt x="0" y="567764"/>
                    <a:pt x="0" y="365760"/>
                  </a:cubicBezTo>
                  <a:cubicBezTo>
                    <a:pt x="0" y="163756"/>
                    <a:pt x="163756" y="0"/>
                    <a:pt x="365760" y="0"/>
                  </a:cubicBezTo>
                  <a:close/>
                  <a:moveTo>
                    <a:pt x="365760" y="45720"/>
                  </a:moveTo>
                  <a:cubicBezTo>
                    <a:pt x="189007" y="45720"/>
                    <a:pt x="45720" y="189007"/>
                    <a:pt x="45720" y="365760"/>
                  </a:cubicBezTo>
                  <a:cubicBezTo>
                    <a:pt x="45720" y="542513"/>
                    <a:pt x="189007" y="685800"/>
                    <a:pt x="365760" y="685800"/>
                  </a:cubicBezTo>
                  <a:cubicBezTo>
                    <a:pt x="542513" y="685800"/>
                    <a:pt x="685800" y="542513"/>
                    <a:pt x="685800" y="365760"/>
                  </a:cubicBezTo>
                  <a:cubicBezTo>
                    <a:pt x="685800" y="189007"/>
                    <a:pt x="542513" y="45720"/>
                    <a:pt x="365760" y="4572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6"/>
          <p:cNvSpPr txBox="1">
            <a:spLocks/>
          </p:cNvSpPr>
          <p:nvPr/>
        </p:nvSpPr>
        <p:spPr>
          <a:xfrm>
            <a:off x="4859889" y="3533808"/>
            <a:ext cx="6024440" cy="6366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pPr algn="l"/>
            <a:r>
              <a:rPr lang="en-US" sz="3200" b="0" dirty="0" err="1" smtClean="0"/>
              <a:t>ব্যবস্থাপনা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উপাদানগুলো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বিশ্লেষণ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করতে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পারবে</a:t>
            </a:r>
            <a:endParaRPr lang="en-US" sz="3200" b="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082648" y="3486383"/>
            <a:ext cx="731520" cy="731520"/>
            <a:chOff x="1550503" y="3343453"/>
            <a:chExt cx="731520" cy="731520"/>
          </a:xfrm>
        </p:grpSpPr>
        <p:sp>
          <p:nvSpPr>
            <p:cNvPr id="17" name="Freeform 16"/>
            <p:cNvSpPr/>
            <p:nvPr/>
          </p:nvSpPr>
          <p:spPr>
            <a:xfrm>
              <a:off x="1596223" y="3389173"/>
              <a:ext cx="640080" cy="640080"/>
            </a:xfrm>
            <a:custGeom>
              <a:avLst/>
              <a:gdLst>
                <a:gd name="connsiteX0" fmla="*/ 320040 w 640080"/>
                <a:gd name="connsiteY0" fmla="*/ 0 h 640080"/>
                <a:gd name="connsiteX1" fmla="*/ 640080 w 640080"/>
                <a:gd name="connsiteY1" fmla="*/ 320040 h 640080"/>
                <a:gd name="connsiteX2" fmla="*/ 320040 w 640080"/>
                <a:gd name="connsiteY2" fmla="*/ 640080 h 640080"/>
                <a:gd name="connsiteX3" fmla="*/ 0 w 640080"/>
                <a:gd name="connsiteY3" fmla="*/ 320040 h 640080"/>
                <a:gd name="connsiteX4" fmla="*/ 320040 w 640080"/>
                <a:gd name="connsiteY4" fmla="*/ 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80" h="640080">
                  <a:moveTo>
                    <a:pt x="320040" y="0"/>
                  </a:moveTo>
                  <a:cubicBezTo>
                    <a:pt x="496793" y="0"/>
                    <a:pt x="640080" y="143287"/>
                    <a:pt x="640080" y="320040"/>
                  </a:cubicBezTo>
                  <a:cubicBezTo>
                    <a:pt x="640080" y="496793"/>
                    <a:pt x="496793" y="640080"/>
                    <a:pt x="320040" y="640080"/>
                  </a:cubicBezTo>
                  <a:cubicBezTo>
                    <a:pt x="143287" y="640080"/>
                    <a:pt x="0" y="496793"/>
                    <a:pt x="0" y="320040"/>
                  </a:cubicBezTo>
                  <a:cubicBezTo>
                    <a:pt x="0" y="143287"/>
                    <a:pt x="143287" y="0"/>
                    <a:pt x="32004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১.২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550503" y="3343453"/>
              <a:ext cx="731520" cy="731520"/>
            </a:xfrm>
            <a:custGeom>
              <a:avLst/>
              <a:gdLst>
                <a:gd name="connsiteX0" fmla="*/ 365760 w 731520"/>
                <a:gd name="connsiteY0" fmla="*/ 0 h 731520"/>
                <a:gd name="connsiteX1" fmla="*/ 731520 w 731520"/>
                <a:gd name="connsiteY1" fmla="*/ 365760 h 731520"/>
                <a:gd name="connsiteX2" fmla="*/ 365760 w 731520"/>
                <a:gd name="connsiteY2" fmla="*/ 731520 h 731520"/>
                <a:gd name="connsiteX3" fmla="*/ 0 w 731520"/>
                <a:gd name="connsiteY3" fmla="*/ 365760 h 731520"/>
                <a:gd name="connsiteX4" fmla="*/ 365760 w 731520"/>
                <a:gd name="connsiteY4" fmla="*/ 0 h 731520"/>
                <a:gd name="connsiteX5" fmla="*/ 365760 w 731520"/>
                <a:gd name="connsiteY5" fmla="*/ 45720 h 731520"/>
                <a:gd name="connsiteX6" fmla="*/ 45720 w 731520"/>
                <a:gd name="connsiteY6" fmla="*/ 365760 h 731520"/>
                <a:gd name="connsiteX7" fmla="*/ 365760 w 731520"/>
                <a:gd name="connsiteY7" fmla="*/ 685800 h 731520"/>
                <a:gd name="connsiteX8" fmla="*/ 685800 w 731520"/>
                <a:gd name="connsiteY8" fmla="*/ 365760 h 731520"/>
                <a:gd name="connsiteX9" fmla="*/ 365760 w 731520"/>
                <a:gd name="connsiteY9" fmla="*/ 4572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1520" h="731520">
                  <a:moveTo>
                    <a:pt x="365760" y="0"/>
                  </a:moveTo>
                  <a:cubicBezTo>
                    <a:pt x="567764" y="0"/>
                    <a:pt x="731520" y="163756"/>
                    <a:pt x="731520" y="365760"/>
                  </a:cubicBezTo>
                  <a:cubicBezTo>
                    <a:pt x="731520" y="567764"/>
                    <a:pt x="567764" y="731520"/>
                    <a:pt x="365760" y="731520"/>
                  </a:cubicBezTo>
                  <a:cubicBezTo>
                    <a:pt x="163756" y="731520"/>
                    <a:pt x="0" y="567764"/>
                    <a:pt x="0" y="365760"/>
                  </a:cubicBezTo>
                  <a:cubicBezTo>
                    <a:pt x="0" y="163756"/>
                    <a:pt x="163756" y="0"/>
                    <a:pt x="365760" y="0"/>
                  </a:cubicBezTo>
                  <a:close/>
                  <a:moveTo>
                    <a:pt x="365760" y="45720"/>
                  </a:moveTo>
                  <a:cubicBezTo>
                    <a:pt x="189007" y="45720"/>
                    <a:pt x="45720" y="189007"/>
                    <a:pt x="45720" y="365760"/>
                  </a:cubicBezTo>
                  <a:cubicBezTo>
                    <a:pt x="45720" y="542513"/>
                    <a:pt x="189007" y="685800"/>
                    <a:pt x="365760" y="685800"/>
                  </a:cubicBezTo>
                  <a:cubicBezTo>
                    <a:pt x="542513" y="685800"/>
                    <a:pt x="685800" y="542513"/>
                    <a:pt x="685800" y="365760"/>
                  </a:cubicBezTo>
                  <a:cubicBezTo>
                    <a:pt x="685800" y="189007"/>
                    <a:pt x="542513" y="45720"/>
                    <a:pt x="365760" y="4572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itle 16"/>
          <p:cNvSpPr txBox="1">
            <a:spLocks/>
          </p:cNvSpPr>
          <p:nvPr/>
        </p:nvSpPr>
        <p:spPr>
          <a:xfrm>
            <a:off x="4859888" y="4394273"/>
            <a:ext cx="6024441" cy="6366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pPr algn="l"/>
            <a:r>
              <a:rPr lang="en-US" sz="3200" b="0" dirty="0" err="1" smtClean="0"/>
              <a:t>ব্যবস্থাপনার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কার্যাবলি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ব্যাখ্যা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করতে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পারবে</a:t>
            </a:r>
            <a:endParaRPr lang="en-US" sz="3200" b="0" dirty="0"/>
          </a:p>
        </p:txBody>
      </p:sp>
      <p:grpSp>
        <p:nvGrpSpPr>
          <p:cNvPr id="21" name="Group 20"/>
          <p:cNvGrpSpPr/>
          <p:nvPr/>
        </p:nvGrpSpPr>
        <p:grpSpPr>
          <a:xfrm>
            <a:off x="4082648" y="4346848"/>
            <a:ext cx="731520" cy="731520"/>
            <a:chOff x="1550503" y="3343453"/>
            <a:chExt cx="731520" cy="731520"/>
          </a:xfrm>
        </p:grpSpPr>
        <p:sp>
          <p:nvSpPr>
            <p:cNvPr id="22" name="Freeform 21"/>
            <p:cNvSpPr/>
            <p:nvPr/>
          </p:nvSpPr>
          <p:spPr>
            <a:xfrm>
              <a:off x="1596223" y="3389173"/>
              <a:ext cx="640080" cy="640080"/>
            </a:xfrm>
            <a:custGeom>
              <a:avLst/>
              <a:gdLst>
                <a:gd name="connsiteX0" fmla="*/ 320040 w 640080"/>
                <a:gd name="connsiteY0" fmla="*/ 0 h 640080"/>
                <a:gd name="connsiteX1" fmla="*/ 640080 w 640080"/>
                <a:gd name="connsiteY1" fmla="*/ 320040 h 640080"/>
                <a:gd name="connsiteX2" fmla="*/ 320040 w 640080"/>
                <a:gd name="connsiteY2" fmla="*/ 640080 h 640080"/>
                <a:gd name="connsiteX3" fmla="*/ 0 w 640080"/>
                <a:gd name="connsiteY3" fmla="*/ 320040 h 640080"/>
                <a:gd name="connsiteX4" fmla="*/ 320040 w 640080"/>
                <a:gd name="connsiteY4" fmla="*/ 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80" h="640080">
                  <a:moveTo>
                    <a:pt x="320040" y="0"/>
                  </a:moveTo>
                  <a:cubicBezTo>
                    <a:pt x="496793" y="0"/>
                    <a:pt x="640080" y="143287"/>
                    <a:pt x="640080" y="320040"/>
                  </a:cubicBezTo>
                  <a:cubicBezTo>
                    <a:pt x="640080" y="496793"/>
                    <a:pt x="496793" y="640080"/>
                    <a:pt x="320040" y="640080"/>
                  </a:cubicBezTo>
                  <a:cubicBezTo>
                    <a:pt x="143287" y="640080"/>
                    <a:pt x="0" y="496793"/>
                    <a:pt x="0" y="320040"/>
                  </a:cubicBezTo>
                  <a:cubicBezTo>
                    <a:pt x="0" y="143287"/>
                    <a:pt x="143287" y="0"/>
                    <a:pt x="32004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১.৩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550503" y="3343453"/>
              <a:ext cx="731520" cy="731520"/>
            </a:xfrm>
            <a:custGeom>
              <a:avLst/>
              <a:gdLst>
                <a:gd name="connsiteX0" fmla="*/ 365760 w 731520"/>
                <a:gd name="connsiteY0" fmla="*/ 0 h 731520"/>
                <a:gd name="connsiteX1" fmla="*/ 731520 w 731520"/>
                <a:gd name="connsiteY1" fmla="*/ 365760 h 731520"/>
                <a:gd name="connsiteX2" fmla="*/ 365760 w 731520"/>
                <a:gd name="connsiteY2" fmla="*/ 731520 h 731520"/>
                <a:gd name="connsiteX3" fmla="*/ 0 w 731520"/>
                <a:gd name="connsiteY3" fmla="*/ 365760 h 731520"/>
                <a:gd name="connsiteX4" fmla="*/ 365760 w 731520"/>
                <a:gd name="connsiteY4" fmla="*/ 0 h 731520"/>
                <a:gd name="connsiteX5" fmla="*/ 365760 w 731520"/>
                <a:gd name="connsiteY5" fmla="*/ 45720 h 731520"/>
                <a:gd name="connsiteX6" fmla="*/ 45720 w 731520"/>
                <a:gd name="connsiteY6" fmla="*/ 365760 h 731520"/>
                <a:gd name="connsiteX7" fmla="*/ 365760 w 731520"/>
                <a:gd name="connsiteY7" fmla="*/ 685800 h 731520"/>
                <a:gd name="connsiteX8" fmla="*/ 685800 w 731520"/>
                <a:gd name="connsiteY8" fmla="*/ 365760 h 731520"/>
                <a:gd name="connsiteX9" fmla="*/ 365760 w 731520"/>
                <a:gd name="connsiteY9" fmla="*/ 4572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1520" h="731520">
                  <a:moveTo>
                    <a:pt x="365760" y="0"/>
                  </a:moveTo>
                  <a:cubicBezTo>
                    <a:pt x="567764" y="0"/>
                    <a:pt x="731520" y="163756"/>
                    <a:pt x="731520" y="365760"/>
                  </a:cubicBezTo>
                  <a:cubicBezTo>
                    <a:pt x="731520" y="567764"/>
                    <a:pt x="567764" y="731520"/>
                    <a:pt x="365760" y="731520"/>
                  </a:cubicBezTo>
                  <a:cubicBezTo>
                    <a:pt x="163756" y="731520"/>
                    <a:pt x="0" y="567764"/>
                    <a:pt x="0" y="365760"/>
                  </a:cubicBezTo>
                  <a:cubicBezTo>
                    <a:pt x="0" y="163756"/>
                    <a:pt x="163756" y="0"/>
                    <a:pt x="365760" y="0"/>
                  </a:cubicBezTo>
                  <a:close/>
                  <a:moveTo>
                    <a:pt x="365760" y="45720"/>
                  </a:moveTo>
                  <a:cubicBezTo>
                    <a:pt x="189007" y="45720"/>
                    <a:pt x="45720" y="189007"/>
                    <a:pt x="45720" y="365760"/>
                  </a:cubicBezTo>
                  <a:cubicBezTo>
                    <a:pt x="45720" y="542513"/>
                    <a:pt x="189007" y="685800"/>
                    <a:pt x="365760" y="685800"/>
                  </a:cubicBezTo>
                  <a:cubicBezTo>
                    <a:pt x="542513" y="685800"/>
                    <a:pt x="685800" y="542513"/>
                    <a:pt x="685800" y="365760"/>
                  </a:cubicBezTo>
                  <a:cubicBezTo>
                    <a:pt x="685800" y="189007"/>
                    <a:pt x="542513" y="45720"/>
                    <a:pt x="365760" y="4572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039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031087" y="1982741"/>
            <a:ext cx="7420842" cy="3104414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স্বীকৃত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উপসনালয়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821435" y="226592"/>
            <a:ext cx="8514159" cy="62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93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50976" y="1475620"/>
            <a:ext cx="2290270" cy="452491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pPr algn="l"/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ধারণা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করা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হয়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-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14487" y="2550738"/>
            <a:ext cx="5931618" cy="452491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3200" b="0" dirty="0" smtClean="0"/>
              <a:t> </a:t>
            </a:r>
            <a:r>
              <a:rPr lang="en-US" sz="3200" b="0" dirty="0" err="1" smtClean="0"/>
              <a:t>ইতালিয়</a:t>
            </a:r>
            <a:r>
              <a:rPr lang="en-US" sz="3200" b="0" dirty="0" smtClean="0"/>
              <a:t> </a:t>
            </a:r>
            <a:r>
              <a:rPr lang="en-US" sz="3200" b="0" dirty="0" err="1"/>
              <a:t>শব্দ</a:t>
            </a:r>
            <a:r>
              <a:rPr lang="en-US" sz="3200" b="0" dirty="0"/>
              <a:t> </a:t>
            </a:r>
            <a:r>
              <a:rPr lang="en-US" sz="3200" b="0" dirty="0" err="1"/>
              <a:t>ম্যানেজিয়ার</a:t>
            </a:r>
            <a:r>
              <a:rPr lang="en-US" sz="3200" b="0" dirty="0"/>
              <a:t> </a:t>
            </a:r>
            <a:r>
              <a:rPr lang="en-US" b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Maneggiare</a:t>
            </a:r>
            <a:r>
              <a:rPr lang="en-US" b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14950" y="3088297"/>
            <a:ext cx="5930692" cy="452491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3500" b="0" dirty="0" smtClean="0"/>
              <a:t> </a:t>
            </a:r>
            <a:r>
              <a:rPr lang="en-US" sz="3500" b="0" dirty="0" err="1" smtClean="0"/>
              <a:t>ফরাসি</a:t>
            </a:r>
            <a:r>
              <a:rPr lang="en-US" sz="3500" b="0" dirty="0" smtClean="0"/>
              <a:t> </a:t>
            </a:r>
            <a:r>
              <a:rPr lang="en-US" sz="3500" b="0" dirty="0" err="1"/>
              <a:t>শব্দ</a:t>
            </a:r>
            <a:r>
              <a:rPr lang="en-US" sz="3500" b="0" dirty="0"/>
              <a:t> </a:t>
            </a:r>
            <a:r>
              <a:rPr lang="en-US" sz="3500" b="0" dirty="0" err="1"/>
              <a:t>মেনাজার</a:t>
            </a:r>
            <a:r>
              <a:rPr lang="en-US" sz="3500" b="0" dirty="0"/>
              <a:t> </a:t>
            </a:r>
            <a:r>
              <a:rPr lang="en-US" sz="3000" b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b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Menager</a:t>
            </a:r>
            <a:r>
              <a:rPr lang="en-US" sz="3000" b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14486" y="3625856"/>
            <a:ext cx="6169411" cy="452491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pPr algn="l"/>
            <a:r>
              <a:rPr lang="en-US" sz="3200" b="0" dirty="0" err="1" smtClean="0"/>
              <a:t>শব্দ</a:t>
            </a:r>
            <a:r>
              <a:rPr lang="en-US" sz="3200" b="0" dirty="0" smtClean="0"/>
              <a:t> </a:t>
            </a:r>
            <a:r>
              <a:rPr lang="en-US" sz="3200" b="0" dirty="0" err="1"/>
              <a:t>থেকেই</a:t>
            </a:r>
            <a:r>
              <a:rPr lang="en-US" sz="3200" b="0" dirty="0"/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/>
              <a:t>শব্দের</a:t>
            </a:r>
            <a:r>
              <a:rPr lang="en-US" sz="3200" b="0" dirty="0"/>
              <a:t> </a:t>
            </a:r>
            <a:r>
              <a:rPr lang="en-US" sz="3200" b="0" dirty="0" err="1"/>
              <a:t>উৎপত্তি</a:t>
            </a:r>
            <a:endParaRPr lang="en-US" sz="3200" b="0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831946" y="224189"/>
            <a:ext cx="8514159" cy="62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75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631842" y="2278201"/>
            <a:ext cx="7667029" cy="1061348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ম্যানেজিয়ার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Maneggiare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train up the horses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অশ্ব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821435" y="226592"/>
            <a:ext cx="8514159" cy="62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3631842" y="3949149"/>
            <a:ext cx="7667029" cy="954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মেনাজার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Menager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নেতৃত্বদান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2381" y="1038120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M</a:t>
            </a:r>
            <a:endParaRPr lang="en-US" sz="4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4680" y="1038120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A</a:t>
            </a:r>
            <a:endParaRPr lang="en-US" sz="4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6979" y="1038120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N</a:t>
            </a:r>
            <a:endParaRPr lang="en-US" sz="4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9278" y="1038120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A</a:t>
            </a:r>
            <a:endParaRPr lang="en-US" sz="4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577" y="1038120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G</a:t>
            </a:r>
            <a:endParaRPr lang="en-US" sz="4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3876" y="1038120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E</a:t>
            </a:r>
            <a:endParaRPr lang="en-US" sz="4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6175" y="1038120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M</a:t>
            </a:r>
            <a:endParaRPr lang="en-US" sz="4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28474" y="1038120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E</a:t>
            </a:r>
            <a:endParaRPr lang="en-US" sz="4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10773" y="1038120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N</a:t>
            </a:r>
            <a:endParaRPr lang="en-US" sz="4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93070" y="1038120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T</a:t>
            </a:r>
            <a:endParaRPr lang="en-US" sz="4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7340" y="1038120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M</a:t>
            </a:r>
            <a:endParaRPr lang="en-US" sz="4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19639" y="1038120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A</a:t>
            </a:r>
            <a:endParaRPr lang="en-US" sz="4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01938" y="1038120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N</a:t>
            </a:r>
            <a:endParaRPr lang="en-US" sz="4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84237" y="1038120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A</a:t>
            </a:r>
            <a:endParaRPr lang="en-US" sz="4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66536" y="1038120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G</a:t>
            </a:r>
            <a:endParaRPr lang="en-US" sz="4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48835" y="1038120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E</a:t>
            </a:r>
            <a:endParaRPr lang="en-US" sz="4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31134" y="1038120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M</a:t>
            </a:r>
            <a:endParaRPr lang="en-US" sz="4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13433" y="1038120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E</a:t>
            </a:r>
            <a:endParaRPr lang="en-US" sz="4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95732" y="1038120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N</a:t>
            </a:r>
            <a:endParaRPr lang="en-US" sz="4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78029" y="1038120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T</a:t>
            </a:r>
            <a:endParaRPr lang="en-US" sz="4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218109" y="5032395"/>
            <a:ext cx="29738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Tactfully</a:t>
            </a: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1831946" y="224189"/>
            <a:ext cx="8514159" cy="62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1804414" y="6048519"/>
            <a:ext cx="8583173" cy="62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1.875E-6 0.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-1.25E-6 0.2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8.33333E-7 0.2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-4.16667E-7 0.25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 0.2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4.16667E-7 0.25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00208 0.40949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00208 0.40949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209 0.4094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00091 0.59652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831946" y="224189"/>
            <a:ext cx="8514159" cy="62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5172" y="5349198"/>
            <a:ext cx="9126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পৌঁছতে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5173" y="1096708"/>
            <a:ext cx="9126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800" b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2800" b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800" b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ফাওয়েল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Georgia" panose="02040502050405020303" pitchFamily="18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Georgia" panose="02040502050405020303" pitchFamily="18" charset="0"/>
                <a:cs typeface="NikoshBAN" panose="02000000000000000000" pitchFamily="2" charset="0"/>
              </a:rPr>
              <a:t>Henri </a:t>
            </a:r>
            <a:r>
              <a:rPr lang="en-US" sz="2400" dirty="0" err="1">
                <a:latin typeface="Georgia" panose="02040502050405020303" pitchFamily="18" charset="0"/>
                <a:cs typeface="NikoshBAN" panose="02000000000000000000" pitchFamily="2" charset="0"/>
              </a:rPr>
              <a:t>Fayol</a:t>
            </a:r>
            <a:r>
              <a:rPr lang="en-US" sz="2400" dirty="0" smtClean="0">
                <a:latin typeface="Georgia" panose="02040502050405020303" pitchFamily="18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পূর্বানুমান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5172" y="2083317"/>
            <a:ext cx="91268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ওয়েরিচ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কুঞ্জ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NikoshBAN" panose="02000000000000000000" pitchFamily="2" charset="0"/>
              </a:rPr>
              <a:t>Weihrich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NikoshBAN" panose="02000000000000000000" pitchFamily="2" charset="0"/>
              </a:rPr>
              <a:t> &amp; Koontz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কর্মরত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ব্যক্তিবর্গ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5172" y="3500814"/>
            <a:ext cx="91268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2800" b="1" dirty="0" smtClean="0">
                <a:solidFill>
                  <a:srgbClr val="FF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2800" b="1" dirty="0" smtClean="0">
                <a:solidFill>
                  <a:srgbClr val="FF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800" b="1" dirty="0" smtClean="0">
                <a:solidFill>
                  <a:srgbClr val="FF11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283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এফ</a:t>
            </a:r>
            <a:r>
              <a:rPr lang="en-US" sz="2800" b="1" dirty="0" smtClean="0">
                <a:solidFill>
                  <a:srgbClr val="283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solidFill>
                  <a:srgbClr val="283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ডাব্লিও</a:t>
            </a:r>
            <a:r>
              <a:rPr lang="en-US" sz="2800" b="1" dirty="0" smtClean="0">
                <a:solidFill>
                  <a:srgbClr val="283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solidFill>
                  <a:srgbClr val="283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টেলর</a:t>
            </a:r>
            <a:r>
              <a:rPr lang="en-US" sz="2800" b="1" dirty="0" smtClean="0">
                <a:solidFill>
                  <a:srgbClr val="283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Georgia" panose="02040502050405020303" pitchFamily="18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Georgia" panose="02040502050405020303" pitchFamily="18" charset="0"/>
              </a:rPr>
              <a:t>Frederick Winslow Taylor</a:t>
            </a:r>
            <a:r>
              <a:rPr lang="en-US" sz="2400" dirty="0" smtClean="0">
                <a:latin typeface="Georgia" panose="02040502050405020303" pitchFamily="18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সর্বোত্তম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স্বল্পতম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125376" y="153782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6</a:t>
            </a:r>
            <a:endParaRPr lang="en-US" sz="36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02362" y="2680964"/>
            <a:ext cx="1241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Men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65456" y="153782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M</a:t>
            </a:r>
            <a:endParaRPr lang="en-US" sz="36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65456" y="153782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M</a:t>
            </a:r>
            <a:endParaRPr lang="en-US" sz="36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65456" y="153782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M</a:t>
            </a:r>
            <a:endParaRPr lang="en-US" sz="36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65456" y="153782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M</a:t>
            </a:r>
            <a:endParaRPr lang="en-US" sz="36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65456" y="153782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M</a:t>
            </a:r>
            <a:endParaRPr lang="en-US" sz="36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65456" y="153782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M</a:t>
            </a:r>
            <a:endParaRPr lang="en-US" sz="36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65456" y="153782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M</a:t>
            </a:r>
            <a:endParaRPr lang="en-US" sz="36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02362" y="3399417"/>
            <a:ext cx="2239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Machine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02362" y="4117870"/>
            <a:ext cx="1794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Money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02362" y="4836323"/>
            <a:ext cx="2456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Materials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02362" y="5554776"/>
            <a:ext cx="2018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Method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02362" y="6273231"/>
            <a:ext cx="1912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Market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83" y="2729631"/>
            <a:ext cx="4427647" cy="2739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783" y="2731638"/>
            <a:ext cx="4427647" cy="2735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93" y="2731425"/>
            <a:ext cx="4426416" cy="2735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5"/>
          <a:srcRect t="2888" b="5656"/>
          <a:stretch/>
        </p:blipFill>
        <p:spPr>
          <a:xfrm>
            <a:off x="6662293" y="2715791"/>
            <a:ext cx="4426416" cy="2766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/>
          <a:srcRect l="14080" t="3748" r="16143" b="4400"/>
          <a:stretch/>
        </p:blipFill>
        <p:spPr>
          <a:xfrm>
            <a:off x="6662293" y="2743126"/>
            <a:ext cx="4426416" cy="2712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108" y="2728136"/>
            <a:ext cx="4397810" cy="2742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itle 3"/>
          <p:cNvSpPr txBox="1">
            <a:spLocks/>
          </p:cNvSpPr>
          <p:nvPr/>
        </p:nvSpPr>
        <p:spPr>
          <a:xfrm>
            <a:off x="1821435" y="226592"/>
            <a:ext cx="8514159" cy="62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1918261" y="1080251"/>
            <a:ext cx="9280153" cy="628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টেরি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ফ্রাঙ্কলিন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উপকরণকে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M</a:t>
            </a:r>
            <a:r>
              <a:rPr lang="en-US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9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00118 0.16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00144 0.265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371 L 0.0017 0.379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556 L 0.00248 0.4738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556 L 0.0043 0.5807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556 L 0.00365 0.689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3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3" grpId="0"/>
      <p:bldP spid="32" grpId="0"/>
      <p:bldP spid="28" grpId="0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1421</Words>
  <Application>Microsoft Office PowerPoint</Application>
  <PresentationFormat>Widescreen</PresentationFormat>
  <Paragraphs>217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Bernard MT Condensed</vt:lpstr>
      <vt:lpstr>Calibri</vt:lpstr>
      <vt:lpstr>Calibri Light</vt:lpstr>
      <vt:lpstr>Georgia</vt:lpstr>
      <vt:lpstr>NikoshBAN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Gazi Nayeem</dc:creator>
  <cp:lastModifiedBy>Gazi Nayeem</cp:lastModifiedBy>
  <cp:revision>37</cp:revision>
  <dcterms:created xsi:type="dcterms:W3CDTF">2020-05-16T09:42:12Z</dcterms:created>
  <dcterms:modified xsi:type="dcterms:W3CDTF">2020-05-30T16:49:42Z</dcterms:modified>
</cp:coreProperties>
</file>