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62" r:id="rId4"/>
    <p:sldId id="264" r:id="rId5"/>
    <p:sldId id="289" r:id="rId6"/>
    <p:sldId id="290" r:id="rId7"/>
    <p:sldId id="291" r:id="rId8"/>
    <p:sldId id="292" r:id="rId9"/>
    <p:sldId id="298" r:id="rId10"/>
    <p:sldId id="293" r:id="rId11"/>
    <p:sldId id="294" r:id="rId12"/>
    <p:sldId id="295" r:id="rId13"/>
    <p:sldId id="296" r:id="rId14"/>
    <p:sldId id="299" r:id="rId15"/>
    <p:sldId id="300" r:id="rId16"/>
    <p:sldId id="297" r:id="rId17"/>
    <p:sldId id="301" r:id="rId18"/>
    <p:sldId id="305" r:id="rId19"/>
    <p:sldId id="306" r:id="rId20"/>
    <p:sldId id="302" r:id="rId21"/>
    <p:sldId id="303" r:id="rId22"/>
    <p:sldId id="286" r:id="rId23"/>
    <p:sldId id="28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5196" autoAdjust="0"/>
  </p:normalViewPr>
  <p:slideViewPr>
    <p:cSldViewPr>
      <p:cViewPr>
        <p:scale>
          <a:sx n="75" d="100"/>
          <a:sy n="75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gif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1017C6-E681-4C0C-B51E-8600933EC64F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</dgm:pt>
    <dgm:pt modelId="{F6B43D52-F9CE-49FF-8640-FA4995AA543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পাঠ পরিচিতি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98C0F6B2-40E1-4340-A514-FC386259AA7E}" type="parTrans" cxnId="{87DB71D2-51AD-4B2F-9313-DF619F758A8E}">
      <dgm:prSet/>
      <dgm:spPr/>
      <dgm:t>
        <a:bodyPr/>
        <a:lstStyle/>
        <a:p>
          <a:endParaRPr lang="en-US"/>
        </a:p>
      </dgm:t>
    </dgm:pt>
    <dgm:pt modelId="{2E7B04C6-4E9E-4D9E-9897-7401F5DF73F9}" type="sibTrans" cxnId="{87DB71D2-51AD-4B2F-9313-DF619F758A8E}">
      <dgm:prSet/>
      <dgm:spPr/>
      <dgm:t>
        <a:bodyPr/>
        <a:lstStyle/>
        <a:p>
          <a:endParaRPr lang="en-US"/>
        </a:p>
      </dgm:t>
    </dgm:pt>
    <dgm:pt modelId="{F9820980-CD15-4D58-B210-B6DB550B5088}" type="pres">
      <dgm:prSet presAssocID="{6C1017C6-E681-4C0C-B51E-8600933EC64F}" presName="compositeShape" presStyleCnt="0">
        <dgm:presLayoutVars>
          <dgm:dir/>
          <dgm:resizeHandles/>
        </dgm:presLayoutVars>
      </dgm:prSet>
      <dgm:spPr/>
    </dgm:pt>
    <dgm:pt modelId="{16316A2C-80EC-4317-84EA-7B707E71693B}" type="pres">
      <dgm:prSet presAssocID="{6C1017C6-E681-4C0C-B51E-8600933EC64F}" presName="pyramid" presStyleLbl="node1" presStyleIdx="0" presStyleCnt="1" custScaleX="84615" custScaleY="84615" custLinFactNeighborX="-68189" custLinFactNeighborY="-17073"/>
      <dgm:spPr>
        <a:ln w="19050"/>
      </dgm:spPr>
    </dgm:pt>
    <dgm:pt modelId="{CE9C22A1-DA99-45AA-A0F9-46CDD7AA7FF2}" type="pres">
      <dgm:prSet presAssocID="{6C1017C6-E681-4C0C-B51E-8600933EC64F}" presName="theList" presStyleCnt="0"/>
      <dgm:spPr/>
    </dgm:pt>
    <dgm:pt modelId="{AAA87A80-5440-4D2D-8D8C-43E946CB90FB}" type="pres">
      <dgm:prSet presAssocID="{F6B43D52-F9CE-49FF-8640-FA4995AA543D}" presName="aNode" presStyleLbl="fgAcc1" presStyleIdx="0" presStyleCnt="1" custScaleX="102133" custScaleY="51024" custLinFactNeighborX="-14475" custLinFactNeighborY="61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61AD3E-CF46-4B5A-8767-EFA665327B65}" type="pres">
      <dgm:prSet presAssocID="{F6B43D52-F9CE-49FF-8640-FA4995AA543D}" presName="aSpace" presStyleCnt="0"/>
      <dgm:spPr/>
    </dgm:pt>
  </dgm:ptLst>
  <dgm:cxnLst>
    <dgm:cxn modelId="{87DB71D2-51AD-4B2F-9313-DF619F758A8E}" srcId="{6C1017C6-E681-4C0C-B51E-8600933EC64F}" destId="{F6B43D52-F9CE-49FF-8640-FA4995AA543D}" srcOrd="0" destOrd="0" parTransId="{98C0F6B2-40E1-4340-A514-FC386259AA7E}" sibTransId="{2E7B04C6-4E9E-4D9E-9897-7401F5DF73F9}"/>
    <dgm:cxn modelId="{AC527202-861D-46CA-9A3C-1B152A3750BC}" type="presOf" srcId="{F6B43D52-F9CE-49FF-8640-FA4995AA543D}" destId="{AAA87A80-5440-4D2D-8D8C-43E946CB90FB}" srcOrd="0" destOrd="0" presId="urn:microsoft.com/office/officeart/2005/8/layout/pyramid2"/>
    <dgm:cxn modelId="{49D9CDBC-8A88-409F-B7BF-471E62948FE5}" type="presOf" srcId="{6C1017C6-E681-4C0C-B51E-8600933EC64F}" destId="{F9820980-CD15-4D58-B210-B6DB550B5088}" srcOrd="0" destOrd="0" presId="urn:microsoft.com/office/officeart/2005/8/layout/pyramid2"/>
    <dgm:cxn modelId="{FE17DB8E-0369-48F2-9FF1-E550BBE8F3D6}" type="presParOf" srcId="{F9820980-CD15-4D58-B210-B6DB550B5088}" destId="{16316A2C-80EC-4317-84EA-7B707E71693B}" srcOrd="0" destOrd="0" presId="urn:microsoft.com/office/officeart/2005/8/layout/pyramid2"/>
    <dgm:cxn modelId="{B18633B7-D924-4DDC-85BC-DDA2AE0C3AF9}" type="presParOf" srcId="{F9820980-CD15-4D58-B210-B6DB550B5088}" destId="{CE9C22A1-DA99-45AA-A0F9-46CDD7AA7FF2}" srcOrd="1" destOrd="0" presId="urn:microsoft.com/office/officeart/2005/8/layout/pyramid2"/>
    <dgm:cxn modelId="{BA96C088-EE0D-4D28-B4DE-9BB01C368708}" type="presParOf" srcId="{CE9C22A1-DA99-45AA-A0F9-46CDD7AA7FF2}" destId="{AAA87A80-5440-4D2D-8D8C-43E946CB90FB}" srcOrd="0" destOrd="0" presId="urn:microsoft.com/office/officeart/2005/8/layout/pyramid2"/>
    <dgm:cxn modelId="{68B3C01B-2702-4D61-BF51-939C9D34D6D3}" type="presParOf" srcId="{CE9C22A1-DA99-45AA-A0F9-46CDD7AA7FF2}" destId="{6B61AD3E-CF46-4B5A-8767-EFA665327B65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DA5E8C-8F2B-491E-AAF9-8E78B8CDDCBC}" type="doc">
      <dgm:prSet loTypeId="urn:microsoft.com/office/officeart/2005/8/layout/chevron2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792CB93-73F7-46AC-9711-AE919F53EA9A}">
      <dgm:prSet phldrT="[Text]" phldr="1"/>
      <dgm:spPr/>
      <dgm:t>
        <a:bodyPr/>
        <a:lstStyle/>
        <a:p>
          <a:endParaRPr lang="en-US" dirty="0"/>
        </a:p>
      </dgm:t>
    </dgm:pt>
    <dgm:pt modelId="{48981F47-DF8A-4113-82F5-F689D3FD58D2}" type="parTrans" cxnId="{9BB0624A-7B87-4113-A429-4C9E9ED1116E}">
      <dgm:prSet/>
      <dgm:spPr/>
      <dgm:t>
        <a:bodyPr/>
        <a:lstStyle/>
        <a:p>
          <a:endParaRPr lang="en-US"/>
        </a:p>
      </dgm:t>
    </dgm:pt>
    <dgm:pt modelId="{44BEFD03-5453-4107-9F34-BB36F3C5AD71}" type="sibTrans" cxnId="{9BB0624A-7B87-4113-A429-4C9E9ED1116E}">
      <dgm:prSet/>
      <dgm:spPr/>
      <dgm:t>
        <a:bodyPr/>
        <a:lstStyle/>
        <a:p>
          <a:endParaRPr lang="en-US"/>
        </a:p>
      </dgm:t>
    </dgm:pt>
    <dgm:pt modelId="{7BFBBDDF-E93F-4D51-A8AC-49FEF39AE11B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শিখনফল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5519D6C-1F43-40FF-969A-F8A22D0D0F77}" type="parTrans" cxnId="{14CF0FB5-1C96-40F9-96EE-6AE9763C79FC}">
      <dgm:prSet/>
      <dgm:spPr/>
      <dgm:t>
        <a:bodyPr/>
        <a:lstStyle/>
        <a:p>
          <a:endParaRPr lang="en-US"/>
        </a:p>
      </dgm:t>
    </dgm:pt>
    <dgm:pt modelId="{DAD1DFB1-8BD7-420D-9F75-F7A836866C79}" type="sibTrans" cxnId="{14CF0FB5-1C96-40F9-96EE-6AE9763C79FC}">
      <dgm:prSet/>
      <dgm:spPr/>
      <dgm:t>
        <a:bodyPr/>
        <a:lstStyle/>
        <a:p>
          <a:endParaRPr lang="en-US"/>
        </a:p>
      </dgm:t>
    </dgm:pt>
    <dgm:pt modelId="{8E6354E8-D6B1-4411-A791-E197BEF3B1A8}" type="pres">
      <dgm:prSet presAssocID="{09DA5E8C-8F2B-491E-AAF9-8E78B8CDDCB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12C541-7553-4F76-B2B2-CC334293C19D}" type="pres">
      <dgm:prSet presAssocID="{0792CB93-73F7-46AC-9711-AE919F53EA9A}" presName="composite" presStyleCnt="0"/>
      <dgm:spPr/>
    </dgm:pt>
    <dgm:pt modelId="{C9485253-8006-482B-A84A-CFADC91387D1}" type="pres">
      <dgm:prSet presAssocID="{0792CB93-73F7-46AC-9711-AE919F53EA9A}" presName="parentText" presStyleLbl="alignNode1" presStyleIdx="0" presStyleCnt="1" custScaleX="58730" custScaleY="6296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37DB1-7FD0-43B9-87AF-583F7AAF1A07}" type="pres">
      <dgm:prSet presAssocID="{0792CB93-73F7-46AC-9711-AE919F53EA9A}" presName="descendantText" presStyleLbl="alignAcc1" presStyleIdx="0" presStyleCnt="1" custScaleY="59544" custLinFactNeighborX="-23288" custLinFactNeighborY="-16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B0624A-7B87-4113-A429-4C9E9ED1116E}" srcId="{09DA5E8C-8F2B-491E-AAF9-8E78B8CDDCBC}" destId="{0792CB93-73F7-46AC-9711-AE919F53EA9A}" srcOrd="0" destOrd="0" parTransId="{48981F47-DF8A-4113-82F5-F689D3FD58D2}" sibTransId="{44BEFD03-5453-4107-9F34-BB36F3C5AD71}"/>
    <dgm:cxn modelId="{94F1AE44-72AD-4A91-8B7B-32DB30BAD1AF}" type="presOf" srcId="{0792CB93-73F7-46AC-9711-AE919F53EA9A}" destId="{C9485253-8006-482B-A84A-CFADC91387D1}" srcOrd="0" destOrd="0" presId="urn:microsoft.com/office/officeart/2005/8/layout/chevron2"/>
    <dgm:cxn modelId="{C219F8C1-A899-431C-80AE-8A4080F855D7}" type="presOf" srcId="{7BFBBDDF-E93F-4D51-A8AC-49FEF39AE11B}" destId="{76737DB1-7FD0-43B9-87AF-583F7AAF1A07}" srcOrd="0" destOrd="0" presId="urn:microsoft.com/office/officeart/2005/8/layout/chevron2"/>
    <dgm:cxn modelId="{14CF0FB5-1C96-40F9-96EE-6AE9763C79FC}" srcId="{0792CB93-73F7-46AC-9711-AE919F53EA9A}" destId="{7BFBBDDF-E93F-4D51-A8AC-49FEF39AE11B}" srcOrd="0" destOrd="0" parTransId="{E5519D6C-1F43-40FF-969A-F8A22D0D0F77}" sibTransId="{DAD1DFB1-8BD7-420D-9F75-F7A836866C79}"/>
    <dgm:cxn modelId="{DC46681B-7E0C-4B58-9007-6EA2D3B5891F}" type="presOf" srcId="{09DA5E8C-8F2B-491E-AAF9-8E78B8CDDCBC}" destId="{8E6354E8-D6B1-4411-A791-E197BEF3B1A8}" srcOrd="0" destOrd="0" presId="urn:microsoft.com/office/officeart/2005/8/layout/chevron2"/>
    <dgm:cxn modelId="{A04EE064-ADCF-426E-9ABF-EA33E670DE30}" type="presParOf" srcId="{8E6354E8-D6B1-4411-A791-E197BEF3B1A8}" destId="{8A12C541-7553-4F76-B2B2-CC334293C19D}" srcOrd="0" destOrd="0" presId="urn:microsoft.com/office/officeart/2005/8/layout/chevron2"/>
    <dgm:cxn modelId="{FC8E2635-CE43-4C51-A1F6-E90E24F6D655}" type="presParOf" srcId="{8A12C541-7553-4F76-B2B2-CC334293C19D}" destId="{C9485253-8006-482B-A84A-CFADC91387D1}" srcOrd="0" destOrd="0" presId="urn:microsoft.com/office/officeart/2005/8/layout/chevron2"/>
    <dgm:cxn modelId="{E95F52D5-CF54-4CB7-81A3-CD21CCA4E089}" type="presParOf" srcId="{8A12C541-7553-4F76-B2B2-CC334293C19D}" destId="{76737DB1-7FD0-43B9-87AF-583F7AAF1A0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214A00-9B7B-48A0-B661-B31283EAB768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1DE78B-20ED-4EDB-AA40-13B57BA916C7}">
      <dgm:prSet phldrT="[Text]" custT="1"/>
      <dgm:spPr/>
      <dgm:t>
        <a:bodyPr/>
        <a:lstStyle/>
        <a:p>
          <a:pPr algn="l"/>
          <a:r>
            <a:rPr lang="en-US" sz="2800" dirty="0" err="1" smtClean="0">
              <a:latin typeface="NikoshBAN" pitchFamily="2" charset="0"/>
              <a:cs typeface="NikoshBAN" pitchFamily="2" charset="0"/>
            </a:rPr>
            <a:t>নিস্ক্রিয়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গ্যাসের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স্থিতিশীলতা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 কারন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ব্যাখা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করতে পারবে;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13180841-2637-48FB-BDC8-B9DD68B37C92}" type="parTrans" cxnId="{D767E31C-847C-4B13-938B-10CAD767AEAB}">
      <dgm:prSet/>
      <dgm:spPr/>
      <dgm:t>
        <a:bodyPr/>
        <a:lstStyle/>
        <a:p>
          <a:endParaRPr lang="en-US"/>
        </a:p>
      </dgm:t>
    </dgm:pt>
    <dgm:pt modelId="{685F8FF3-5D9F-4A25-BCCE-7B88FF8CA0C7}" type="sibTrans" cxnId="{D767E31C-847C-4B13-938B-10CAD767AEAB}">
      <dgm:prSet/>
      <dgm:spPr/>
      <dgm:t>
        <a:bodyPr/>
        <a:lstStyle/>
        <a:p>
          <a:endParaRPr lang="en-US"/>
        </a:p>
      </dgm:t>
    </dgm:pt>
    <dgm:pt modelId="{81F9FC9B-E8FA-46CA-939B-189E31057B90}">
      <dgm:prSet phldrT="[Text]" custT="1"/>
      <dgm:spPr/>
      <dgm:t>
        <a:bodyPr/>
        <a:lstStyle/>
        <a:p>
          <a:pPr algn="l"/>
          <a:r>
            <a:rPr lang="en-US" sz="2800" dirty="0" err="1" smtClean="0">
              <a:latin typeface="NikoshBAN" pitchFamily="2" charset="0"/>
              <a:cs typeface="NikoshBAN" pitchFamily="2" charset="0"/>
            </a:rPr>
            <a:t>অষ্টক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দুই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এর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নিয়ম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ব্যাখা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করতে পারবে</a:t>
          </a:r>
          <a:r>
            <a:rPr lang="bn-BD" sz="2400" dirty="0" smtClean="0">
              <a:latin typeface="NikoshBAN" pitchFamily="2" charset="0"/>
              <a:cs typeface="NikoshBAN" pitchFamily="2" charset="0"/>
            </a:rPr>
            <a:t>;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09F298D5-F161-45CD-B2A9-9E0C7C4E2807}" type="parTrans" cxnId="{E9977128-FAFA-47C3-AF97-7057A7325ACB}">
      <dgm:prSet/>
      <dgm:spPr/>
      <dgm:t>
        <a:bodyPr/>
        <a:lstStyle/>
        <a:p>
          <a:endParaRPr lang="en-US"/>
        </a:p>
      </dgm:t>
    </dgm:pt>
    <dgm:pt modelId="{01A326E3-A980-4AFE-8AC7-5E443A85CB27}" type="sibTrans" cxnId="{E9977128-FAFA-47C3-AF97-7057A7325ACB}">
      <dgm:prSet/>
      <dgm:spPr/>
      <dgm:t>
        <a:bodyPr/>
        <a:lstStyle/>
        <a:p>
          <a:endParaRPr lang="en-US"/>
        </a:p>
      </dgm:t>
    </dgm:pt>
    <dgm:pt modelId="{2DE6C56C-D87B-4F88-A935-15023E4BA5BC}">
      <dgm:prSet phldrT="[Text]" custT="1"/>
      <dgm:spPr/>
      <dgm:t>
        <a:bodyPr/>
        <a:lstStyle/>
        <a:p>
          <a:pPr algn="l"/>
          <a:r>
            <a:rPr lang="en-US" sz="2800" dirty="0" err="1" smtClean="0">
              <a:latin typeface="NikoshBAN" pitchFamily="2" charset="0"/>
              <a:cs typeface="NikoshBAN" pitchFamily="2" charset="0"/>
            </a:rPr>
            <a:t>রাসায়নিক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বন্ধন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গঠনের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কারন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ব্যাখা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করতে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;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491CEA14-65B9-49D3-9E34-4EF926CBDD9A}" type="sibTrans" cxnId="{BE6E8F69-04CC-4B43-85A9-08E9BA179C4D}">
      <dgm:prSet/>
      <dgm:spPr/>
      <dgm:t>
        <a:bodyPr/>
        <a:lstStyle/>
        <a:p>
          <a:endParaRPr lang="en-US"/>
        </a:p>
      </dgm:t>
    </dgm:pt>
    <dgm:pt modelId="{F4D1F251-4BDC-4124-A896-480839AF9718}" type="parTrans" cxnId="{BE6E8F69-04CC-4B43-85A9-08E9BA179C4D}">
      <dgm:prSet/>
      <dgm:spPr/>
      <dgm:t>
        <a:bodyPr/>
        <a:lstStyle/>
        <a:p>
          <a:endParaRPr lang="en-US"/>
        </a:p>
      </dgm:t>
    </dgm:pt>
    <dgm:pt modelId="{449DB6D1-1347-43BA-9E81-658C1B085391}" type="pres">
      <dgm:prSet presAssocID="{3E214A00-9B7B-48A0-B661-B31283EAB76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049573-18CE-404A-9098-20B23405DA0E}" type="pres">
      <dgm:prSet presAssocID="{081DE78B-20ED-4EDB-AA40-13B57BA916C7}" presName="composite" presStyleCnt="0"/>
      <dgm:spPr/>
    </dgm:pt>
    <dgm:pt modelId="{CE3BEE07-9FAD-405C-8F07-FBA3AB191AB3}" type="pres">
      <dgm:prSet presAssocID="{081DE78B-20ED-4EDB-AA40-13B57BA916C7}" presName="imgShp" presStyleLbl="fgImgPlace1" presStyleIdx="0" presStyleCnt="3" custScaleX="75487" custScaleY="75487" custLinFactNeighborX="-47076" custLinFactNeighborY="-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602986BC-7EAC-49A1-B856-C371323256A5}" type="pres">
      <dgm:prSet presAssocID="{081DE78B-20ED-4EDB-AA40-13B57BA916C7}" presName="txShp" presStyleLbl="node1" presStyleIdx="0" presStyleCnt="3" custScaleX="135634" custScaleY="56720" custLinFactNeighborX="7371" custLinFactNeighborY="-30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8C372-8F82-4E00-BA9A-DC794D45A3B1}" type="pres">
      <dgm:prSet presAssocID="{685F8FF3-5D9F-4A25-BCCE-7B88FF8CA0C7}" presName="spacing" presStyleCnt="0"/>
      <dgm:spPr/>
    </dgm:pt>
    <dgm:pt modelId="{5ABFF774-3C62-4140-ABB1-027C4D604990}" type="pres">
      <dgm:prSet presAssocID="{81F9FC9B-E8FA-46CA-939B-189E31057B90}" presName="composite" presStyleCnt="0"/>
      <dgm:spPr/>
    </dgm:pt>
    <dgm:pt modelId="{64AC9A4A-C53F-4C9F-BBAA-42543252AD27}" type="pres">
      <dgm:prSet presAssocID="{81F9FC9B-E8FA-46CA-939B-189E31057B90}" presName="imgShp" presStyleLbl="fgImgPlace1" presStyleIdx="1" presStyleCnt="3" custScaleX="74843" custScaleY="70854" custLinFactNeighborX="-49951" custLinFactNeighborY="-650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5AEC6574-A1D6-4055-A01A-285D1F7B7F35}" type="pres">
      <dgm:prSet presAssocID="{81F9FC9B-E8FA-46CA-939B-189E31057B90}" presName="txShp" presStyleLbl="node1" presStyleIdx="1" presStyleCnt="3" custScaleX="138583" custScaleY="63837" custLinFactNeighborX="5896" custLinFactNeighborY="-4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B2C86-01AD-4CD3-95EC-826CE513429A}" type="pres">
      <dgm:prSet presAssocID="{01A326E3-A980-4AFE-8AC7-5E443A85CB27}" presName="spacing" presStyleCnt="0"/>
      <dgm:spPr/>
    </dgm:pt>
    <dgm:pt modelId="{794616B5-EE1A-486F-8DBB-304389888020}" type="pres">
      <dgm:prSet presAssocID="{2DE6C56C-D87B-4F88-A935-15023E4BA5BC}" presName="composite" presStyleCnt="0"/>
      <dgm:spPr/>
    </dgm:pt>
    <dgm:pt modelId="{31BA9027-0304-418E-B02B-A5C9FA5FB58B}" type="pres">
      <dgm:prSet presAssocID="{2DE6C56C-D87B-4F88-A935-15023E4BA5BC}" presName="imgShp" presStyleLbl="fgImgPlace1" presStyleIdx="2" presStyleCnt="3" custScaleX="65745" custScaleY="66461" custLinFactNeighborX="-53763" custLinFactNeighborY="-738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C6504EE6-D51E-4223-8A2A-F750A044B730}" type="pres">
      <dgm:prSet presAssocID="{2DE6C56C-D87B-4F88-A935-15023E4BA5BC}" presName="txShp" presStyleLbl="node1" presStyleIdx="2" presStyleCnt="3" custScaleX="139562" custScaleY="56117" custLinFactNeighborX="5407" custLinFactNeighborY="-50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4CCD45-8C72-4738-BC36-214278FA312B}" type="presOf" srcId="{081DE78B-20ED-4EDB-AA40-13B57BA916C7}" destId="{602986BC-7EAC-49A1-B856-C371323256A5}" srcOrd="0" destOrd="0" presId="urn:microsoft.com/office/officeart/2005/8/layout/vList3"/>
    <dgm:cxn modelId="{8E2E32A3-DCC2-45DE-BB06-9E0C8D690C64}" type="presOf" srcId="{3E214A00-9B7B-48A0-B661-B31283EAB768}" destId="{449DB6D1-1347-43BA-9E81-658C1B085391}" srcOrd="0" destOrd="0" presId="urn:microsoft.com/office/officeart/2005/8/layout/vList3"/>
    <dgm:cxn modelId="{F65A6AA3-9336-4F3C-AB51-96D8E983DEB8}" type="presOf" srcId="{81F9FC9B-E8FA-46CA-939B-189E31057B90}" destId="{5AEC6574-A1D6-4055-A01A-285D1F7B7F35}" srcOrd="0" destOrd="0" presId="urn:microsoft.com/office/officeart/2005/8/layout/vList3"/>
    <dgm:cxn modelId="{E9455439-F320-41A4-9F4A-CFABEF0FAD00}" type="presOf" srcId="{2DE6C56C-D87B-4F88-A935-15023E4BA5BC}" destId="{C6504EE6-D51E-4223-8A2A-F750A044B730}" srcOrd="0" destOrd="0" presId="urn:microsoft.com/office/officeart/2005/8/layout/vList3"/>
    <dgm:cxn modelId="{E9977128-FAFA-47C3-AF97-7057A7325ACB}" srcId="{3E214A00-9B7B-48A0-B661-B31283EAB768}" destId="{81F9FC9B-E8FA-46CA-939B-189E31057B90}" srcOrd="1" destOrd="0" parTransId="{09F298D5-F161-45CD-B2A9-9E0C7C4E2807}" sibTransId="{01A326E3-A980-4AFE-8AC7-5E443A85CB27}"/>
    <dgm:cxn modelId="{BE6E8F69-04CC-4B43-85A9-08E9BA179C4D}" srcId="{3E214A00-9B7B-48A0-B661-B31283EAB768}" destId="{2DE6C56C-D87B-4F88-A935-15023E4BA5BC}" srcOrd="2" destOrd="0" parTransId="{F4D1F251-4BDC-4124-A896-480839AF9718}" sibTransId="{491CEA14-65B9-49D3-9E34-4EF926CBDD9A}"/>
    <dgm:cxn modelId="{D767E31C-847C-4B13-938B-10CAD767AEAB}" srcId="{3E214A00-9B7B-48A0-B661-B31283EAB768}" destId="{081DE78B-20ED-4EDB-AA40-13B57BA916C7}" srcOrd="0" destOrd="0" parTransId="{13180841-2637-48FB-BDC8-B9DD68B37C92}" sibTransId="{685F8FF3-5D9F-4A25-BCCE-7B88FF8CA0C7}"/>
    <dgm:cxn modelId="{E6D9002A-B879-4C54-BC7F-F04D1EB78A7B}" type="presParOf" srcId="{449DB6D1-1347-43BA-9E81-658C1B085391}" destId="{75049573-18CE-404A-9098-20B23405DA0E}" srcOrd="0" destOrd="0" presId="urn:microsoft.com/office/officeart/2005/8/layout/vList3"/>
    <dgm:cxn modelId="{7E838B7A-0255-4DC2-81AA-C0F8D576946C}" type="presParOf" srcId="{75049573-18CE-404A-9098-20B23405DA0E}" destId="{CE3BEE07-9FAD-405C-8F07-FBA3AB191AB3}" srcOrd="0" destOrd="0" presId="urn:microsoft.com/office/officeart/2005/8/layout/vList3"/>
    <dgm:cxn modelId="{968EAB86-DFDA-4567-94B1-D44668285324}" type="presParOf" srcId="{75049573-18CE-404A-9098-20B23405DA0E}" destId="{602986BC-7EAC-49A1-B856-C371323256A5}" srcOrd="1" destOrd="0" presId="urn:microsoft.com/office/officeart/2005/8/layout/vList3"/>
    <dgm:cxn modelId="{20C90818-F9B0-4448-BCC9-7A9BB6A55424}" type="presParOf" srcId="{449DB6D1-1347-43BA-9E81-658C1B085391}" destId="{CD48C372-8F82-4E00-BA9A-DC794D45A3B1}" srcOrd="1" destOrd="0" presId="urn:microsoft.com/office/officeart/2005/8/layout/vList3"/>
    <dgm:cxn modelId="{06AEE789-D489-4959-96D4-383B0013673A}" type="presParOf" srcId="{449DB6D1-1347-43BA-9E81-658C1B085391}" destId="{5ABFF774-3C62-4140-ABB1-027C4D604990}" srcOrd="2" destOrd="0" presId="urn:microsoft.com/office/officeart/2005/8/layout/vList3"/>
    <dgm:cxn modelId="{1E5F5AEE-44A2-46FE-BBB6-A5E62DF03F80}" type="presParOf" srcId="{5ABFF774-3C62-4140-ABB1-027C4D604990}" destId="{64AC9A4A-C53F-4C9F-BBAA-42543252AD27}" srcOrd="0" destOrd="0" presId="urn:microsoft.com/office/officeart/2005/8/layout/vList3"/>
    <dgm:cxn modelId="{D6715C5E-4DF2-4F5C-ACA9-57CADE935C4F}" type="presParOf" srcId="{5ABFF774-3C62-4140-ABB1-027C4D604990}" destId="{5AEC6574-A1D6-4055-A01A-285D1F7B7F35}" srcOrd="1" destOrd="0" presId="urn:microsoft.com/office/officeart/2005/8/layout/vList3"/>
    <dgm:cxn modelId="{5A76026E-221A-4A23-956D-3E038E124B79}" type="presParOf" srcId="{449DB6D1-1347-43BA-9E81-658C1B085391}" destId="{E23B2C86-01AD-4CD3-95EC-826CE513429A}" srcOrd="3" destOrd="0" presId="urn:microsoft.com/office/officeart/2005/8/layout/vList3"/>
    <dgm:cxn modelId="{DC79D82D-842F-4663-A2AE-4E0A4385A3FA}" type="presParOf" srcId="{449DB6D1-1347-43BA-9E81-658C1B085391}" destId="{794616B5-EE1A-486F-8DBB-304389888020}" srcOrd="4" destOrd="0" presId="urn:microsoft.com/office/officeart/2005/8/layout/vList3"/>
    <dgm:cxn modelId="{D36E0DAF-89CA-4F8F-A567-4DEABF054173}" type="presParOf" srcId="{794616B5-EE1A-486F-8DBB-304389888020}" destId="{31BA9027-0304-418E-B02B-A5C9FA5FB58B}" srcOrd="0" destOrd="0" presId="urn:microsoft.com/office/officeart/2005/8/layout/vList3"/>
    <dgm:cxn modelId="{5B66B867-45A4-4BED-85D1-7DF68FB20A30}" type="presParOf" srcId="{794616B5-EE1A-486F-8DBB-304389888020}" destId="{C6504EE6-D51E-4223-8A2A-F750A044B73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1017C6-E681-4C0C-B51E-8600933EC64F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</dgm:pt>
    <dgm:pt modelId="{F6B43D52-F9CE-49FF-8640-FA4995AA543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বাড়ির কাজ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98C0F6B2-40E1-4340-A514-FC386259AA7E}" type="parTrans" cxnId="{87DB71D2-51AD-4B2F-9313-DF619F758A8E}">
      <dgm:prSet/>
      <dgm:spPr/>
      <dgm:t>
        <a:bodyPr/>
        <a:lstStyle/>
        <a:p>
          <a:endParaRPr lang="en-US"/>
        </a:p>
      </dgm:t>
    </dgm:pt>
    <dgm:pt modelId="{2E7B04C6-4E9E-4D9E-9897-7401F5DF73F9}" type="sibTrans" cxnId="{87DB71D2-51AD-4B2F-9313-DF619F758A8E}">
      <dgm:prSet/>
      <dgm:spPr/>
      <dgm:t>
        <a:bodyPr/>
        <a:lstStyle/>
        <a:p>
          <a:endParaRPr lang="en-US"/>
        </a:p>
      </dgm:t>
    </dgm:pt>
    <dgm:pt modelId="{F9820980-CD15-4D58-B210-B6DB550B5088}" type="pres">
      <dgm:prSet presAssocID="{6C1017C6-E681-4C0C-B51E-8600933EC64F}" presName="compositeShape" presStyleCnt="0">
        <dgm:presLayoutVars>
          <dgm:dir/>
          <dgm:resizeHandles/>
        </dgm:presLayoutVars>
      </dgm:prSet>
      <dgm:spPr/>
    </dgm:pt>
    <dgm:pt modelId="{16316A2C-80EC-4317-84EA-7B707E71693B}" type="pres">
      <dgm:prSet presAssocID="{6C1017C6-E681-4C0C-B51E-8600933EC64F}" presName="pyramid" presStyleLbl="node1" presStyleIdx="0" presStyleCnt="1" custScaleX="84615" custScaleY="84615" custLinFactNeighborX="-68189" custLinFactNeighborY="-17073"/>
      <dgm:spPr>
        <a:ln w="19050"/>
      </dgm:spPr>
    </dgm:pt>
    <dgm:pt modelId="{CE9C22A1-DA99-45AA-A0F9-46CDD7AA7FF2}" type="pres">
      <dgm:prSet presAssocID="{6C1017C6-E681-4C0C-B51E-8600933EC64F}" presName="theList" presStyleCnt="0"/>
      <dgm:spPr/>
    </dgm:pt>
    <dgm:pt modelId="{AAA87A80-5440-4D2D-8D8C-43E946CB90FB}" type="pres">
      <dgm:prSet presAssocID="{F6B43D52-F9CE-49FF-8640-FA4995AA543D}" presName="aNode" presStyleLbl="fgAcc1" presStyleIdx="0" presStyleCnt="1" custScaleX="129293" custScaleY="51024" custLinFactNeighborX="-4530" custLinFactNeighborY="683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61AD3E-CF46-4B5A-8767-EFA665327B65}" type="pres">
      <dgm:prSet presAssocID="{F6B43D52-F9CE-49FF-8640-FA4995AA543D}" presName="aSpace" presStyleCnt="0"/>
      <dgm:spPr/>
    </dgm:pt>
  </dgm:ptLst>
  <dgm:cxnLst>
    <dgm:cxn modelId="{E0D42D07-1EBA-48DC-A864-E022F0F6094D}" type="presOf" srcId="{F6B43D52-F9CE-49FF-8640-FA4995AA543D}" destId="{AAA87A80-5440-4D2D-8D8C-43E946CB90FB}" srcOrd="0" destOrd="0" presId="urn:microsoft.com/office/officeart/2005/8/layout/pyramid2"/>
    <dgm:cxn modelId="{87DB71D2-51AD-4B2F-9313-DF619F758A8E}" srcId="{6C1017C6-E681-4C0C-B51E-8600933EC64F}" destId="{F6B43D52-F9CE-49FF-8640-FA4995AA543D}" srcOrd="0" destOrd="0" parTransId="{98C0F6B2-40E1-4340-A514-FC386259AA7E}" sibTransId="{2E7B04C6-4E9E-4D9E-9897-7401F5DF73F9}"/>
    <dgm:cxn modelId="{EE16CDBE-74A0-4DC4-9856-5CDECB5D280B}" type="presOf" srcId="{6C1017C6-E681-4C0C-B51E-8600933EC64F}" destId="{F9820980-CD15-4D58-B210-B6DB550B5088}" srcOrd="0" destOrd="0" presId="urn:microsoft.com/office/officeart/2005/8/layout/pyramid2"/>
    <dgm:cxn modelId="{0EBA049D-C075-4618-B1B7-9A03C868B9B6}" type="presParOf" srcId="{F9820980-CD15-4D58-B210-B6DB550B5088}" destId="{16316A2C-80EC-4317-84EA-7B707E71693B}" srcOrd="0" destOrd="0" presId="urn:microsoft.com/office/officeart/2005/8/layout/pyramid2"/>
    <dgm:cxn modelId="{57B2AFBE-F86E-4E62-902C-7F46997EA586}" type="presParOf" srcId="{F9820980-CD15-4D58-B210-B6DB550B5088}" destId="{CE9C22A1-DA99-45AA-A0F9-46CDD7AA7FF2}" srcOrd="1" destOrd="0" presId="urn:microsoft.com/office/officeart/2005/8/layout/pyramid2"/>
    <dgm:cxn modelId="{2672AD62-0C18-46CB-B686-A79148123357}" type="presParOf" srcId="{CE9C22A1-DA99-45AA-A0F9-46CDD7AA7FF2}" destId="{AAA87A80-5440-4D2D-8D8C-43E946CB90FB}" srcOrd="0" destOrd="0" presId="urn:microsoft.com/office/officeart/2005/8/layout/pyramid2"/>
    <dgm:cxn modelId="{320B2214-46F9-4200-A72F-B0A72D42226E}" type="presParOf" srcId="{CE9C22A1-DA99-45AA-A0F9-46CDD7AA7FF2}" destId="{6B61AD3E-CF46-4B5A-8767-EFA665327B65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16A2C-80EC-4317-84EA-7B707E71693B}">
      <dsp:nvSpPr>
        <dsp:cNvPr id="0" name=""/>
        <dsp:cNvSpPr/>
      </dsp:nvSpPr>
      <dsp:spPr>
        <a:xfrm>
          <a:off x="0" y="0"/>
          <a:ext cx="2256682" cy="2256682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9050"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A87A80-5440-4D2D-8D8C-43E946CB90FB}">
      <dsp:nvSpPr>
        <dsp:cNvPr id="0" name=""/>
        <dsp:cNvSpPr/>
      </dsp:nvSpPr>
      <dsp:spPr>
        <a:xfrm>
          <a:off x="1018931" y="820617"/>
          <a:ext cx="1770526" cy="1088648"/>
        </a:xfrm>
        <a:prstGeom prst="roundRect">
          <a:avLst/>
        </a:prstGeom>
        <a:gradFill rotWithShape="1">
          <a:gsLst>
            <a:gs pos="0">
              <a:schemeClr val="accent2">
                <a:tint val="35000"/>
                <a:satMod val="260000"/>
              </a:schemeClr>
            </a:gs>
            <a:gs pos="30000">
              <a:schemeClr val="accent2">
                <a:tint val="38000"/>
                <a:satMod val="260000"/>
              </a:schemeClr>
            </a:gs>
            <a:gs pos="75000">
              <a:schemeClr val="accent2">
                <a:tint val="55000"/>
                <a:satMod val="255000"/>
              </a:schemeClr>
            </a:gs>
            <a:gs pos="100000">
              <a:schemeClr val="accent2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পাঠ পরিচিতি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1072074" y="873760"/>
        <a:ext cx="1664240" cy="9823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85253-8006-482B-A84A-CFADC91387D1}">
      <dsp:nvSpPr>
        <dsp:cNvPr id="0" name=""/>
        <dsp:cNvSpPr/>
      </dsp:nvSpPr>
      <dsp:spPr>
        <a:xfrm rot="5400000">
          <a:off x="-183163" y="493607"/>
          <a:ext cx="1055511" cy="68918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-5400000">
        <a:off x="1" y="655035"/>
        <a:ext cx="689184" cy="366327"/>
      </dsp:txXfrm>
    </dsp:sp>
    <dsp:sp modelId="{76737DB1-7FD0-43B9-87AF-583F7AAF1A07}">
      <dsp:nvSpPr>
        <dsp:cNvPr id="0" name=""/>
        <dsp:cNvSpPr/>
      </dsp:nvSpPr>
      <dsp:spPr>
        <a:xfrm rot="5400000">
          <a:off x="1451560" y="-454099"/>
          <a:ext cx="648827" cy="2255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900" kern="1200" dirty="0" smtClean="0">
              <a:latin typeface="NikoshBAN" pitchFamily="2" charset="0"/>
              <a:cs typeface="NikoshBAN" pitchFamily="2" charset="0"/>
            </a:rPr>
            <a:t>শিখনফল</a:t>
          </a:r>
          <a:endParaRPr lang="en-US" sz="39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648214" y="380920"/>
        <a:ext cx="2223847" cy="5854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986BC-7EAC-49A1-B856-C371323256A5}">
      <dsp:nvSpPr>
        <dsp:cNvPr id="0" name=""/>
        <dsp:cNvSpPr/>
      </dsp:nvSpPr>
      <dsp:spPr>
        <a:xfrm rot="10800000">
          <a:off x="784369" y="88742"/>
          <a:ext cx="7216630" cy="79280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6370" tIns="106680" rIns="199136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নিস্ক্রিয়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গ্যাসের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স্থিতিশীলতা</a:t>
          </a: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 কারন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ব্যাখা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করতে পারবে;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982570" y="88742"/>
        <a:ext cx="7018429" cy="792805"/>
      </dsp:txXfrm>
    </dsp:sp>
    <dsp:sp modelId="{CE3BEE07-9FAD-405C-8F07-FBA3AB191AB3}">
      <dsp:nvSpPr>
        <dsp:cNvPr id="0" name=""/>
        <dsp:cNvSpPr/>
      </dsp:nvSpPr>
      <dsp:spPr>
        <a:xfrm>
          <a:off x="154600" y="467"/>
          <a:ext cx="1055121" cy="105512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AEC6574-A1D6-4055-A01A-285D1F7B7F35}">
      <dsp:nvSpPr>
        <dsp:cNvPr id="0" name=""/>
        <dsp:cNvSpPr/>
      </dsp:nvSpPr>
      <dsp:spPr>
        <a:xfrm rot="10800000">
          <a:off x="627437" y="1457125"/>
          <a:ext cx="7373537" cy="89228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6370" tIns="106680" rIns="199136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অষ্টক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দুই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এর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নিয়ম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ব্যাখা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করতে পারবে</a:t>
          </a: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;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850508" y="1457125"/>
        <a:ext cx="7150466" cy="892283"/>
      </dsp:txXfrm>
    </dsp:sp>
    <dsp:sp modelId="{64AC9A4A-C53F-4C9F-BBAA-42543252AD27}">
      <dsp:nvSpPr>
        <dsp:cNvPr id="0" name=""/>
        <dsp:cNvSpPr/>
      </dsp:nvSpPr>
      <dsp:spPr>
        <a:xfrm>
          <a:off x="118915" y="1381918"/>
          <a:ext cx="1046120" cy="99036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6504EE6-D51E-4223-8A2A-F750A044B730}">
      <dsp:nvSpPr>
        <dsp:cNvPr id="0" name=""/>
        <dsp:cNvSpPr/>
      </dsp:nvSpPr>
      <dsp:spPr>
        <a:xfrm rot="10800000">
          <a:off x="575373" y="2881899"/>
          <a:ext cx="7425626" cy="78437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6370" tIns="106680" rIns="199136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রাসায়নিক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বন্ধন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গঠনের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কারন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ব্যাখা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করতে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;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771467" y="2881899"/>
        <a:ext cx="7229532" cy="784376"/>
      </dsp:txXfrm>
    </dsp:sp>
    <dsp:sp modelId="{31BA9027-0304-418E-B02B-A5C9FA5FB58B}">
      <dsp:nvSpPr>
        <dsp:cNvPr id="0" name=""/>
        <dsp:cNvSpPr/>
      </dsp:nvSpPr>
      <dsp:spPr>
        <a:xfrm>
          <a:off x="129217" y="2777333"/>
          <a:ext cx="918952" cy="92896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16A2C-80EC-4317-84EA-7B707E71693B}">
      <dsp:nvSpPr>
        <dsp:cNvPr id="0" name=""/>
        <dsp:cNvSpPr/>
      </dsp:nvSpPr>
      <dsp:spPr>
        <a:xfrm>
          <a:off x="0" y="0"/>
          <a:ext cx="2256682" cy="2256682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9050"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A87A80-5440-4D2D-8D8C-43E946CB90FB}">
      <dsp:nvSpPr>
        <dsp:cNvPr id="0" name=""/>
        <dsp:cNvSpPr/>
      </dsp:nvSpPr>
      <dsp:spPr>
        <a:xfrm>
          <a:off x="838209" y="838200"/>
          <a:ext cx="2241358" cy="1088648"/>
        </a:xfrm>
        <a:prstGeom prst="roundRect">
          <a:avLst/>
        </a:prstGeom>
        <a:gradFill rotWithShape="1">
          <a:gsLst>
            <a:gs pos="0">
              <a:schemeClr val="accent2">
                <a:tint val="35000"/>
                <a:satMod val="260000"/>
              </a:schemeClr>
            </a:gs>
            <a:gs pos="30000">
              <a:schemeClr val="accent2">
                <a:tint val="38000"/>
                <a:satMod val="260000"/>
              </a:schemeClr>
            </a:gs>
            <a:gs pos="75000">
              <a:schemeClr val="accent2">
                <a:tint val="55000"/>
                <a:satMod val="255000"/>
              </a:schemeClr>
            </a:gs>
            <a:gs pos="100000">
              <a:schemeClr val="accent2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বাড়ির কাজ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891352" y="891343"/>
        <a:ext cx="2135072" cy="982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D6F25-11B6-4D9A-AA77-94044866FE97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EBD3-2E09-48E9-8928-1F216773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45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EBD3-2E09-48E9-8928-1F216773D0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11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যে</a:t>
            </a:r>
            <a:r>
              <a:rPr lang="bn-BD" baseline="0" dirty="0" smtClean="0"/>
              <a:t> সমস্ত মৌল নিকটস্থ নিস্ক্রিয় গ্যাসের ইলেক্ট্রন বিন্যাস লাভের লক্ষ্যে ইলেক্ট্রন ত্যাগ করে তারা ধনাত্বক আয়নে পরিণত হয় এবং ইলেক্ট্রন গ্রহন করে তারা ঋণাত্বক আয়নে পরিণত হয়।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EBD3-2E09-48E9-8928-1F216773D0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40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</a:t>
            </a:r>
            <a:r>
              <a:rPr lang="bn-BD" baseline="0" dirty="0" smtClean="0"/>
              <a:t> ইলেক্ট্রন দান করে এবং </a:t>
            </a:r>
            <a:r>
              <a:rPr lang="en-US" baseline="0" dirty="0" err="1" smtClean="0"/>
              <a:t>Cl</a:t>
            </a:r>
            <a:r>
              <a:rPr lang="en-US" baseline="0" dirty="0" smtClean="0"/>
              <a:t> </a:t>
            </a:r>
            <a:r>
              <a:rPr lang="bn-BD" baseline="0" dirty="0" smtClean="0"/>
              <a:t>গ্রহন করে যে বিপরীত চার্জের সৃষ্টি হয় ফলে তাদের মধ্যে একটি স্থির বৈদ্যুতিক আকর্ষন বল কাজ করে যে বন্ধন গঠন করে তাকে আয়নিক বন্ধন বলে।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EBD3-2E09-48E9-8928-1F216773D02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85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18" Type="http://schemas.openxmlformats.org/officeDocument/2006/relationships/image" Target="../media/image9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" Type="http://schemas.openxmlformats.org/officeDocument/2006/relationships/image" Target="../media/image80.png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5" Type="http://schemas.openxmlformats.org/officeDocument/2006/relationships/image" Target="../media/image9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gif"/><Relationship Id="rId4" Type="http://schemas.openxmlformats.org/officeDocument/2006/relationships/image" Target="../media/image6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gif"/><Relationship Id="rId3" Type="http://schemas.openxmlformats.org/officeDocument/2006/relationships/image" Target="../media/image79.png"/><Relationship Id="rId7" Type="http://schemas.openxmlformats.org/officeDocument/2006/relationships/image" Target="../media/image5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gif"/><Relationship Id="rId5" Type="http://schemas.openxmlformats.org/officeDocument/2006/relationships/image" Target="../media/image56.png"/><Relationship Id="rId4" Type="http://schemas.openxmlformats.org/officeDocument/2006/relationships/image" Target="../media/image9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gif"/><Relationship Id="rId2" Type="http://schemas.openxmlformats.org/officeDocument/2006/relationships/image" Target="../media/image10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fif"/><Relationship Id="rId5" Type="http://schemas.openxmlformats.org/officeDocument/2006/relationships/image" Target="../media/image8.jpeg"/><Relationship Id="rId4" Type="http://schemas.openxmlformats.org/officeDocument/2006/relationships/image" Target="../media/image7.jf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3" Type="http://schemas.openxmlformats.org/officeDocument/2006/relationships/image" Target="../media/image12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3.png"/><Relationship Id="rId7" Type="http://schemas.openxmlformats.org/officeDocument/2006/relationships/image" Target="../media/image9.jfif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8.png"/><Relationship Id="rId38" Type="http://schemas.openxmlformats.org/officeDocument/2006/relationships/image" Target="../media/image44.png"/><Relationship Id="rId2" Type="http://schemas.openxmlformats.org/officeDocument/2006/relationships/image" Target="../media/image11.jpeg"/><Relationship Id="rId16" Type="http://schemas.openxmlformats.org/officeDocument/2006/relationships/image" Target="../media/image21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6.png"/><Relationship Id="rId24" Type="http://schemas.openxmlformats.org/officeDocument/2006/relationships/image" Target="../media/image30.png"/><Relationship Id="rId32" Type="http://schemas.openxmlformats.org/officeDocument/2006/relationships/image" Target="../media/image22.png"/><Relationship Id="rId37" Type="http://schemas.openxmlformats.org/officeDocument/2006/relationships/image" Target="../media/image42.png"/><Relationship Id="rId40" Type="http://schemas.openxmlformats.org/officeDocument/2006/relationships/image" Target="../media/image46.png"/><Relationship Id="rId5" Type="http://schemas.openxmlformats.org/officeDocument/2006/relationships/image" Target="../media/image7.jfif"/><Relationship Id="rId15" Type="http://schemas.openxmlformats.org/officeDocument/2006/relationships/image" Target="../media/image17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39.png"/><Relationship Id="rId10" Type="http://schemas.openxmlformats.org/officeDocument/2006/relationships/image" Target="../media/image14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image" Target="../media/image5.jfif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.jfif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12.jpeg"/><Relationship Id="rId9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iley Face 2"/>
          <p:cNvSpPr/>
          <p:nvPr/>
        </p:nvSpPr>
        <p:spPr>
          <a:xfrm>
            <a:off x="304800" y="1219200"/>
            <a:ext cx="3352800" cy="35814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n 3"/>
          <p:cNvSpPr/>
          <p:nvPr/>
        </p:nvSpPr>
        <p:spPr>
          <a:xfrm>
            <a:off x="3867150" y="1206500"/>
            <a:ext cx="4660900" cy="38227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36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6" t="10170" r="12488" b="9526"/>
          <a:stretch/>
        </p:blipFill>
        <p:spPr>
          <a:xfrm>
            <a:off x="493702" y="1143000"/>
            <a:ext cx="466633" cy="4959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74040" y="1192578"/>
                <a:ext cx="609600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b="0" i="1" smtClean="0">
                              <a:latin typeface="Cambria Math"/>
                            </a:rPr>
                            <m:t>1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bn-BD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040" y="1192578"/>
                <a:ext cx="6096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68459" y="1206318"/>
                <a:ext cx="609600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b="0" i="1" smtClean="0">
                              <a:latin typeface="Cambria Math"/>
                            </a:rPr>
                            <m:t>2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bn-BD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459" y="1206318"/>
                <a:ext cx="6096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54259" y="1192577"/>
                <a:ext cx="609600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i="1">
                              <a:latin typeface="Cambria Math"/>
                            </a:rPr>
                            <m:t>2</m:t>
                          </m:r>
                          <m:r>
                            <a:rPr lang="bn-BD" i="1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bn-BD" i="1">
                              <a:latin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259" y="1192577"/>
                <a:ext cx="60960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Notched Right Arrow 12"/>
          <p:cNvSpPr/>
          <p:nvPr/>
        </p:nvSpPr>
        <p:spPr>
          <a:xfrm>
            <a:off x="3278159" y="1180121"/>
            <a:ext cx="882650" cy="432650"/>
          </a:xfrm>
          <a:prstGeom prst="notched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383059" y="1243439"/>
            <a:ext cx="6096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9479" r="11817" b="9780"/>
          <a:stretch/>
        </p:blipFill>
        <p:spPr>
          <a:xfrm>
            <a:off x="504717" y="457200"/>
            <a:ext cx="444601" cy="4659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63023" y="505523"/>
                <a:ext cx="609600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b="0" i="1" smtClean="0">
                              <a:latin typeface="Cambria Math"/>
                            </a:rPr>
                            <m:t>1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bn-BD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023" y="505523"/>
                <a:ext cx="60960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Notched Right Arrow 18"/>
          <p:cNvSpPr/>
          <p:nvPr/>
        </p:nvSpPr>
        <p:spPr>
          <a:xfrm>
            <a:off x="1895542" y="490527"/>
            <a:ext cx="882650" cy="432650"/>
          </a:xfrm>
          <a:prstGeom prst="notched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892492" y="522186"/>
            <a:ext cx="6096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04777" y="2057400"/>
            <a:ext cx="815656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সর্বশেষ শক্তিস্তরে দ্বিত্ত্ব বা অষ্টক পূর্ণ থাকার কারনেই মৌলগুলো অধিক স্থিতিশীল হয়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4777" y="2971800"/>
            <a:ext cx="815656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অধিক স্থিতিশীলতার কারনেই মৌলগুলো কাউকে ইলেকট্রন প্রদান করে না আবার অন্য কোন মৌল থেকে ইলেকট্রন গ্রহন ও করে না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1669" y="4196475"/>
            <a:ext cx="815656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ইলেক্ট্রন গ্রহন বা ত্যাগ না করার কারনে মৌলগুলো রাসায়নিকভাবে নিষ্ক্রিয় হয়ে পড়ে । আর এই নিষ্ক্রিয়তার কারনেই এদেরকে নিষ্ক্রিয় মৌল বলা হয় </a:t>
            </a:r>
          </a:p>
        </p:txBody>
      </p:sp>
    </p:spTree>
    <p:extLst>
      <p:ext uri="{BB962C8B-B14F-4D97-AF65-F5344CB8AC3E}">
        <p14:creationId xmlns:p14="http://schemas.microsoft.com/office/powerpoint/2010/main" val="1768105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13" grpId="0" animBg="1"/>
      <p:bldP spid="13" grpId="1" animBg="1"/>
      <p:bldP spid="14" grpId="0" animBg="1"/>
      <p:bldP spid="14" grpId="1" animBg="1"/>
      <p:bldP spid="18" grpId="0" animBg="1"/>
      <p:bldP spid="18" grpId="1" animBg="1"/>
      <p:bldP spid="18" grpId="2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501299"/>
            <a:ext cx="128592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অষ্টক নিয়ম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295400" y="1151302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80276" y="1141748"/>
                <a:ext cx="609600" cy="40011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sz="2000" b="0" i="1" smtClean="0">
                              <a:latin typeface="Cambria Math"/>
                            </a:rPr>
                            <m:t>1</m:t>
                          </m:r>
                          <m:r>
                            <a:rPr lang="bn-BD" sz="20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bn-BD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276" y="1141748"/>
                <a:ext cx="609600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91476" y="1141747"/>
                <a:ext cx="609600" cy="40011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bn-BD" sz="20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bn-BD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476" y="1141747"/>
                <a:ext cx="609600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253476" y="1149982"/>
                <a:ext cx="609600" cy="38722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bn-BD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n-BD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bn-BD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476" y="1149982"/>
                <a:ext cx="609600" cy="38722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39276" y="1141746"/>
                <a:ext cx="609600" cy="41549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bn-BD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n-BD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bn-BD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276" y="1141746"/>
                <a:ext cx="609600" cy="4154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45484" y="1157881"/>
                <a:ext cx="609600" cy="38779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bn-BD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n-BD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bn-BD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484" y="1157881"/>
                <a:ext cx="609600" cy="3877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930900" y="1120947"/>
            <a:ext cx="1342034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যোজনীঃ ০২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792976" y="1900537"/>
                <a:ext cx="609600" cy="40011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sz="2000" b="0" i="1" smtClean="0">
                              <a:latin typeface="Cambria Math"/>
                            </a:rPr>
                            <m:t>1</m:t>
                          </m:r>
                          <m:r>
                            <a:rPr lang="bn-BD" sz="20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bn-BD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976" y="1900537"/>
                <a:ext cx="609600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504176" y="1900536"/>
                <a:ext cx="609600" cy="40011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bn-BD" sz="20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176" y="1900536"/>
                <a:ext cx="609600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66176" y="1908771"/>
                <a:ext cx="609600" cy="38722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bn-BD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n-BD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bn-BD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176" y="1908771"/>
                <a:ext cx="609600" cy="38722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51976" y="1900535"/>
                <a:ext cx="609600" cy="41549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bn-BD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n-BD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bn-BD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976" y="1900535"/>
                <a:ext cx="609600" cy="41549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58184" y="1916670"/>
                <a:ext cx="609600" cy="38779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bn-BD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n-BD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bn-BD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184" y="1916670"/>
                <a:ext cx="609600" cy="38779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5943600" y="1900535"/>
            <a:ext cx="1337226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যোজনীঃ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04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" y="1120947"/>
            <a:ext cx="46990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</a:t>
            </a:r>
            <a:endParaRPr lang="en-US" sz="2800" b="1" dirty="0"/>
          </a:p>
        </p:txBody>
      </p:sp>
      <p:sp>
        <p:nvSpPr>
          <p:cNvPr id="26" name="Curved Down Arrow 25"/>
          <p:cNvSpPr/>
          <p:nvPr/>
        </p:nvSpPr>
        <p:spPr>
          <a:xfrm>
            <a:off x="2735052" y="228600"/>
            <a:ext cx="2209800" cy="747298"/>
          </a:xfrm>
          <a:prstGeom prst="curved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600" y="5344180"/>
            <a:ext cx="46990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/>
              <a:t>H</a:t>
            </a:r>
            <a:endParaRPr lang="en-US" sz="2800" b="1" dirty="0"/>
          </a:p>
        </p:txBody>
      </p:sp>
      <p:sp>
        <p:nvSpPr>
          <p:cNvPr id="28" name="Right Arrow 27"/>
          <p:cNvSpPr/>
          <p:nvPr/>
        </p:nvSpPr>
        <p:spPr>
          <a:xfrm>
            <a:off x="893736" y="5415290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475476" y="5396180"/>
                <a:ext cx="609600" cy="40011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sz="2000" b="0" i="1" smtClean="0">
                              <a:latin typeface="Cambria Math"/>
                            </a:rPr>
                            <m:t>1</m:t>
                          </m:r>
                          <m:r>
                            <a:rPr lang="bn-BD" sz="20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bn-BD" sz="20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476" y="5396180"/>
                <a:ext cx="609600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/>
          <p:cNvSpPr/>
          <p:nvPr/>
        </p:nvSpPr>
        <p:spPr>
          <a:xfrm>
            <a:off x="2351776" y="2706216"/>
            <a:ext cx="1847372" cy="19540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15306" y="3014192"/>
            <a:ext cx="1223970" cy="131856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076813" y="3359710"/>
            <a:ext cx="528951" cy="6470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216393" y="3442644"/>
            <a:ext cx="254810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</a:t>
            </a:r>
            <a:endParaRPr lang="en-US" sz="2400" b="1" dirty="0"/>
          </a:p>
        </p:txBody>
      </p:sp>
      <p:sp>
        <p:nvSpPr>
          <p:cNvPr id="34" name="Oval 33"/>
          <p:cNvSpPr/>
          <p:nvPr/>
        </p:nvSpPr>
        <p:spPr>
          <a:xfrm>
            <a:off x="3187288" y="2590800"/>
            <a:ext cx="205476" cy="2008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249435" y="2913787"/>
            <a:ext cx="205476" cy="2008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343798" y="4513130"/>
            <a:ext cx="205476" cy="2008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275461" y="4218787"/>
            <a:ext cx="205476" cy="2008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078944" y="3548057"/>
            <a:ext cx="205476" cy="2008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220290" y="3713887"/>
            <a:ext cx="205476" cy="2008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737086" y="4958252"/>
            <a:ext cx="1464096" cy="151567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125541" y="5344180"/>
            <a:ext cx="632724" cy="74381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008436" y="5280764"/>
            <a:ext cx="245787" cy="2308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341729" y="5473462"/>
            <a:ext cx="254810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/>
              <a:t>H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3682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6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6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2" animBg="1"/>
      <p:bldP spid="15" grpId="3" animBg="1"/>
      <p:bldP spid="16" grpId="0" animBg="1"/>
      <p:bldP spid="16" grpId="2" animBg="1"/>
      <p:bldP spid="16" grpId="3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60586" y="3161007"/>
            <a:ext cx="882414" cy="10216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73191" y="3614376"/>
            <a:ext cx="148137" cy="1555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9186" y="3461341"/>
            <a:ext cx="398168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/>
              <a:t>H</a:t>
            </a:r>
            <a:endParaRPr lang="en-US" sz="2400" b="1" dirty="0"/>
          </a:p>
        </p:txBody>
      </p:sp>
      <p:sp>
        <p:nvSpPr>
          <p:cNvPr id="10" name="Oval 9"/>
          <p:cNvSpPr/>
          <p:nvPr/>
        </p:nvSpPr>
        <p:spPr>
          <a:xfrm>
            <a:off x="3504730" y="426158"/>
            <a:ext cx="882414" cy="10216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84277" y="1381106"/>
            <a:ext cx="148137" cy="1555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33330" y="726492"/>
            <a:ext cx="398168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/>
              <a:t>H</a:t>
            </a:r>
            <a:endParaRPr lang="en-US" sz="2400" b="1" dirty="0"/>
          </a:p>
        </p:txBody>
      </p:sp>
      <p:sp>
        <p:nvSpPr>
          <p:cNvPr id="13" name="Oval 12"/>
          <p:cNvSpPr/>
          <p:nvPr/>
        </p:nvSpPr>
        <p:spPr>
          <a:xfrm>
            <a:off x="3276600" y="5506973"/>
            <a:ext cx="882414" cy="10216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17806" y="5429176"/>
            <a:ext cx="148137" cy="1555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517577" y="5840579"/>
            <a:ext cx="398168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/>
              <a:t>H</a:t>
            </a:r>
            <a:endParaRPr lang="en-US" sz="2400" b="1" dirty="0"/>
          </a:p>
        </p:txBody>
      </p:sp>
      <p:sp>
        <p:nvSpPr>
          <p:cNvPr id="16" name="Oval 15"/>
          <p:cNvSpPr/>
          <p:nvPr/>
        </p:nvSpPr>
        <p:spPr>
          <a:xfrm>
            <a:off x="6705600" y="3021865"/>
            <a:ext cx="882414" cy="10216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631531" y="3487620"/>
            <a:ext cx="148137" cy="1555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934200" y="3322199"/>
            <a:ext cx="398168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/>
              <a:t>H</a:t>
            </a:r>
            <a:endParaRPr lang="en-US" sz="2400" b="1" dirty="0"/>
          </a:p>
        </p:txBody>
      </p:sp>
      <p:sp>
        <p:nvSpPr>
          <p:cNvPr id="19" name="Oval 18"/>
          <p:cNvSpPr/>
          <p:nvPr/>
        </p:nvSpPr>
        <p:spPr>
          <a:xfrm>
            <a:off x="2698625" y="2063506"/>
            <a:ext cx="2865745" cy="262717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359131" y="2654340"/>
            <a:ext cx="1571667" cy="15160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972459" y="3181548"/>
            <a:ext cx="391239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</a:t>
            </a:r>
            <a:endParaRPr lang="en-US" sz="2400" b="1" dirty="0"/>
          </a:p>
        </p:txBody>
      </p:sp>
      <p:sp>
        <p:nvSpPr>
          <p:cNvPr id="29" name="Oval 28"/>
          <p:cNvSpPr/>
          <p:nvPr/>
        </p:nvSpPr>
        <p:spPr>
          <a:xfrm>
            <a:off x="4256350" y="4584724"/>
            <a:ext cx="148137" cy="1555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628649" y="3409029"/>
            <a:ext cx="148137" cy="1555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048708" y="1985709"/>
            <a:ext cx="148137" cy="1555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90301" y="3221499"/>
            <a:ext cx="148137" cy="1555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703152" y="2681375"/>
            <a:ext cx="148137" cy="1555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572000" y="3937033"/>
            <a:ext cx="148137" cy="1555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801005" y="1213533"/>
                <a:ext cx="1133195" cy="64633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𝐶</m:t>
                      </m:r>
                      <m:sSub>
                        <m:sSubPr>
                          <m:ctrlPr>
                            <a:rPr lang="bn-BD" sz="3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n-BD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bn-BD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005" y="1213533"/>
                <a:ext cx="1133195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456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0.18159 0.0090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0" y="44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0.17465 0.0060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3" y="301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486 L 0.18299 0.0013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49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3.7037E-6 L 0.03177 -0.1108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-555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03541 -0.1141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-5718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02691 -0.11852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-0.12327 -0.00394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63" y="-208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0.125 0.00231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116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-0.13003 -0.00695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0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1007 0.0967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4838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00313 0.08727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4352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033 0.09375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2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812800"/>
            <a:ext cx="7473521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অষ্টক নিয়মের কিছু সীমবদ্ধতার কারনে নতুন একটি নিয়মের উপস্থাপন করা হয়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rup Das\Desktop\Chemist 5\methan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796637"/>
            <a:ext cx="2692400" cy="190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447800"/>
            <a:ext cx="3053921" cy="328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1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055" y="965200"/>
            <a:ext cx="623889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/>
              <a:t>Be</a:t>
            </a:r>
            <a:endParaRPr lang="en-US" sz="2800" dirty="0"/>
          </a:p>
        </p:txBody>
      </p:sp>
      <p:sp>
        <p:nvSpPr>
          <p:cNvPr id="4" name="Right Arrow 3"/>
          <p:cNvSpPr/>
          <p:nvPr/>
        </p:nvSpPr>
        <p:spPr>
          <a:xfrm>
            <a:off x="1066800" y="1036310"/>
            <a:ext cx="533400" cy="421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80276" y="1032304"/>
                <a:ext cx="609600" cy="40011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sz="2000" b="0" i="1" smtClean="0">
                              <a:latin typeface="Cambria Math"/>
                            </a:rPr>
                            <m:t>1</m:t>
                          </m:r>
                          <m:r>
                            <a:rPr lang="bn-BD" sz="20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bn-BD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276" y="1032304"/>
                <a:ext cx="609600" cy="4001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91476" y="1032303"/>
                <a:ext cx="609600" cy="40011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bn-BD" sz="20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bn-BD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476" y="1032303"/>
                <a:ext cx="609600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53476" y="1040538"/>
                <a:ext cx="609600" cy="38779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bn-BD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n-BD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bn-BD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  <m:sup>
                          <m:r>
                            <a:rPr lang="bn-BD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476" y="1040538"/>
                <a:ext cx="609600" cy="3877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39276" y="1032302"/>
                <a:ext cx="609600" cy="41607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bn-BD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n-BD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bn-BD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  <m:sup>
                          <m:r>
                            <a:rPr lang="bn-BD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276" y="1032302"/>
                <a:ext cx="609600" cy="4160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45484" y="1048437"/>
                <a:ext cx="609600" cy="38779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bn-BD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n-BD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bn-BD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484" y="1048437"/>
                <a:ext cx="609600" cy="3877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rved Down Arrow 9"/>
          <p:cNvSpPr/>
          <p:nvPr/>
        </p:nvSpPr>
        <p:spPr>
          <a:xfrm>
            <a:off x="2735052" y="228600"/>
            <a:ext cx="1140724" cy="736600"/>
          </a:xfrm>
          <a:prstGeom prst="curved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92976" y="2050049"/>
                <a:ext cx="609600" cy="40011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sz="2000" b="0" i="1" smtClean="0">
                              <a:latin typeface="Cambria Math"/>
                            </a:rPr>
                            <m:t>1</m:t>
                          </m:r>
                          <m:r>
                            <a:rPr lang="bn-BD" sz="20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bn-BD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976" y="2050049"/>
                <a:ext cx="609600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04176" y="2050048"/>
                <a:ext cx="609600" cy="40011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bn-BD" sz="20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176" y="2050048"/>
                <a:ext cx="609600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66176" y="2058283"/>
                <a:ext cx="609600" cy="38722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bn-BD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n-BD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bn-BD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176" y="2058283"/>
                <a:ext cx="609600" cy="38722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51976" y="2050047"/>
                <a:ext cx="609600" cy="41607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bn-BD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n-BD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bn-BD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  <m:sup>
                          <m:r>
                            <a:rPr lang="bn-BD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976" y="2050047"/>
                <a:ext cx="609600" cy="41607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58184" y="2066182"/>
                <a:ext cx="609600" cy="38779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bn-BD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n-BD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bn-BD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  <m:sup>
                          <m:r>
                            <a:rPr lang="bn-BD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184" y="2066182"/>
                <a:ext cx="609600" cy="38779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943600" y="2096791"/>
            <a:ext cx="226536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000" dirty="0" smtClean="0"/>
              <a:t>বিজোড় ইলেকট্রন ২ টি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35755" y="3048000"/>
            <a:ext cx="558166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/>
              <a:t>Cl</a:t>
            </a:r>
            <a:endParaRPr lang="en-US" sz="2800" dirty="0"/>
          </a:p>
        </p:txBody>
      </p:sp>
      <p:sp>
        <p:nvSpPr>
          <p:cNvPr id="18" name="Right Arrow 17"/>
          <p:cNvSpPr/>
          <p:nvPr/>
        </p:nvSpPr>
        <p:spPr>
          <a:xfrm>
            <a:off x="1066800" y="3149600"/>
            <a:ext cx="533400" cy="421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76400" y="3171111"/>
                <a:ext cx="609600" cy="40011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sz="2000" b="0" i="1" smtClean="0">
                              <a:latin typeface="Cambria Math"/>
                            </a:rPr>
                            <m:t>1</m:t>
                          </m:r>
                          <m:r>
                            <a:rPr lang="bn-BD" sz="20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bn-BD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171111"/>
                <a:ext cx="609600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341792" y="3171110"/>
                <a:ext cx="609600" cy="40011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bn-BD" sz="20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bn-BD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792" y="3171110"/>
                <a:ext cx="609600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027592" y="3171111"/>
                <a:ext cx="609600" cy="40011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sz="2000" i="1">
                              <a:latin typeface="Cambria Math"/>
                            </a:rPr>
                            <m:t>2</m:t>
                          </m:r>
                          <m:r>
                            <a:rPr lang="bn-BD" sz="2000" i="1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bn-BD" sz="2000" i="1">
                              <a:latin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592" y="3171111"/>
                <a:ext cx="609600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713392" y="3171111"/>
                <a:ext cx="609600" cy="40011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sz="2000" i="1">
                              <a:latin typeface="Cambria Math"/>
                            </a:rPr>
                            <m:t>3</m:t>
                          </m:r>
                          <m:r>
                            <a:rPr lang="bn-BD" sz="2000" i="1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bn-BD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392" y="3171111"/>
                <a:ext cx="609600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99192" y="3179345"/>
                <a:ext cx="609600" cy="38779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i="1">
                              <a:latin typeface="Cambria Math"/>
                            </a:rPr>
                            <m:t>3</m:t>
                          </m:r>
                          <m:sSub>
                            <m:sSubPr>
                              <m:ctrlPr>
                                <a:rPr lang="bn-BD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n-BD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bn-BD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  <m:sup>
                          <m:r>
                            <a:rPr lang="bn-BD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192" y="3179345"/>
                <a:ext cx="609600" cy="387798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084992" y="3171109"/>
                <a:ext cx="609600" cy="41607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i="1">
                              <a:latin typeface="Cambria Math"/>
                            </a:rPr>
                            <m:t>3</m:t>
                          </m:r>
                          <m:sSub>
                            <m:sSubPr>
                              <m:ctrlPr>
                                <a:rPr lang="bn-BD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n-BD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bn-BD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  <m:sup>
                          <m:r>
                            <a:rPr lang="bn-BD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992" y="3171109"/>
                <a:ext cx="609600" cy="416076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791200" y="3187244"/>
                <a:ext cx="609600" cy="38722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i="1">
                              <a:latin typeface="Cambria Math"/>
                            </a:rPr>
                            <m:t>3</m:t>
                          </m:r>
                          <m:sSub>
                            <m:sSubPr>
                              <m:ctrlPr>
                                <a:rPr lang="bn-BD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n-BD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bn-BD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  <m:sup>
                          <m:r>
                            <a:rPr lang="bn-BD" i="1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3187244"/>
                <a:ext cx="609600" cy="38722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6557168" y="3187244"/>
            <a:ext cx="225254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000" dirty="0" smtClean="0"/>
              <a:t>বিজোড় ইলেকট্রন ১ টি</a:t>
            </a:r>
            <a:endParaRPr lang="en-US" sz="2000" dirty="0"/>
          </a:p>
        </p:txBody>
      </p:sp>
      <p:sp>
        <p:nvSpPr>
          <p:cNvPr id="27" name="Oval 26"/>
          <p:cNvSpPr/>
          <p:nvPr/>
        </p:nvSpPr>
        <p:spPr>
          <a:xfrm>
            <a:off x="323055" y="4572000"/>
            <a:ext cx="1457221" cy="1524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13607" y="4892459"/>
            <a:ext cx="876116" cy="8830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dirty="0" smtClean="0"/>
          </a:p>
          <a:p>
            <a:pPr algn="ctr"/>
            <a:r>
              <a:rPr lang="bn-BD" dirty="0" smtClean="0"/>
              <a:t>Be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946944" y="4506903"/>
            <a:ext cx="148137" cy="1555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21012" y="6018203"/>
            <a:ext cx="148137" cy="1555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259431" y="5562600"/>
            <a:ext cx="148137" cy="1555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34999" y="4987777"/>
            <a:ext cx="148137" cy="1555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042568" y="4004425"/>
            <a:ext cx="2428416" cy="253205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332392" y="4333763"/>
            <a:ext cx="1892019" cy="18400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779389" y="4737349"/>
            <a:ext cx="1059369" cy="106620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dirty="0" smtClean="0"/>
          </a:p>
          <a:p>
            <a:pPr algn="ctr"/>
            <a:r>
              <a:rPr lang="en-US" dirty="0" err="1" smtClean="0"/>
              <a:t>Cl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4087979" y="4713062"/>
            <a:ext cx="148137" cy="1555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399192" y="5697744"/>
            <a:ext cx="148137" cy="1555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119647" y="5065574"/>
            <a:ext cx="148137" cy="1555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405731" y="6075551"/>
            <a:ext cx="148137" cy="1555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980614" y="5065573"/>
            <a:ext cx="148137" cy="1555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275179" y="4283055"/>
            <a:ext cx="148137" cy="1555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010923" y="4746856"/>
            <a:ext cx="148137" cy="1555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013910" y="4275109"/>
            <a:ext cx="148137" cy="1555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305414" y="5334000"/>
            <a:ext cx="148137" cy="1555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267457" y="5098186"/>
            <a:ext cx="148137" cy="1555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628898" y="5997754"/>
            <a:ext cx="148137" cy="1555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389792" y="5096838"/>
            <a:ext cx="148137" cy="1555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936855" y="4216431"/>
            <a:ext cx="148137" cy="1555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379368" y="5349761"/>
            <a:ext cx="148137" cy="1555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968499" y="5271964"/>
            <a:ext cx="148137" cy="1555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703992" y="4067190"/>
            <a:ext cx="148137" cy="1555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170007" y="6458682"/>
            <a:ext cx="148137" cy="1555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8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up Das\Desktop\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47875"/>
            <a:ext cx="13716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rup Das\Desktop\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119062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rup Das\Desktop\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6" y="228600"/>
            <a:ext cx="117157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3" y="1827212"/>
            <a:ext cx="4678701" cy="16033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78292" y="3548953"/>
            <a:ext cx="3209533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এখানে জোড় ইলেকট্রন দুই জোড়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7191" y="5308600"/>
            <a:ext cx="571063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অণুতে যেকোন পরমাণুর সর্বশেষ শক্তিস্তরে এক বা একাধিক জোড়া ইলেকট্রন থাকবে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4491" y="4724399"/>
            <a:ext cx="167866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“দুই” এর নিয়ম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57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1849 0.2805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6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21979 0.2472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90" y="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2" b="13995"/>
          <a:stretch/>
        </p:blipFill>
        <p:spPr>
          <a:xfrm>
            <a:off x="5181600" y="685800"/>
            <a:ext cx="3409950" cy="26550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95600"/>
            <a:ext cx="4800600" cy="3604212"/>
          </a:xfrm>
          <a:prstGeom prst="rect">
            <a:avLst/>
          </a:prstGeom>
        </p:spPr>
      </p:pic>
      <p:pic>
        <p:nvPicPr>
          <p:cNvPr id="2050" name="Picture 2" descr="C:\Users\Arup Das\Desktop\Chemist 5\mUcvmiBSbCPJ2y8tRzsK_becl2-molecul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03275"/>
            <a:ext cx="4648200" cy="211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67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812799"/>
            <a:ext cx="2420856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রসায়নিক বন্ধনের কারন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612900"/>
            <a:ext cx="484428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H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1600200"/>
            <a:ext cx="484428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H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93292" y="2590800"/>
                <a:ext cx="887908" cy="58477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292" y="2590800"/>
                <a:ext cx="887908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486400" y="1600200"/>
            <a:ext cx="484428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H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315200" y="1600200"/>
            <a:ext cx="558166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/>
              <a:t>Cl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0" y="2590800"/>
            <a:ext cx="952505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/>
              <a:t>HCl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49528" y="3556000"/>
            <a:ext cx="764476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অণুতে পরমাণুর মধ্যে এক ধরনের আকর্ষন বল কাজ করে এই আকর্ষন বলই মূলত রাসায়নিক বন্ধন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6828" y="4834741"/>
            <a:ext cx="430681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পরমাণুসমুহ কেনো আলাদাভাবে থাকেনি?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228" y="5638800"/>
            <a:ext cx="4306811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পরমাণুসমুহ কেনো পরস্পরের সাথে যুক্ত হয়ে অণু গঠন করলো?</a:t>
            </a:r>
          </a:p>
        </p:txBody>
      </p:sp>
    </p:spTree>
    <p:extLst>
      <p:ext uri="{BB962C8B-B14F-4D97-AF65-F5344CB8AC3E}">
        <p14:creationId xmlns:p14="http://schemas.microsoft.com/office/powerpoint/2010/main" val="112280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0.09028 0.1488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4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-0.07639 0.1506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9" y="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10694 0.1395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7" y="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-0.10556 0.1395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8" y="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13021" r="11979" b="11459"/>
          <a:stretch/>
        </p:blipFill>
        <p:spPr>
          <a:xfrm>
            <a:off x="126912" y="3444027"/>
            <a:ext cx="2489376" cy="25419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5" t="27046" r="22161" b="23288"/>
          <a:stretch/>
        </p:blipFill>
        <p:spPr>
          <a:xfrm>
            <a:off x="76200" y="216631"/>
            <a:ext cx="2590800" cy="2516065"/>
          </a:xfrm>
          <a:prstGeom prst="rect">
            <a:avLst/>
          </a:prstGeom>
        </p:spPr>
      </p:pic>
      <p:sp>
        <p:nvSpPr>
          <p:cNvPr id="8" name="Minus 7"/>
          <p:cNvSpPr/>
          <p:nvPr/>
        </p:nvSpPr>
        <p:spPr>
          <a:xfrm>
            <a:off x="2667000" y="1524000"/>
            <a:ext cx="419100" cy="265968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00400" y="1253705"/>
                <a:ext cx="698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1" i="0" smtClean="0">
                              <a:latin typeface="Cambria Math"/>
                            </a:rPr>
                            <m:t>𝐞</m:t>
                          </m:r>
                        </m:e>
                        <m:sup>
                          <m:r>
                            <a:rPr lang="en-US" sz="4000" b="1" i="0" smtClean="0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253705"/>
                <a:ext cx="698500" cy="707886"/>
              </a:xfrm>
              <a:prstGeom prst="rect">
                <a:avLst/>
              </a:prstGeom>
              <a:blipFill rotWithShape="1">
                <a:blip r:embed="rId5"/>
                <a:stretch>
                  <a:fillRect t="-15517" r="-58261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/>
          <p:cNvSpPr/>
          <p:nvPr/>
        </p:nvSpPr>
        <p:spPr>
          <a:xfrm>
            <a:off x="4191000" y="1456173"/>
            <a:ext cx="533400" cy="35394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70001"/>
            <a:ext cx="2790721" cy="257396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46260" y="2895600"/>
            <a:ext cx="4764140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ইলেক্ট্রন ত্যাগ করলে ধনাত্বক আয়নে পরিনত হয়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Plus 16"/>
          <p:cNvSpPr/>
          <p:nvPr/>
        </p:nvSpPr>
        <p:spPr>
          <a:xfrm>
            <a:off x="2616288" y="4497143"/>
            <a:ext cx="355512" cy="457200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00400" y="4371800"/>
                <a:ext cx="698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1" i="0" smtClean="0">
                              <a:latin typeface="Cambria Math"/>
                            </a:rPr>
                            <m:t>𝐞</m:t>
                          </m:r>
                        </m:e>
                        <m:sup>
                          <m:r>
                            <a:rPr lang="en-US" sz="4000" b="1" i="0" smtClean="0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4371800"/>
                <a:ext cx="698500" cy="707886"/>
              </a:xfrm>
              <a:prstGeom prst="rect">
                <a:avLst/>
              </a:prstGeom>
              <a:blipFill rotWithShape="1">
                <a:blip r:embed="rId7"/>
                <a:stretch>
                  <a:fillRect t="-15517" r="-58261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Arrow 18"/>
          <p:cNvSpPr/>
          <p:nvPr/>
        </p:nvSpPr>
        <p:spPr>
          <a:xfrm>
            <a:off x="3998860" y="4573343"/>
            <a:ext cx="533400" cy="35394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" b="12992"/>
          <a:stretch/>
        </p:blipFill>
        <p:spPr>
          <a:xfrm>
            <a:off x="5002160" y="3444026"/>
            <a:ext cx="2874912" cy="276755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71700" y="6287778"/>
            <a:ext cx="4838700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ইলেক্ট্রন গ্রহন করলে ঋনাত্বক আয়নে পরিনত হয়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19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 animBg="1"/>
      <p:bldP spid="16" grpId="0" animBg="1"/>
      <p:bldP spid="17" grpId="0" animBg="1"/>
      <p:bldP spid="18" grpId="0"/>
      <p:bldP spid="19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47685"/>
            <a:ext cx="2790721" cy="25739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" b="12992"/>
          <a:stretch/>
        </p:blipFill>
        <p:spPr>
          <a:xfrm>
            <a:off x="5029200" y="1234985"/>
            <a:ext cx="2630336" cy="2532108"/>
          </a:xfrm>
          <a:prstGeom prst="rect">
            <a:avLst/>
          </a:prstGeom>
        </p:spPr>
      </p:pic>
      <p:sp>
        <p:nvSpPr>
          <p:cNvPr id="7" name="Curved Down Arrow 6"/>
          <p:cNvSpPr/>
          <p:nvPr/>
        </p:nvSpPr>
        <p:spPr>
          <a:xfrm>
            <a:off x="3352800" y="228600"/>
            <a:ext cx="2514600" cy="1019085"/>
          </a:xfrm>
          <a:prstGeom prst="curvedDownArrow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4191000" y="2286000"/>
            <a:ext cx="914400" cy="38100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t="15714" r="9480" b="4286"/>
          <a:stretch/>
        </p:blipFill>
        <p:spPr>
          <a:xfrm>
            <a:off x="1585860" y="4252522"/>
            <a:ext cx="2511321" cy="1266044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191000" y="4660900"/>
            <a:ext cx="790679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2" t="12796" r="4221" b="11046"/>
          <a:stretch/>
        </p:blipFill>
        <p:spPr>
          <a:xfrm>
            <a:off x="5240378" y="4415644"/>
            <a:ext cx="1978573" cy="84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2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228600"/>
            <a:ext cx="28194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838200"/>
            <a:ext cx="2362200" cy="2362200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91832" y="3201406"/>
            <a:ext cx="4093815" cy="301621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অরুপ দাস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সোনাপুর উচ্চ বিদ্যালয়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রাজনগর, মৌলভীবাজার।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 : ০১৭১৭৫৪০২৯২</a:t>
            </a:r>
          </a:p>
          <a:p>
            <a:pPr algn="ctr"/>
            <a:r>
              <a:rPr lang="en-US" sz="1600" dirty="0" smtClean="0">
                <a:latin typeface="NikoshBAN" pitchFamily="2" charset="0"/>
                <a:cs typeface="NikoshBAN" pitchFamily="2" charset="0"/>
              </a:rPr>
              <a:t>E-mail: </a:t>
            </a:r>
            <a:endParaRPr lang="bn-BD" sz="1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shobdoghonta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@gmail.com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2836" y="3201412"/>
            <a:ext cx="3948548" cy="304698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শ্রেণি: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নবম-দশম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রসায়ন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অধ্যায়: পঞ্চম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সময়: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৫০ মিনিট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তারিখ: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2227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400"/>
            <a:ext cx="5867400" cy="3520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3810000"/>
            <a:ext cx="5257799" cy="29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8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55599"/>
            <a:ext cx="3352800" cy="33272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800" y="3809999"/>
            <a:ext cx="8509000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কার্বন সর্বশেষ শক্তিস্তরে ৮টির ইলেকট্রন বিন্যাস লাভ করেছে অর্থ্যাৎ অষ্টক পূর্ণ করেছে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733800" y="2514600"/>
            <a:ext cx="228600" cy="34299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05200" y="2514600"/>
            <a:ext cx="228600" cy="34299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67200" y="1676202"/>
            <a:ext cx="228600" cy="34299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67200" y="2019201"/>
            <a:ext cx="228600" cy="34299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33800" y="1143000"/>
            <a:ext cx="228600" cy="34299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05200" y="1143000"/>
            <a:ext cx="228600" cy="34299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95600" y="1676202"/>
            <a:ext cx="228600" cy="34299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82900" y="2000200"/>
            <a:ext cx="228600" cy="34299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77800" y="4495800"/>
            <a:ext cx="8509000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হাইড্রোজেন সর্বশেষ শক্তিস্তরে ২টির ইলেকট্রন বিন্যাস লাভ করেছে অর্থ্যাৎ দ্বিত্ব লাভকরেছে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5100" y="5334000"/>
            <a:ext cx="4864100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সকল মৌলের এই দ্বিত্ব বা অষ্টক লাভের প্রবনতার কারনেই রাসায়নিক বন্ধন গঠিত হয়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91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21663067"/>
              </p:ext>
            </p:extLst>
          </p:nvPr>
        </p:nvGraphicFramePr>
        <p:xfrm>
          <a:off x="2971800" y="152400"/>
          <a:ext cx="32004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46200" y="3048000"/>
            <a:ext cx="5600700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নিস্ক্রিয় মৌলের নিষ্ক্রিয়তার কারন কি ? ব্যাখা কর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3962400"/>
            <a:ext cx="5600700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রাসায়নিক বন্ধন গঠনের কারন ব্যাখা কর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93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/>
          <p:cNvSpPr/>
          <p:nvPr/>
        </p:nvSpPr>
        <p:spPr>
          <a:xfrm>
            <a:off x="2209800" y="914400"/>
            <a:ext cx="4800600" cy="411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93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67519075"/>
              </p:ext>
            </p:extLst>
          </p:nvPr>
        </p:nvGraphicFramePr>
        <p:xfrm>
          <a:off x="2971800" y="152400"/>
          <a:ext cx="32004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876800" y="3467100"/>
            <a:ext cx="2667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অধ্যায়- ৫ম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800" y="4343400"/>
            <a:ext cx="2667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রাসায়নিক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বন্ধন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9" r="25277" b="33502"/>
          <a:stretch/>
        </p:blipFill>
        <p:spPr>
          <a:xfrm>
            <a:off x="774700" y="2743200"/>
            <a:ext cx="2557482" cy="355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5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82729722"/>
              </p:ext>
            </p:extLst>
          </p:nvPr>
        </p:nvGraphicFramePr>
        <p:xfrm>
          <a:off x="381000" y="152400"/>
          <a:ext cx="34290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66334277"/>
              </p:ext>
            </p:extLst>
          </p:nvPr>
        </p:nvGraphicFramePr>
        <p:xfrm>
          <a:off x="304800" y="1676400"/>
          <a:ext cx="80010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86851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685800"/>
            <a:ext cx="1388522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নিস্ক্রিয় গ্যাস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447800"/>
            <a:ext cx="6400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পর্যায় সারনির গ্রুপ-১৮ তে অবস্থিত মৌলসমূহকে নিস্ক্রিয় মৌল বলে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5" t="8442" r="10856" b="15368"/>
          <a:stretch/>
        </p:blipFill>
        <p:spPr>
          <a:xfrm>
            <a:off x="3276600" y="2560442"/>
            <a:ext cx="743756" cy="761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9479" r="11817" b="9780"/>
          <a:stretch/>
        </p:blipFill>
        <p:spPr>
          <a:xfrm>
            <a:off x="453785" y="2503654"/>
            <a:ext cx="764031" cy="8007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2" t="9812" r="11926" b="15152"/>
          <a:stretch/>
        </p:blipFill>
        <p:spPr>
          <a:xfrm>
            <a:off x="4800600" y="2588013"/>
            <a:ext cx="705269" cy="7334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6" t="10170" r="12488" b="9526"/>
          <a:stretch/>
        </p:blipFill>
        <p:spPr>
          <a:xfrm>
            <a:off x="1895567" y="2541754"/>
            <a:ext cx="733621" cy="7797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9" t="10022" r="11312" b="12419"/>
          <a:stretch/>
        </p:blipFill>
        <p:spPr>
          <a:xfrm>
            <a:off x="7648575" y="2560442"/>
            <a:ext cx="723641" cy="7439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4" t="9795" r="12623" b="10471"/>
          <a:stretch/>
        </p:blipFill>
        <p:spPr>
          <a:xfrm>
            <a:off x="6235700" y="2585593"/>
            <a:ext cx="698500" cy="7358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47800" y="4330700"/>
            <a:ext cx="6400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নিস্ক্রিয় মৌলগুলো কেনো নিস্ক্রয় বা নিস্ক্রয়তার কারন কি ?</a:t>
            </a:r>
          </a:p>
        </p:txBody>
      </p:sp>
    </p:spTree>
    <p:extLst>
      <p:ext uri="{BB962C8B-B14F-4D97-AF65-F5344CB8AC3E}">
        <p14:creationId xmlns:p14="http://schemas.microsoft.com/office/powerpoint/2010/main" val="353765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9479" r="11817" b="9780"/>
          <a:stretch/>
        </p:blipFill>
        <p:spPr>
          <a:xfrm>
            <a:off x="101425" y="505522"/>
            <a:ext cx="444601" cy="4659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59731" y="553845"/>
                <a:ext cx="609600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b="0" i="1" smtClean="0">
                              <a:latin typeface="Cambria Math"/>
                            </a:rPr>
                            <m:t>1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bn-BD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31" y="553845"/>
                <a:ext cx="6096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5" t="8442" r="10856" b="15368"/>
          <a:stretch/>
        </p:blipFill>
        <p:spPr>
          <a:xfrm>
            <a:off x="79393" y="2057400"/>
            <a:ext cx="473080" cy="4840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2" t="9812" r="11926" b="15152"/>
          <a:stretch/>
        </p:blipFill>
        <p:spPr>
          <a:xfrm>
            <a:off x="97427" y="2895600"/>
            <a:ext cx="448599" cy="4665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6" t="10170" r="12488" b="9526"/>
          <a:stretch/>
        </p:blipFill>
        <p:spPr>
          <a:xfrm>
            <a:off x="79393" y="1295400"/>
            <a:ext cx="466633" cy="4959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9" t="10022" r="11312" b="12419"/>
          <a:stretch/>
        </p:blipFill>
        <p:spPr>
          <a:xfrm>
            <a:off x="158750" y="4572000"/>
            <a:ext cx="460285" cy="473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4" t="9795" r="12623" b="10471"/>
          <a:stretch/>
        </p:blipFill>
        <p:spPr>
          <a:xfrm>
            <a:off x="165226" y="3733800"/>
            <a:ext cx="444294" cy="4680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59731" y="1344978"/>
                <a:ext cx="609600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b="0" i="1" smtClean="0">
                              <a:latin typeface="Cambria Math"/>
                            </a:rPr>
                            <m:t>1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bn-BD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31" y="1344978"/>
                <a:ext cx="60960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54150" y="1358718"/>
                <a:ext cx="609600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b="0" i="1" smtClean="0">
                              <a:latin typeface="Cambria Math"/>
                            </a:rPr>
                            <m:t>2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bn-BD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150" y="1358718"/>
                <a:ext cx="609600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139950" y="1344977"/>
                <a:ext cx="609600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i="1">
                              <a:latin typeface="Cambria Math"/>
                            </a:rPr>
                            <m:t>2</m:t>
                          </m:r>
                          <m:r>
                            <a:rPr lang="bn-BD" i="1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bn-BD" i="1">
                              <a:latin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950" y="1344977"/>
                <a:ext cx="60960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59731" y="2157559"/>
                <a:ext cx="609600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b="0" i="1" smtClean="0">
                              <a:latin typeface="Cambria Math"/>
                            </a:rPr>
                            <m:t>1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bn-BD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31" y="2157559"/>
                <a:ext cx="609600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454150" y="2171299"/>
                <a:ext cx="609600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b="0" i="1" smtClean="0">
                              <a:latin typeface="Cambria Math"/>
                            </a:rPr>
                            <m:t>2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bn-BD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150" y="2171299"/>
                <a:ext cx="609600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139950" y="2157558"/>
                <a:ext cx="609600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i="1">
                              <a:latin typeface="Cambria Math"/>
                            </a:rPr>
                            <m:t>2</m:t>
                          </m:r>
                          <m:r>
                            <a:rPr lang="bn-BD" i="1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bn-BD" i="1">
                              <a:latin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950" y="2157558"/>
                <a:ext cx="609600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901950" y="2174047"/>
                <a:ext cx="609600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b="0" i="1" smtClean="0">
                              <a:latin typeface="Cambria Math"/>
                            </a:rPr>
                            <m:t>3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950" y="2174047"/>
                <a:ext cx="609600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663950" y="2174047"/>
                <a:ext cx="609600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i="1"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950" y="2174047"/>
                <a:ext cx="609600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59731" y="2979071"/>
                <a:ext cx="609600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b="0" i="1" smtClean="0">
                              <a:latin typeface="Cambria Math"/>
                            </a:rPr>
                            <m:t>1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bn-BD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31" y="2979071"/>
                <a:ext cx="609600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454150" y="2992811"/>
                <a:ext cx="609600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b="0" i="1" smtClean="0">
                              <a:latin typeface="Cambria Math"/>
                            </a:rPr>
                            <m:t>2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bn-BD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150" y="2992811"/>
                <a:ext cx="609600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139950" y="2979070"/>
                <a:ext cx="609600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i="1">
                              <a:latin typeface="Cambria Math"/>
                            </a:rPr>
                            <m:t>2</m:t>
                          </m:r>
                          <m:r>
                            <a:rPr lang="bn-BD" i="1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bn-BD" i="1">
                              <a:latin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950" y="2979070"/>
                <a:ext cx="609600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901950" y="2995559"/>
                <a:ext cx="609600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b="0" i="1" smtClean="0">
                              <a:latin typeface="Cambria Math"/>
                            </a:rPr>
                            <m:t>3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950" y="2995559"/>
                <a:ext cx="609600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663950" y="2995559"/>
                <a:ext cx="609600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i="1"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950" y="2995559"/>
                <a:ext cx="609600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97831" y="3818795"/>
                <a:ext cx="609600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b="0" i="1" smtClean="0">
                              <a:latin typeface="Cambria Math"/>
                            </a:rPr>
                            <m:t>1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bn-BD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831" y="3818795"/>
                <a:ext cx="609600" cy="36933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492250" y="3832535"/>
                <a:ext cx="609600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b="0" i="1" smtClean="0">
                              <a:latin typeface="Cambria Math"/>
                            </a:rPr>
                            <m:t>2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bn-BD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50" y="3832535"/>
                <a:ext cx="609600" cy="36933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178050" y="3818794"/>
                <a:ext cx="609600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i="1">
                              <a:latin typeface="Cambria Math"/>
                            </a:rPr>
                            <m:t>2</m:t>
                          </m:r>
                          <m:r>
                            <a:rPr lang="bn-BD" i="1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bn-BD" i="1">
                              <a:latin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050" y="3818794"/>
                <a:ext cx="609600" cy="36933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940050" y="3835283"/>
                <a:ext cx="609600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b="0" i="1" smtClean="0">
                              <a:latin typeface="Cambria Math"/>
                            </a:rPr>
                            <m:t>3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050" y="3835283"/>
                <a:ext cx="609600" cy="369332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702050" y="3835283"/>
                <a:ext cx="609600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i="1"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050" y="3835283"/>
                <a:ext cx="609600" cy="369332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97831" y="4610203"/>
                <a:ext cx="609600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b="0" i="1" smtClean="0">
                              <a:latin typeface="Cambria Math"/>
                            </a:rPr>
                            <m:t>1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bn-BD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831" y="4610203"/>
                <a:ext cx="609600" cy="369332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492250" y="4623943"/>
                <a:ext cx="609600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b="0" i="1" smtClean="0">
                              <a:latin typeface="Cambria Math"/>
                            </a:rPr>
                            <m:t>2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bn-BD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50" y="4623943"/>
                <a:ext cx="609600" cy="369332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178050" y="4610202"/>
                <a:ext cx="609600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i="1">
                              <a:latin typeface="Cambria Math"/>
                            </a:rPr>
                            <m:t>2</m:t>
                          </m:r>
                          <m:r>
                            <a:rPr lang="bn-BD" i="1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bn-BD" i="1">
                              <a:latin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050" y="4610202"/>
                <a:ext cx="609600" cy="369332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940050" y="4626691"/>
                <a:ext cx="609600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b="0" i="1" smtClean="0">
                              <a:latin typeface="Cambria Math"/>
                            </a:rPr>
                            <m:t>3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050" y="4626691"/>
                <a:ext cx="609600" cy="369332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702050" y="4626691"/>
                <a:ext cx="609600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i="1"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050" y="4626691"/>
                <a:ext cx="609600" cy="369332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425950" y="2985336"/>
                <a:ext cx="609600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950" y="2985336"/>
                <a:ext cx="609600" cy="369332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187950" y="2985336"/>
                <a:ext cx="609600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950" y="2985336"/>
                <a:ext cx="609600" cy="369332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425950" y="3836119"/>
                <a:ext cx="609600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950" y="3836119"/>
                <a:ext cx="609600" cy="369332"/>
              </a:xfrm>
              <a:prstGeom prst="rect">
                <a:avLst/>
              </a:prstGeom>
              <a:blipFill rotWithShape="1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187950" y="3836119"/>
                <a:ext cx="609600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950" y="3836119"/>
                <a:ext cx="609600" cy="369332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949950" y="3814889"/>
                <a:ext cx="609600" cy="369332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950" y="3814889"/>
                <a:ext cx="609600" cy="369332"/>
              </a:xfrm>
              <a:prstGeom prst="rect">
                <a:avLst/>
              </a:prstGeom>
              <a:blipFill rotWithShape="1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711950" y="3814889"/>
                <a:ext cx="609600" cy="369332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950" y="3814889"/>
                <a:ext cx="609600" cy="369332"/>
              </a:xfrm>
              <a:prstGeom prst="rect">
                <a:avLst/>
              </a:prstGeom>
              <a:blipFill rotWithShape="1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425950" y="4604985"/>
                <a:ext cx="609600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950" y="4604985"/>
                <a:ext cx="609600" cy="369332"/>
              </a:xfrm>
              <a:prstGeom prst="rect">
                <a:avLst/>
              </a:prstGeom>
              <a:blipFill rotWithShape="1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187950" y="4604985"/>
                <a:ext cx="609600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950" y="4604985"/>
                <a:ext cx="609600" cy="369332"/>
              </a:xfrm>
              <a:prstGeom prst="rect">
                <a:avLst/>
              </a:prstGeom>
              <a:blipFill rotWithShape="1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949950" y="4583755"/>
                <a:ext cx="609600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950" y="4583755"/>
                <a:ext cx="609600" cy="369332"/>
              </a:xfrm>
              <a:prstGeom prst="rect">
                <a:avLst/>
              </a:prstGeom>
              <a:blipFill rotWithShape="1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711950" y="4583755"/>
                <a:ext cx="609600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950" y="4583755"/>
                <a:ext cx="609600" cy="369332"/>
              </a:xfrm>
              <a:prstGeom prst="rect">
                <a:avLst/>
              </a:prstGeom>
              <a:blipFill rotWithShape="1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59731" y="5257800"/>
                <a:ext cx="609600" cy="36933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31" y="5257800"/>
                <a:ext cx="609600" cy="369332"/>
              </a:xfrm>
              <a:prstGeom prst="rect">
                <a:avLst/>
              </a:prstGeom>
              <a:blipFill rotWithShape="1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530350" y="5257800"/>
                <a:ext cx="609600" cy="36933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350" y="5257800"/>
                <a:ext cx="609600" cy="369332"/>
              </a:xfrm>
              <a:prstGeom prst="rect">
                <a:avLst/>
              </a:prstGeom>
              <a:blipFill rotWithShape="1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Notched Right Arrow 50"/>
          <p:cNvSpPr/>
          <p:nvPr/>
        </p:nvSpPr>
        <p:spPr>
          <a:xfrm>
            <a:off x="3267075" y="1332521"/>
            <a:ext cx="882650" cy="432650"/>
          </a:xfrm>
          <a:prstGeom prst="notched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4273550" y="1422036"/>
            <a:ext cx="6096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53" name="Notched Right Arrow 52"/>
          <p:cNvSpPr/>
          <p:nvPr/>
        </p:nvSpPr>
        <p:spPr>
          <a:xfrm>
            <a:off x="4578350" y="2111470"/>
            <a:ext cx="882650" cy="432650"/>
          </a:xfrm>
          <a:prstGeom prst="notched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5756275" y="2155936"/>
            <a:ext cx="6096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55" name="Notched Right Arrow 54"/>
          <p:cNvSpPr/>
          <p:nvPr/>
        </p:nvSpPr>
        <p:spPr>
          <a:xfrm>
            <a:off x="6061075" y="2995559"/>
            <a:ext cx="882650" cy="432650"/>
          </a:xfrm>
          <a:prstGeom prst="notched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7112000" y="3052642"/>
            <a:ext cx="6096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57" name="Notched Right Arrow 56"/>
          <p:cNvSpPr/>
          <p:nvPr/>
        </p:nvSpPr>
        <p:spPr>
          <a:xfrm>
            <a:off x="7391400" y="3772801"/>
            <a:ext cx="609600" cy="432650"/>
          </a:xfrm>
          <a:prstGeom prst="notched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8247690" y="3804460"/>
            <a:ext cx="421019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59" name="Notched Right Arrow 58"/>
          <p:cNvSpPr/>
          <p:nvPr/>
        </p:nvSpPr>
        <p:spPr>
          <a:xfrm>
            <a:off x="1492250" y="538849"/>
            <a:ext cx="882650" cy="432650"/>
          </a:xfrm>
          <a:prstGeom prst="notched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489200" y="570508"/>
            <a:ext cx="6096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1" name="Notched Right Arrow 60"/>
          <p:cNvSpPr/>
          <p:nvPr/>
        </p:nvSpPr>
        <p:spPr>
          <a:xfrm>
            <a:off x="2444750" y="5269308"/>
            <a:ext cx="882650" cy="432650"/>
          </a:xfrm>
          <a:prstGeom prst="notched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3463925" y="5332626"/>
            <a:ext cx="6096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1905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8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8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8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8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8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1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14" grpId="0" animBg="1"/>
      <p:bldP spid="14" grpId="1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00390"/>
            <a:ext cx="38504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1089025" y="545675"/>
            <a:ext cx="882650" cy="432650"/>
          </a:xfrm>
          <a:prstGeom prst="notched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82800" y="608993"/>
            <a:ext cx="6096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9479" r="11817" b="9780"/>
          <a:stretch/>
        </p:blipFill>
        <p:spPr>
          <a:xfrm>
            <a:off x="571325" y="1524000"/>
            <a:ext cx="444601" cy="4659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29631" y="1572323"/>
                <a:ext cx="609600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b="0" i="1" smtClean="0">
                              <a:latin typeface="Cambria Math"/>
                            </a:rPr>
                            <m:t>1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bn-BD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631" y="1572323"/>
                <a:ext cx="6096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otched Right Arrow 6"/>
          <p:cNvSpPr/>
          <p:nvPr/>
        </p:nvSpPr>
        <p:spPr>
          <a:xfrm>
            <a:off x="1962150" y="1557327"/>
            <a:ext cx="882650" cy="432650"/>
          </a:xfrm>
          <a:prstGeom prst="notched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35300" y="1580068"/>
            <a:ext cx="60960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7412" y="2514599"/>
            <a:ext cx="491507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হিলিয়ামের সর্বশেষ শক্তিস্তরে ২টি ইলেকট্রন রয়েছে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7412" y="3338562"/>
            <a:ext cx="868053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হিলিয়ামের বেলায় সর্বশেষ শক্তিস্তর পূর্ণ করতে ২টি ইলেক্ট্রনই প্রয়োজন যেহেতু </a:t>
            </a:r>
            <a:r>
              <a:rPr lang="bn-BD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উপশক্তিস্তর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412" y="4191000"/>
            <a:ext cx="604537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তাই বলা যায় , হিলিয়ামের বেলায় ইলেকট্রন বিন্যাস স্থিতিশীল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32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57600" y="1663700"/>
                <a:ext cx="1208769" cy="52322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sz="2800" b="0" i="1" smtClean="0">
                              <a:latin typeface="Cambria Math"/>
                            </a:rPr>
                            <m:t>𝑛𝑠</m:t>
                          </m:r>
                        </m:e>
                        <m:sup>
                          <m:r>
                            <a:rPr lang="bn-BD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bn-BD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sz="2800" b="0" i="1" smtClean="0">
                              <a:latin typeface="Cambria Math"/>
                            </a:rPr>
                            <m:t>𝑛𝑝</m:t>
                          </m:r>
                        </m:e>
                        <m:sup>
                          <m:r>
                            <a:rPr lang="bn-BD" sz="2800" b="0" i="1" smtClean="0">
                              <a:latin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1663700"/>
                <a:ext cx="1208769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85800" y="800100"/>
            <a:ext cx="76200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অন্যান্য নিষ্ক্রিয় মৌলের বেলায় তাদের সর্বশেষ শক্তিস্তরে ৮টি করে ইলেক্ট্রন থাকে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5" t="8442" r="10856" b="15368"/>
          <a:stretch/>
        </p:blipFill>
        <p:spPr>
          <a:xfrm>
            <a:off x="527073" y="3295356"/>
            <a:ext cx="473080" cy="4840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6" t="10170" r="12488" b="9526"/>
          <a:stretch/>
        </p:blipFill>
        <p:spPr>
          <a:xfrm>
            <a:off x="527073" y="2533356"/>
            <a:ext cx="466633" cy="4959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207411" y="2582934"/>
                <a:ext cx="609600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b="0" i="1" smtClean="0">
                              <a:latin typeface="Cambria Math"/>
                            </a:rPr>
                            <m:t>1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bn-BD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411" y="2582934"/>
                <a:ext cx="60960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901830" y="2596674"/>
                <a:ext cx="609600" cy="36933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b="0" i="1" smtClean="0">
                              <a:latin typeface="Cambria Math"/>
                            </a:rPr>
                            <m:t>2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bn-BD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830" y="2596674"/>
                <a:ext cx="60960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587630" y="2582933"/>
                <a:ext cx="609600" cy="36933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i="1">
                              <a:latin typeface="Cambria Math"/>
                            </a:rPr>
                            <m:t>2</m:t>
                          </m:r>
                          <m:r>
                            <a:rPr lang="bn-BD" i="1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bn-BD" i="1">
                              <a:latin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630" y="2582933"/>
                <a:ext cx="60960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207411" y="3395515"/>
                <a:ext cx="609600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b="0" i="1" smtClean="0">
                              <a:latin typeface="Cambria Math"/>
                            </a:rPr>
                            <m:t>1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bn-BD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411" y="3395515"/>
                <a:ext cx="60960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901830" y="3409255"/>
                <a:ext cx="609600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b="0" i="1" smtClean="0">
                              <a:latin typeface="Cambria Math"/>
                            </a:rPr>
                            <m:t>2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bn-BD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830" y="3409255"/>
                <a:ext cx="60960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587630" y="3395514"/>
                <a:ext cx="609600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i="1">
                              <a:latin typeface="Cambria Math"/>
                            </a:rPr>
                            <m:t>2</m:t>
                          </m:r>
                          <m:r>
                            <a:rPr lang="bn-BD" i="1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bn-BD" i="1">
                              <a:latin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630" y="3395514"/>
                <a:ext cx="609600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349630" y="3412003"/>
                <a:ext cx="609600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b="0" i="1" smtClean="0">
                              <a:latin typeface="Cambria Math"/>
                            </a:rPr>
                            <m:t>3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630" y="3412003"/>
                <a:ext cx="60960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11630" y="3412003"/>
                <a:ext cx="609600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BD" i="1"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630" y="3412003"/>
                <a:ext cx="609600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Notched Right Arrow 28"/>
          <p:cNvSpPr/>
          <p:nvPr/>
        </p:nvSpPr>
        <p:spPr>
          <a:xfrm>
            <a:off x="3346460" y="2532356"/>
            <a:ext cx="882650" cy="432650"/>
          </a:xfrm>
          <a:prstGeom prst="notched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418699" y="2564015"/>
            <a:ext cx="6096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1" name="Notched Right Arrow 30"/>
          <p:cNvSpPr/>
          <p:nvPr/>
        </p:nvSpPr>
        <p:spPr>
          <a:xfrm>
            <a:off x="5028299" y="3363856"/>
            <a:ext cx="882650" cy="432650"/>
          </a:xfrm>
          <a:prstGeom prst="notched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019800" y="3421271"/>
            <a:ext cx="6096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3036" y="4267200"/>
            <a:ext cx="884552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কোন মৌলের সর্বশেষ শক্তিস্তরে ৮টি ইলেকট্রন থাকলে তারা সর্বাধিক স্থিতিশীলতা অর্জন করে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3854" y="5065574"/>
            <a:ext cx="535576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সর্বশেষ শক্তিস্তরে ২টি ইলেকট্রন থাকলে তাকে দ্বিত্ব বলে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0667" y="5791200"/>
            <a:ext cx="544193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সর্বশেষ শক্তিস্তরে ৮টি ইলেকট্রন থাকলে তাকে অষ্টক বলে</a:t>
            </a:r>
          </a:p>
        </p:txBody>
      </p:sp>
    </p:spTree>
    <p:extLst>
      <p:ext uri="{BB962C8B-B14F-4D97-AF65-F5344CB8AC3E}">
        <p14:creationId xmlns:p14="http://schemas.microsoft.com/office/powerpoint/2010/main" val="40703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3503474"/>
            <a:ext cx="4736691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94"/>
          <a:stretch/>
        </p:blipFill>
        <p:spPr>
          <a:xfrm>
            <a:off x="419099" y="152400"/>
            <a:ext cx="4774791" cy="312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94450" y="1265535"/>
            <a:ext cx="12954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ভাঙা বাড়ি</a:t>
            </a:r>
          </a:p>
        </p:txBody>
      </p:sp>
      <p:sp>
        <p:nvSpPr>
          <p:cNvPr id="7" name="Notched Right Arrow 6"/>
          <p:cNvSpPr/>
          <p:nvPr/>
        </p:nvSpPr>
        <p:spPr>
          <a:xfrm>
            <a:off x="5343535" y="1294550"/>
            <a:ext cx="882650" cy="432650"/>
          </a:xfrm>
          <a:prstGeom prst="notched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94450" y="4314385"/>
            <a:ext cx="12954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ভালো বাড়ি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5343535" y="4343400"/>
            <a:ext cx="882650" cy="432650"/>
          </a:xfrm>
          <a:prstGeom prst="notched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4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2738</TotalTime>
  <Words>991</Words>
  <Application>Microsoft Office PowerPoint</Application>
  <PresentationFormat>On-screen Show (4:3)</PresentationFormat>
  <Paragraphs>178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Arup Das</dc:creator>
  <cp:lastModifiedBy>Arup Das</cp:lastModifiedBy>
  <cp:revision>261</cp:revision>
  <dcterms:created xsi:type="dcterms:W3CDTF">2006-08-16T00:00:00Z</dcterms:created>
  <dcterms:modified xsi:type="dcterms:W3CDTF">2020-05-30T07:49:56Z</dcterms:modified>
</cp:coreProperties>
</file>