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4" r:id="rId3"/>
    <p:sldId id="269" r:id="rId4"/>
    <p:sldId id="258" r:id="rId5"/>
    <p:sldId id="270" r:id="rId6"/>
    <p:sldId id="259" r:id="rId7"/>
    <p:sldId id="275" r:id="rId8"/>
    <p:sldId id="260" r:id="rId9"/>
    <p:sldId id="261" r:id="rId10"/>
    <p:sldId id="262" r:id="rId11"/>
    <p:sldId id="263" r:id="rId12"/>
    <p:sldId id="276" r:id="rId13"/>
    <p:sldId id="264" r:id="rId14"/>
    <p:sldId id="266" r:id="rId15"/>
    <p:sldId id="267" r:id="rId16"/>
    <p:sldId id="271" r:id="rId17"/>
    <p:sldId id="265"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04CB30-2BAF-45FA-919F-6CD7809C9867}"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382613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4CB30-2BAF-45FA-919F-6CD7809C9867}"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186537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4CB30-2BAF-45FA-919F-6CD7809C9867}"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206670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4CB30-2BAF-45FA-919F-6CD7809C9867}"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36715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4CB30-2BAF-45FA-919F-6CD7809C9867}"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68105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04CB30-2BAF-45FA-919F-6CD7809C9867}"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320338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04CB30-2BAF-45FA-919F-6CD7809C9867}"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424226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04CB30-2BAF-45FA-919F-6CD7809C9867}"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384491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4CB30-2BAF-45FA-919F-6CD7809C9867}"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240313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4CB30-2BAF-45FA-919F-6CD7809C9867}"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229042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4CB30-2BAF-45FA-919F-6CD7809C9867}"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DE4E3-875F-4A77-A511-0A79390588E1}" type="slidenum">
              <a:rPr lang="en-US" smtClean="0"/>
              <a:t>‹#›</a:t>
            </a:fld>
            <a:endParaRPr lang="en-US"/>
          </a:p>
        </p:txBody>
      </p:sp>
    </p:spTree>
    <p:extLst>
      <p:ext uri="{BB962C8B-B14F-4D97-AF65-F5344CB8AC3E}">
        <p14:creationId xmlns:p14="http://schemas.microsoft.com/office/powerpoint/2010/main" val="113755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4CB30-2BAF-45FA-919F-6CD7809C9867}" type="datetimeFigureOut">
              <a:rPr lang="en-US" smtClean="0"/>
              <a:t>5/29/2020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DE4E3-875F-4A77-A511-0A79390588E1}" type="slidenum">
              <a:rPr lang="en-US" smtClean="0"/>
              <a:t>‹#›</a:t>
            </a:fld>
            <a:endParaRPr lang="en-US"/>
          </a:p>
        </p:txBody>
      </p:sp>
    </p:spTree>
    <p:extLst>
      <p:ext uri="{BB962C8B-B14F-4D97-AF65-F5344CB8AC3E}">
        <p14:creationId xmlns:p14="http://schemas.microsoft.com/office/powerpoint/2010/main" val="163913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microsoft.com/office/2007/relationships/hdphoto" Target="../media/hdphoto7.wdp"/><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8.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jpeg"/><Relationship Id="rId7" Type="http://schemas.openxmlformats.org/officeDocument/2006/relationships/image" Target="../media/image17.png"/><Relationship Id="rId12" Type="http://schemas.microsoft.com/office/2007/relationships/hdphoto" Target="../media/hdphoto8.wdp"/><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6693" y="180305"/>
            <a:ext cx="3786388" cy="1323439"/>
          </a:xfrm>
          <a:prstGeom prst="rect">
            <a:avLst/>
          </a:prstGeom>
          <a:noFill/>
        </p:spPr>
        <p:txBody>
          <a:bodyPr wrap="square" rtlCol="0">
            <a:spAutoFit/>
          </a:bodyPr>
          <a:lstStyle/>
          <a:p>
            <a:r>
              <a:rPr lang="bn-BD" sz="8000" dirty="0" smtClean="0">
                <a:latin typeface="NikoshBAN" panose="02000000000000000000" pitchFamily="2" charset="0"/>
                <a:cs typeface="NikoshBAN" panose="02000000000000000000" pitchFamily="2" charset="0"/>
              </a:rPr>
              <a:t>স্বাগতম </a:t>
            </a:r>
            <a:endParaRPr lang="en-US" sz="8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326" y="1307729"/>
            <a:ext cx="6124549" cy="5099351"/>
          </a:xfrm>
          <a:prstGeom prst="rect">
            <a:avLst/>
          </a:prstGeom>
        </p:spPr>
      </p:pic>
    </p:spTree>
    <p:extLst>
      <p:ext uri="{BB962C8B-B14F-4D97-AF65-F5344CB8AC3E}">
        <p14:creationId xmlns:p14="http://schemas.microsoft.com/office/powerpoint/2010/main" val="3225234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62" y="1328578"/>
            <a:ext cx="2624436" cy="646331"/>
          </a:xfrm>
          <a:prstGeom prst="rect">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gn="ctr"/>
            <a:r>
              <a:rPr lang="bn-BD" sz="3600" dirty="0" smtClean="0">
                <a:latin typeface="NikoshBAN" panose="02000000000000000000" pitchFamily="2" charset="0"/>
                <a:cs typeface="NikoshBAN" panose="02000000000000000000" pitchFamily="2" charset="0"/>
              </a:rPr>
              <a:t>২।প্রকল্পের মূল্যায়</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053" y="689331"/>
            <a:ext cx="3874678" cy="2311446"/>
          </a:xfrm>
          <a:prstGeom prst="rect">
            <a:avLst/>
          </a:prstGeom>
          <a:scene3d>
            <a:camera prst="orthographicFront"/>
            <a:lightRig rig="threePt" dir="t"/>
          </a:scene3d>
          <a:sp3d>
            <a:bevelT/>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022" y="689331"/>
            <a:ext cx="3874678" cy="2307019"/>
          </a:xfrm>
          <a:prstGeom prst="rect">
            <a:avLst/>
          </a:prstGeom>
          <a:scene3d>
            <a:camera prst="orthographicFront"/>
            <a:lightRig rig="threePt" dir="t"/>
          </a:scene3d>
          <a:sp3d>
            <a:bevelT/>
          </a:sp3d>
        </p:spPr>
      </p:pic>
      <p:sp>
        <p:nvSpPr>
          <p:cNvPr id="6" name="TextBox 5"/>
          <p:cNvSpPr txBox="1"/>
          <p:nvPr/>
        </p:nvSpPr>
        <p:spPr>
          <a:xfrm>
            <a:off x="4239020" y="3842135"/>
            <a:ext cx="2472743" cy="461665"/>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প্রকল্প</a:t>
            </a:r>
            <a:r>
              <a:rPr lang="en-US" sz="2400" dirty="0" smtClean="0">
                <a:latin typeface="NikoshBAN" panose="02000000000000000000" pitchFamily="2" charset="0"/>
                <a:cs typeface="NikoshBAN" panose="02000000000000000000" pitchFamily="2" charset="0"/>
              </a:rPr>
              <a:t> -১(</a:t>
            </a:r>
            <a:r>
              <a:rPr lang="en-US" sz="2400" dirty="0" err="1" smtClean="0">
                <a:latin typeface="NikoshBAN" panose="02000000000000000000" pitchFamily="2" charset="0"/>
                <a:cs typeface="NikoshBAN" panose="02000000000000000000" pitchFamily="2" charset="0"/>
              </a:rPr>
              <a:t>ডেইরি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ফার্ম</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8707988" y="3842135"/>
            <a:ext cx="2472743" cy="461665"/>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প্রকল্প</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২(পল্ট্রি ফার্ম</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3538053" y="437882"/>
            <a:ext cx="3874678" cy="461665"/>
          </a:xfrm>
          <a:prstGeom prst="rect">
            <a:avLst/>
          </a:prstGeom>
          <a:solidFill>
            <a:schemeClr val="accent2"/>
          </a:solidFill>
          <a:scene3d>
            <a:camera prst="orthographicFront"/>
            <a:lightRig rig="threePt" dir="t"/>
          </a:scene3d>
          <a:sp3d>
            <a:bevelT/>
          </a:sp3d>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বর্তমান ব্যয়  ১০০,০০০  টাকা </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8007022" y="437882"/>
            <a:ext cx="3874678" cy="461665"/>
          </a:xfrm>
          <a:prstGeom prst="rect">
            <a:avLst/>
          </a:prstGeom>
          <a:solidFill>
            <a:schemeClr val="accent4"/>
          </a:solidFill>
          <a:scene3d>
            <a:camera prst="orthographicFront"/>
            <a:lightRig rig="threePt" dir="t"/>
          </a:scene3d>
          <a:sp3d>
            <a:bevelT/>
          </a:sp3d>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বর্তমান ব্যয়  ১০০,০০০  টাকা </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3538053" y="2996350"/>
            <a:ext cx="3874678" cy="461665"/>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ভবিষ্যৎ আয়  ৩০০,০০০ টাকা </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8007021" y="2996284"/>
            <a:ext cx="3874678" cy="461665"/>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ভবিষ্যৎ আয়  ২০০,০০০ টাকা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6410040" y="4584879"/>
            <a:ext cx="3193961" cy="58477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কোনটি গ্রহণ যোগ্য ?</a:t>
            </a:r>
            <a:endParaRPr lang="en-US" sz="32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9111" l="0" r="100000">
                        <a14:foregroundMark x1="30667" y1="4889" x2="17333" y2="16000"/>
                        <a14:foregroundMark x1="23556" y1="13778" x2="23556" y2="13778"/>
                        <a14:foregroundMark x1="23556" y1="13778" x2="23556" y2="13778"/>
                      </a14:backgroundRemoval>
                    </a14:imgEffect>
                  </a14:imgLayer>
                </a14:imgProps>
              </a:ext>
              <a:ext uri="{28A0092B-C50C-407E-A947-70E740481C1C}">
                <a14:useLocalDpi xmlns:a14="http://schemas.microsoft.com/office/drawing/2010/main" val="0"/>
              </a:ext>
            </a:extLst>
          </a:blip>
          <a:stretch>
            <a:fillRect/>
          </a:stretch>
        </p:blipFill>
        <p:spPr>
          <a:xfrm>
            <a:off x="8667012" y="875238"/>
            <a:ext cx="2143125" cy="2143125"/>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99531" l="0" r="99156"/>
                    </a14:imgEffect>
                  </a14:imgLayer>
                </a14:imgProps>
              </a:ext>
              <a:ext uri="{28A0092B-C50C-407E-A947-70E740481C1C}">
                <a14:useLocalDpi xmlns:a14="http://schemas.microsoft.com/office/drawing/2010/main" val="0"/>
              </a:ext>
            </a:extLst>
          </a:blip>
          <a:stretch>
            <a:fillRect/>
          </a:stretch>
        </p:blipFill>
        <p:spPr>
          <a:xfrm>
            <a:off x="4437545" y="739967"/>
            <a:ext cx="2257425" cy="2069677"/>
          </a:xfrm>
          <a:prstGeom prst="rect">
            <a:avLst/>
          </a:prstGeom>
        </p:spPr>
      </p:pic>
      <p:sp>
        <p:nvSpPr>
          <p:cNvPr id="16" name="Oval 15"/>
          <p:cNvSpPr/>
          <p:nvPr/>
        </p:nvSpPr>
        <p:spPr>
          <a:xfrm>
            <a:off x="2835936" y="5116597"/>
            <a:ext cx="5460642" cy="159476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অর্থের সময় মূল্য ব্যবহার করে প্রকল্প মূল্যায়ন করা যায়। </a:t>
            </a:r>
            <a:endParaRPr lang="en-US" sz="3200" dirty="0">
              <a:solidFill>
                <a:schemeClr val="tx1"/>
              </a:solidFill>
              <a:latin typeface="NikoshBAN" panose="02000000000000000000" pitchFamily="2" charset="0"/>
              <a:cs typeface="NikoshBAN" panose="02000000000000000000" pitchFamily="2" charset="0"/>
            </a:endParaRPr>
          </a:p>
        </p:txBody>
      </p:sp>
      <p:sp>
        <p:nvSpPr>
          <p:cNvPr id="18" name="Oval 17"/>
          <p:cNvSpPr/>
          <p:nvPr/>
        </p:nvSpPr>
        <p:spPr>
          <a:xfrm>
            <a:off x="74776" y="2547054"/>
            <a:ext cx="3166131" cy="2344943"/>
          </a:xfrm>
          <a:prstGeom prst="ellipse">
            <a:avLst/>
          </a:prstGeom>
          <a:solidFill>
            <a:schemeClr val="accent1">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anose="02000000000000000000" pitchFamily="2" charset="0"/>
                <a:cs typeface="NikoshBAN" panose="02000000000000000000" pitchFamily="2" charset="0"/>
              </a:rPr>
              <a:t>অর্থাৎ প্রকল্পের  বর্তমান ব্যয়ের সাথে ভবিষ্যৎ আয়ের তুলনা করাই হচ্ছে  প্রকল্প মূল্যায়ন।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8015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plus(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80">
                                          <p:stCondLst>
                                            <p:cond delay="0"/>
                                          </p:stCondLst>
                                        </p:cTn>
                                        <p:tgtEl>
                                          <p:spTgt spid="13"/>
                                        </p:tgtEl>
                                      </p:cBhvr>
                                    </p:animEffect>
                                    <p:anim calcmode="lin" valueType="num">
                                      <p:cBhvr>
                                        <p:cTn id="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2" dur="26">
                                          <p:stCondLst>
                                            <p:cond delay="650"/>
                                          </p:stCondLst>
                                        </p:cTn>
                                        <p:tgtEl>
                                          <p:spTgt spid="13"/>
                                        </p:tgtEl>
                                      </p:cBhvr>
                                      <p:to x="100000" y="60000"/>
                                    </p:animScale>
                                    <p:animScale>
                                      <p:cBhvr>
                                        <p:cTn id="63" dur="166" decel="50000">
                                          <p:stCondLst>
                                            <p:cond delay="676"/>
                                          </p:stCondLst>
                                        </p:cTn>
                                        <p:tgtEl>
                                          <p:spTgt spid="13"/>
                                        </p:tgtEl>
                                      </p:cBhvr>
                                      <p:to x="100000" y="100000"/>
                                    </p:animScale>
                                    <p:animScale>
                                      <p:cBhvr>
                                        <p:cTn id="64" dur="26">
                                          <p:stCondLst>
                                            <p:cond delay="1312"/>
                                          </p:stCondLst>
                                        </p:cTn>
                                        <p:tgtEl>
                                          <p:spTgt spid="13"/>
                                        </p:tgtEl>
                                      </p:cBhvr>
                                      <p:to x="100000" y="80000"/>
                                    </p:animScale>
                                    <p:animScale>
                                      <p:cBhvr>
                                        <p:cTn id="65" dur="166" decel="50000">
                                          <p:stCondLst>
                                            <p:cond delay="1338"/>
                                          </p:stCondLst>
                                        </p:cTn>
                                        <p:tgtEl>
                                          <p:spTgt spid="13"/>
                                        </p:tgtEl>
                                      </p:cBhvr>
                                      <p:to x="100000" y="100000"/>
                                    </p:animScale>
                                    <p:animScale>
                                      <p:cBhvr>
                                        <p:cTn id="66" dur="26">
                                          <p:stCondLst>
                                            <p:cond delay="1642"/>
                                          </p:stCondLst>
                                        </p:cTn>
                                        <p:tgtEl>
                                          <p:spTgt spid="13"/>
                                        </p:tgtEl>
                                      </p:cBhvr>
                                      <p:to x="100000" y="90000"/>
                                    </p:animScale>
                                    <p:animScale>
                                      <p:cBhvr>
                                        <p:cTn id="67" dur="166" decel="50000">
                                          <p:stCondLst>
                                            <p:cond delay="1668"/>
                                          </p:stCondLst>
                                        </p:cTn>
                                        <p:tgtEl>
                                          <p:spTgt spid="13"/>
                                        </p:tgtEl>
                                      </p:cBhvr>
                                      <p:to x="100000" y="100000"/>
                                    </p:animScale>
                                    <p:animScale>
                                      <p:cBhvr>
                                        <p:cTn id="68" dur="26">
                                          <p:stCondLst>
                                            <p:cond delay="1808"/>
                                          </p:stCondLst>
                                        </p:cTn>
                                        <p:tgtEl>
                                          <p:spTgt spid="13"/>
                                        </p:tgtEl>
                                      </p:cBhvr>
                                      <p:to x="100000" y="95000"/>
                                    </p:animScale>
                                    <p:animScale>
                                      <p:cBhvr>
                                        <p:cTn id="69" dur="166" decel="50000">
                                          <p:stCondLst>
                                            <p:cond delay="1834"/>
                                          </p:stCondLst>
                                        </p:cTn>
                                        <p:tgtEl>
                                          <p:spTgt spid="13"/>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80">
                                          <p:stCondLst>
                                            <p:cond delay="0"/>
                                          </p:stCondLst>
                                        </p:cTn>
                                        <p:tgtEl>
                                          <p:spTgt spid="14"/>
                                        </p:tgtEl>
                                      </p:cBhvr>
                                    </p:animEffect>
                                    <p:anim calcmode="lin" valueType="num">
                                      <p:cBhvr>
                                        <p:cTn id="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8" dur="26">
                                          <p:stCondLst>
                                            <p:cond delay="650"/>
                                          </p:stCondLst>
                                        </p:cTn>
                                        <p:tgtEl>
                                          <p:spTgt spid="14"/>
                                        </p:tgtEl>
                                      </p:cBhvr>
                                      <p:to x="100000" y="60000"/>
                                    </p:animScale>
                                    <p:animScale>
                                      <p:cBhvr>
                                        <p:cTn id="79" dur="166" decel="50000">
                                          <p:stCondLst>
                                            <p:cond delay="676"/>
                                          </p:stCondLst>
                                        </p:cTn>
                                        <p:tgtEl>
                                          <p:spTgt spid="14"/>
                                        </p:tgtEl>
                                      </p:cBhvr>
                                      <p:to x="100000" y="100000"/>
                                    </p:animScale>
                                    <p:animScale>
                                      <p:cBhvr>
                                        <p:cTn id="80" dur="26">
                                          <p:stCondLst>
                                            <p:cond delay="1312"/>
                                          </p:stCondLst>
                                        </p:cTn>
                                        <p:tgtEl>
                                          <p:spTgt spid="14"/>
                                        </p:tgtEl>
                                      </p:cBhvr>
                                      <p:to x="100000" y="80000"/>
                                    </p:animScale>
                                    <p:animScale>
                                      <p:cBhvr>
                                        <p:cTn id="81" dur="166" decel="50000">
                                          <p:stCondLst>
                                            <p:cond delay="1338"/>
                                          </p:stCondLst>
                                        </p:cTn>
                                        <p:tgtEl>
                                          <p:spTgt spid="14"/>
                                        </p:tgtEl>
                                      </p:cBhvr>
                                      <p:to x="100000" y="100000"/>
                                    </p:animScale>
                                    <p:animScale>
                                      <p:cBhvr>
                                        <p:cTn id="82" dur="26">
                                          <p:stCondLst>
                                            <p:cond delay="1642"/>
                                          </p:stCondLst>
                                        </p:cTn>
                                        <p:tgtEl>
                                          <p:spTgt spid="14"/>
                                        </p:tgtEl>
                                      </p:cBhvr>
                                      <p:to x="100000" y="90000"/>
                                    </p:animScale>
                                    <p:animScale>
                                      <p:cBhvr>
                                        <p:cTn id="83" dur="166" decel="50000">
                                          <p:stCondLst>
                                            <p:cond delay="1668"/>
                                          </p:stCondLst>
                                        </p:cTn>
                                        <p:tgtEl>
                                          <p:spTgt spid="14"/>
                                        </p:tgtEl>
                                      </p:cBhvr>
                                      <p:to x="100000" y="100000"/>
                                    </p:animScale>
                                    <p:animScale>
                                      <p:cBhvr>
                                        <p:cTn id="84" dur="26">
                                          <p:stCondLst>
                                            <p:cond delay="1808"/>
                                          </p:stCondLst>
                                        </p:cTn>
                                        <p:tgtEl>
                                          <p:spTgt spid="14"/>
                                        </p:tgtEl>
                                      </p:cBhvr>
                                      <p:to x="100000" y="95000"/>
                                    </p:animScale>
                                    <p:animScale>
                                      <p:cBhvr>
                                        <p:cTn id="85" dur="166" decel="50000">
                                          <p:stCondLst>
                                            <p:cond delay="1834"/>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randombar(horizontal)">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heel(1)">
                                      <p:cBhvr>
                                        <p:cTn id="10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40" y="3191840"/>
            <a:ext cx="2374368" cy="58477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bn-BD" sz="3200" dirty="0" smtClean="0">
                <a:latin typeface="NikoshBAN" panose="02000000000000000000" pitchFamily="2" charset="0"/>
                <a:cs typeface="NikoshBAN" panose="02000000000000000000" pitchFamily="2" charset="0"/>
              </a:rPr>
              <a:t>৩।ঋণগ্রহণ সিদ্ধান্ত</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057" b="96507" l="10000" r="90000"/>
                    </a14:imgEffect>
                  </a14:imgLayer>
                </a14:imgProps>
              </a:ext>
              <a:ext uri="{28A0092B-C50C-407E-A947-70E740481C1C}">
                <a14:useLocalDpi xmlns:a14="http://schemas.microsoft.com/office/drawing/2010/main" val="0"/>
              </a:ext>
            </a:extLst>
          </a:blip>
          <a:stretch>
            <a:fillRect/>
          </a:stretch>
        </p:blipFill>
        <p:spPr>
          <a:xfrm>
            <a:off x="6211827" y="2700999"/>
            <a:ext cx="2095500" cy="2156340"/>
          </a:xfrm>
          <a:prstGeom prst="rect">
            <a:avLst/>
          </a:prstGeom>
        </p:spPr>
      </p:pic>
      <p:cxnSp>
        <p:nvCxnSpPr>
          <p:cNvPr id="8" name="Straight Arrow Connector 7"/>
          <p:cNvCxnSpPr>
            <a:endCxn id="3" idx="0"/>
          </p:cNvCxnSpPr>
          <p:nvPr/>
        </p:nvCxnSpPr>
        <p:spPr>
          <a:xfrm>
            <a:off x="5211339" y="1960473"/>
            <a:ext cx="2048238" cy="740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 idx="0"/>
          </p:cNvCxnSpPr>
          <p:nvPr/>
        </p:nvCxnSpPr>
        <p:spPr>
          <a:xfrm flipH="1">
            <a:off x="7259577" y="1950551"/>
            <a:ext cx="2410038" cy="750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3" idx="0"/>
          </p:cNvCxnSpPr>
          <p:nvPr/>
        </p:nvCxnSpPr>
        <p:spPr>
          <a:xfrm>
            <a:off x="7259577" y="1527247"/>
            <a:ext cx="0" cy="11737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86960" y="954190"/>
            <a:ext cx="1453243" cy="1502899"/>
            <a:chOff x="4222071" y="774367"/>
            <a:chExt cx="1453243" cy="1502899"/>
          </a:xfrm>
        </p:grpSpPr>
        <p:sp>
          <p:nvSpPr>
            <p:cNvPr id="13" name="Oval 12"/>
            <p:cNvSpPr/>
            <p:nvPr/>
          </p:nvSpPr>
          <p:spPr>
            <a:xfrm>
              <a:off x="4222071" y="774367"/>
              <a:ext cx="1453243" cy="1502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anose="02000000000000000000" pitchFamily="2" charset="0"/>
                <a:cs typeface="NikoshBAN" panose="02000000000000000000" pitchFamily="2" charset="0"/>
              </a:endParaRPr>
            </a:p>
          </p:txBody>
        </p:sp>
        <p:sp>
          <p:nvSpPr>
            <p:cNvPr id="9" name="TextBox 8"/>
            <p:cNvSpPr txBox="1"/>
            <p:nvPr/>
          </p:nvSpPr>
          <p:spPr>
            <a:xfrm>
              <a:off x="4452404" y="1087166"/>
              <a:ext cx="922047" cy="400110"/>
            </a:xfrm>
            <a:prstGeom prst="rect">
              <a:avLst/>
            </a:prstGeom>
            <a:noFill/>
          </p:spPr>
          <p:txBody>
            <a:bodyPr wrap="none" rtlCol="0">
              <a:spAutoFit/>
            </a:bodyPr>
            <a:lstStyle/>
            <a:p>
              <a:r>
                <a:rPr lang="bn-BD" sz="2000" dirty="0" smtClean="0">
                  <a:latin typeface="NikoshBAN" panose="02000000000000000000" pitchFamily="2" charset="0"/>
                  <a:cs typeface="NikoshBAN" panose="02000000000000000000" pitchFamily="2" charset="0"/>
                </a:rPr>
                <a:t>A </a:t>
              </a:r>
              <a:r>
                <a:rPr lang="en-US" sz="2000" dirty="0" err="1" smtClean="0">
                  <a:latin typeface="NikoshBAN" panose="02000000000000000000" pitchFamily="2" charset="0"/>
                  <a:cs typeface="NikoshBAN" panose="02000000000000000000" pitchFamily="2" charset="0"/>
                </a:rPr>
                <a:t>ব্যাংক</a:t>
              </a:r>
              <a:endParaRPr lang="en-US" sz="2000" dirty="0">
                <a:latin typeface="NikoshBAN" panose="02000000000000000000" pitchFamily="2" charset="0"/>
                <a:cs typeface="NikoshBAN" panose="02000000000000000000" pitchFamily="2" charset="0"/>
              </a:endParaRPr>
            </a:p>
          </p:txBody>
        </p:sp>
      </p:grpSp>
      <p:grpSp>
        <p:nvGrpSpPr>
          <p:cNvPr id="25" name="Group 24"/>
          <p:cNvGrpSpPr/>
          <p:nvPr/>
        </p:nvGrpSpPr>
        <p:grpSpPr>
          <a:xfrm>
            <a:off x="9169732" y="1061435"/>
            <a:ext cx="1453243" cy="1502899"/>
            <a:chOff x="9478763" y="1949549"/>
            <a:chExt cx="1453243" cy="1502899"/>
          </a:xfrm>
        </p:grpSpPr>
        <p:sp>
          <p:nvSpPr>
            <p:cNvPr id="22" name="Oval 21"/>
            <p:cNvSpPr/>
            <p:nvPr/>
          </p:nvSpPr>
          <p:spPr>
            <a:xfrm>
              <a:off x="9478763" y="1949549"/>
              <a:ext cx="1453243" cy="150289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anose="02000000000000000000" pitchFamily="2" charset="0"/>
                <a:cs typeface="NikoshBAN" panose="02000000000000000000" pitchFamily="2" charset="0"/>
              </a:endParaRPr>
            </a:p>
          </p:txBody>
        </p:sp>
        <p:sp>
          <p:nvSpPr>
            <p:cNvPr id="17" name="TextBox 16"/>
            <p:cNvSpPr txBox="1"/>
            <p:nvPr/>
          </p:nvSpPr>
          <p:spPr>
            <a:xfrm>
              <a:off x="9676388" y="2169809"/>
              <a:ext cx="989373" cy="400110"/>
            </a:xfrm>
            <a:prstGeom prst="rect">
              <a:avLst/>
            </a:prstGeom>
            <a:noFill/>
          </p:spPr>
          <p:txBody>
            <a:bodyPr wrap="none" rtlCol="0">
              <a:spAutoFit/>
            </a:bodyPr>
            <a:lstStyle/>
            <a:p>
              <a:r>
                <a:rPr lang="bn-BD" sz="2000" dirty="0" smtClean="0">
                  <a:latin typeface="NikoshBAN" panose="02000000000000000000" pitchFamily="2" charset="0"/>
                  <a:cs typeface="NikoshBAN" panose="02000000000000000000" pitchFamily="2" charset="0"/>
                </a:rPr>
                <a:t>C</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ব্যাংক</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grpSp>
      <p:grpSp>
        <p:nvGrpSpPr>
          <p:cNvPr id="24" name="Group 23"/>
          <p:cNvGrpSpPr/>
          <p:nvPr/>
        </p:nvGrpSpPr>
        <p:grpSpPr>
          <a:xfrm>
            <a:off x="6509874" y="96612"/>
            <a:ext cx="1453243" cy="1502899"/>
            <a:chOff x="6625907" y="589409"/>
            <a:chExt cx="1453243" cy="1502899"/>
          </a:xfrm>
          <a:solidFill>
            <a:srgbClr val="92D050"/>
          </a:solidFill>
        </p:grpSpPr>
        <p:sp>
          <p:nvSpPr>
            <p:cNvPr id="23" name="Oval 22"/>
            <p:cNvSpPr/>
            <p:nvPr/>
          </p:nvSpPr>
          <p:spPr>
            <a:xfrm>
              <a:off x="6625907" y="589409"/>
              <a:ext cx="1453243" cy="15028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anose="02000000000000000000" pitchFamily="2" charset="0"/>
                <a:cs typeface="NikoshBAN" panose="02000000000000000000" pitchFamily="2" charset="0"/>
              </a:endParaRPr>
            </a:p>
          </p:txBody>
        </p:sp>
        <p:sp>
          <p:nvSpPr>
            <p:cNvPr id="18" name="TextBox 17"/>
            <p:cNvSpPr txBox="1"/>
            <p:nvPr/>
          </p:nvSpPr>
          <p:spPr>
            <a:xfrm>
              <a:off x="6845371" y="827549"/>
              <a:ext cx="976549" cy="400110"/>
            </a:xfrm>
            <a:prstGeom prst="rect">
              <a:avLst/>
            </a:prstGeom>
            <a:grpFill/>
          </p:spPr>
          <p:txBody>
            <a:bodyPr wrap="none" rtlCol="0">
              <a:spAutoFit/>
            </a:bodyPr>
            <a:lstStyle/>
            <a:p>
              <a:r>
                <a:rPr lang="bn-BD" sz="2000" dirty="0" smtClean="0">
                  <a:latin typeface="NikoshBAN" panose="02000000000000000000" pitchFamily="2" charset="0"/>
                  <a:cs typeface="NikoshBAN" panose="02000000000000000000" pitchFamily="2" charset="0"/>
                </a:rPr>
                <a:t>B</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ব্যাংক</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grpSp>
      <p:sp>
        <p:nvSpPr>
          <p:cNvPr id="20" name="Rectangle 19"/>
          <p:cNvSpPr/>
          <p:nvPr/>
        </p:nvSpPr>
        <p:spPr>
          <a:xfrm>
            <a:off x="6823114" y="651997"/>
            <a:ext cx="958917" cy="1015663"/>
          </a:xfrm>
          <a:prstGeom prst="rect">
            <a:avLst/>
          </a:prstGeom>
        </p:spPr>
        <p:txBody>
          <a:bodyPr wrap="none">
            <a:spAutoFit/>
          </a:bodyPr>
          <a:lstStyle/>
          <a:p>
            <a:pPr algn="ctr"/>
            <a:r>
              <a:rPr lang="bn-BD" sz="2000" dirty="0">
                <a:latin typeface="NikoshBAN" panose="02000000000000000000" pitchFamily="2" charset="0"/>
                <a:cs typeface="NikoshBAN" panose="02000000000000000000" pitchFamily="2" charset="0"/>
              </a:rPr>
              <a:t>ঋণের</a:t>
            </a:r>
          </a:p>
          <a:p>
            <a:pPr algn="ctr"/>
            <a:r>
              <a:rPr lang="bn-BD" sz="2000" dirty="0" smtClean="0">
                <a:latin typeface="NikoshBAN" panose="02000000000000000000" pitchFamily="2" charset="0"/>
                <a:cs typeface="NikoshBAN" panose="02000000000000000000" pitchFamily="2" charset="0"/>
              </a:rPr>
              <a:t>সুদের হার</a:t>
            </a:r>
          </a:p>
          <a:p>
            <a:pPr algn="ctr"/>
            <a:r>
              <a:rPr lang="bn-BD" sz="2000" dirty="0">
                <a:latin typeface="NikoshBAN" panose="02000000000000000000" pitchFamily="2" charset="0"/>
                <a:cs typeface="NikoshBAN" panose="02000000000000000000" pitchFamily="2" charset="0"/>
              </a:rPr>
              <a:t>৯</a:t>
            </a:r>
            <a:r>
              <a:rPr lang="bn-BD"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19" name="Rectangle 18"/>
          <p:cNvSpPr/>
          <p:nvPr/>
        </p:nvSpPr>
        <p:spPr>
          <a:xfrm>
            <a:off x="4097328" y="1556402"/>
            <a:ext cx="958917" cy="1015663"/>
          </a:xfrm>
          <a:prstGeom prst="rect">
            <a:avLst/>
          </a:prstGeom>
        </p:spPr>
        <p:txBody>
          <a:bodyPr wrap="none">
            <a:spAutoFit/>
          </a:bodyPr>
          <a:lstStyle/>
          <a:p>
            <a:pPr algn="ctr"/>
            <a:r>
              <a:rPr lang="bn-BD" sz="2000" dirty="0" smtClean="0">
                <a:latin typeface="NikoshBAN" panose="02000000000000000000" pitchFamily="2" charset="0"/>
                <a:cs typeface="NikoshBAN" panose="02000000000000000000" pitchFamily="2" charset="0"/>
              </a:rPr>
              <a:t>ঋণের</a:t>
            </a:r>
          </a:p>
          <a:p>
            <a:pPr algn="ctr"/>
            <a:r>
              <a:rPr lang="bn-BD" sz="2000" dirty="0" smtClean="0">
                <a:latin typeface="NikoshBAN" panose="02000000000000000000" pitchFamily="2" charset="0"/>
                <a:cs typeface="NikoshBAN" panose="02000000000000000000" pitchFamily="2" charset="0"/>
              </a:rPr>
              <a:t>সুদের হার</a:t>
            </a:r>
          </a:p>
          <a:p>
            <a:pPr algn="ctr"/>
            <a:r>
              <a:rPr lang="bn-BD" sz="2000" dirty="0" smtClean="0">
                <a:latin typeface="NikoshBAN" panose="02000000000000000000" pitchFamily="2" charset="0"/>
                <a:cs typeface="NikoshBAN" panose="02000000000000000000" pitchFamily="2" charset="0"/>
              </a:rPr>
              <a:t>১০</a:t>
            </a:r>
            <a:r>
              <a:rPr lang="bn-BD" sz="2000" dirty="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21" name="Rectangle 20"/>
          <p:cNvSpPr/>
          <p:nvPr/>
        </p:nvSpPr>
        <p:spPr>
          <a:xfrm>
            <a:off x="9307815" y="1610912"/>
            <a:ext cx="1214428" cy="1015663"/>
          </a:xfrm>
          <a:prstGeom prst="rect">
            <a:avLst/>
          </a:prstGeom>
          <a:noFill/>
        </p:spPr>
        <p:txBody>
          <a:bodyPr wrap="square">
            <a:spAutoFit/>
          </a:bodyPr>
          <a:lstStyle/>
          <a:p>
            <a:pPr algn="ctr"/>
            <a:r>
              <a:rPr lang="bn-BD" sz="2000" dirty="0">
                <a:latin typeface="NikoshBAN" panose="02000000000000000000" pitchFamily="2" charset="0"/>
                <a:cs typeface="NikoshBAN" panose="02000000000000000000" pitchFamily="2" charset="0"/>
              </a:rPr>
              <a:t>ঋণের</a:t>
            </a:r>
          </a:p>
          <a:p>
            <a:pPr algn="ctr"/>
            <a:r>
              <a:rPr lang="bn-BD" sz="2000" dirty="0" smtClean="0">
                <a:latin typeface="NikoshBAN" panose="02000000000000000000" pitchFamily="2" charset="0"/>
                <a:cs typeface="NikoshBAN" panose="02000000000000000000" pitchFamily="2" charset="0"/>
              </a:rPr>
              <a:t>সুদের </a:t>
            </a:r>
            <a:r>
              <a:rPr lang="bn-BD" sz="2000" dirty="0">
                <a:latin typeface="NikoshBAN" panose="02000000000000000000" pitchFamily="2" charset="0"/>
                <a:cs typeface="NikoshBAN" panose="02000000000000000000" pitchFamily="2" charset="0"/>
              </a:rPr>
              <a:t>হার</a:t>
            </a:r>
          </a:p>
          <a:p>
            <a:pPr algn="ctr"/>
            <a:r>
              <a:rPr lang="bn-BD" sz="2000" dirty="0" smtClean="0">
                <a:latin typeface="NikoshBAN" panose="02000000000000000000" pitchFamily="2" charset="0"/>
                <a:cs typeface="NikoshBAN" panose="02000000000000000000" pitchFamily="2" charset="0"/>
              </a:rPr>
              <a:t>১২</a:t>
            </a:r>
            <a:r>
              <a:rPr lang="bn-BD" sz="2000" dirty="0">
                <a:latin typeface="NikoshBAN" panose="02000000000000000000" pitchFamily="2" charset="0"/>
                <a:cs typeface="NikoshBAN" panose="02000000000000000000" pitchFamily="2" charset="0"/>
              </a:rPr>
              <a:t>% </a:t>
            </a:r>
            <a:r>
              <a:rPr lang="en-US" sz="2000" dirty="0">
                <a:latin typeface="NikoshBAN" panose="02000000000000000000" pitchFamily="2" charset="0"/>
                <a:cs typeface="NikoshBAN" panose="02000000000000000000" pitchFamily="2" charset="0"/>
              </a:rPr>
              <a:t> </a:t>
            </a:r>
          </a:p>
        </p:txBody>
      </p:sp>
      <p:sp>
        <p:nvSpPr>
          <p:cNvPr id="31" name="Horizontal Scroll 30"/>
          <p:cNvSpPr/>
          <p:nvPr/>
        </p:nvSpPr>
        <p:spPr>
          <a:xfrm>
            <a:off x="8464596" y="3453450"/>
            <a:ext cx="3033891" cy="2504661"/>
          </a:xfrm>
          <a:prstGeom prst="horizontalScroll">
            <a:avLst/>
          </a:prstGeom>
          <a:solidFill>
            <a:schemeClr val="accent4">
              <a:lumMod val="7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anose="02000000000000000000" pitchFamily="2" charset="0"/>
                <a:cs typeface="NikoshBAN" panose="02000000000000000000" pitchFamily="2" charset="0"/>
              </a:rPr>
              <a:t>কোন ব্যাংক থেকে ঋণ গ্রহন করা উচিত? </a:t>
            </a:r>
            <a:endParaRPr lang="en-US" sz="3200" dirty="0">
              <a:latin typeface="NikoshBAN" panose="02000000000000000000" pitchFamily="2" charset="0"/>
              <a:cs typeface="NikoshBAN" panose="02000000000000000000" pitchFamily="2" charset="0"/>
            </a:endParaRPr>
          </a:p>
        </p:txBody>
      </p:sp>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9778" b="82222" l="9778" r="86667"/>
                    </a14:imgEffect>
                  </a14:imgLayer>
                </a14:imgProps>
              </a:ext>
              <a:ext uri="{28A0092B-C50C-407E-A947-70E740481C1C}">
                <a14:useLocalDpi xmlns:a14="http://schemas.microsoft.com/office/drawing/2010/main" val="0"/>
              </a:ext>
            </a:extLst>
          </a:blip>
          <a:stretch>
            <a:fillRect/>
          </a:stretch>
        </p:blipFill>
        <p:spPr>
          <a:xfrm>
            <a:off x="4017293" y="1115245"/>
            <a:ext cx="1071563" cy="1071563"/>
          </a:xfrm>
          <a:prstGeom prst="rect">
            <a:avLst/>
          </a:prstGeom>
        </p:spPr>
      </p:pic>
      <p:pic>
        <p:nvPicPr>
          <p:cNvPr id="33" name="Picture 32"/>
          <p:cNvPicPr>
            <a:picLocks noChangeAspect="1"/>
          </p:cNvPicPr>
          <p:nvPr/>
        </p:nvPicPr>
        <p:blipFill>
          <a:blip r:embed="rId6">
            <a:extLst>
              <a:ext uri="{BEBA8EAE-BF5A-486C-A8C5-ECC9F3942E4B}">
                <a14:imgProps xmlns:a14="http://schemas.microsoft.com/office/drawing/2010/main">
                  <a14:imgLayer r:embed="rId7">
                    <a14:imgEffect>
                      <a14:backgroundRemoval t="939" b="98592" l="0" r="98734"/>
                    </a14:imgEffect>
                  </a14:imgLayer>
                </a14:imgProps>
              </a:ext>
              <a:ext uri="{28A0092B-C50C-407E-A947-70E740481C1C}">
                <a14:useLocalDpi xmlns:a14="http://schemas.microsoft.com/office/drawing/2010/main" val="0"/>
              </a:ext>
            </a:extLst>
          </a:blip>
          <a:stretch>
            <a:fillRect/>
          </a:stretch>
        </p:blipFill>
        <p:spPr>
          <a:xfrm>
            <a:off x="6672496" y="342995"/>
            <a:ext cx="1028106" cy="923994"/>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9778" b="82222" l="9778" r="86667"/>
                    </a14:imgEffect>
                  </a14:imgLayer>
                </a14:imgProps>
              </a:ext>
              <a:ext uri="{28A0092B-C50C-407E-A947-70E740481C1C}">
                <a14:useLocalDpi xmlns:a14="http://schemas.microsoft.com/office/drawing/2010/main" val="0"/>
              </a:ext>
            </a:extLst>
          </a:blip>
          <a:stretch>
            <a:fillRect/>
          </a:stretch>
        </p:blipFill>
        <p:spPr>
          <a:xfrm>
            <a:off x="9347755" y="1335505"/>
            <a:ext cx="1071563" cy="1071563"/>
          </a:xfrm>
          <a:prstGeom prst="rect">
            <a:avLst/>
          </a:prstGeom>
        </p:spPr>
      </p:pic>
      <p:sp>
        <p:nvSpPr>
          <p:cNvPr id="35" name="Rounded Rectangle 34"/>
          <p:cNvSpPr/>
          <p:nvPr/>
        </p:nvSpPr>
        <p:spPr>
          <a:xfrm>
            <a:off x="472880" y="5135635"/>
            <a:ext cx="4677140" cy="1100772"/>
          </a:xfrm>
          <a:prstGeom prst="round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anose="02000000000000000000" pitchFamily="2" charset="0"/>
                <a:cs typeface="NikoshBAN" panose="02000000000000000000" pitchFamily="2" charset="0"/>
              </a:rPr>
              <a:t>অর্থের সময় মূল্য ব্যবহার করে ঋণ গ্রহন সিদ্ধান্ত নেয়া যায়।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9058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900" decel="100000" fill="hold"/>
                                        <p:tgtEl>
                                          <p:spTgt spid="3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900" decel="100000" fill="hold"/>
                                        <p:tgtEl>
                                          <p:spTgt spid="3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900" decel="100000" fill="hold"/>
                                        <p:tgtEl>
                                          <p:spTgt spid="3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80">
                                          <p:stCondLst>
                                            <p:cond delay="0"/>
                                          </p:stCondLst>
                                        </p:cTn>
                                        <p:tgtEl>
                                          <p:spTgt spid="35"/>
                                        </p:tgtEl>
                                      </p:cBhvr>
                                    </p:animEffect>
                                    <p:anim calcmode="lin" valueType="num">
                                      <p:cBhvr>
                                        <p:cTn id="8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9" dur="26">
                                          <p:stCondLst>
                                            <p:cond delay="650"/>
                                          </p:stCondLst>
                                        </p:cTn>
                                        <p:tgtEl>
                                          <p:spTgt spid="35"/>
                                        </p:tgtEl>
                                      </p:cBhvr>
                                      <p:to x="100000" y="60000"/>
                                    </p:animScale>
                                    <p:animScale>
                                      <p:cBhvr>
                                        <p:cTn id="90" dur="166" decel="50000">
                                          <p:stCondLst>
                                            <p:cond delay="676"/>
                                          </p:stCondLst>
                                        </p:cTn>
                                        <p:tgtEl>
                                          <p:spTgt spid="35"/>
                                        </p:tgtEl>
                                      </p:cBhvr>
                                      <p:to x="100000" y="100000"/>
                                    </p:animScale>
                                    <p:animScale>
                                      <p:cBhvr>
                                        <p:cTn id="91" dur="26">
                                          <p:stCondLst>
                                            <p:cond delay="1312"/>
                                          </p:stCondLst>
                                        </p:cTn>
                                        <p:tgtEl>
                                          <p:spTgt spid="35"/>
                                        </p:tgtEl>
                                      </p:cBhvr>
                                      <p:to x="100000" y="80000"/>
                                    </p:animScale>
                                    <p:animScale>
                                      <p:cBhvr>
                                        <p:cTn id="92" dur="166" decel="50000">
                                          <p:stCondLst>
                                            <p:cond delay="1338"/>
                                          </p:stCondLst>
                                        </p:cTn>
                                        <p:tgtEl>
                                          <p:spTgt spid="35"/>
                                        </p:tgtEl>
                                      </p:cBhvr>
                                      <p:to x="100000" y="100000"/>
                                    </p:animScale>
                                    <p:animScale>
                                      <p:cBhvr>
                                        <p:cTn id="93" dur="26">
                                          <p:stCondLst>
                                            <p:cond delay="1642"/>
                                          </p:stCondLst>
                                        </p:cTn>
                                        <p:tgtEl>
                                          <p:spTgt spid="35"/>
                                        </p:tgtEl>
                                      </p:cBhvr>
                                      <p:to x="100000" y="90000"/>
                                    </p:animScale>
                                    <p:animScale>
                                      <p:cBhvr>
                                        <p:cTn id="94" dur="166" decel="50000">
                                          <p:stCondLst>
                                            <p:cond delay="1668"/>
                                          </p:stCondLst>
                                        </p:cTn>
                                        <p:tgtEl>
                                          <p:spTgt spid="35"/>
                                        </p:tgtEl>
                                      </p:cBhvr>
                                      <p:to x="100000" y="100000"/>
                                    </p:animScale>
                                    <p:animScale>
                                      <p:cBhvr>
                                        <p:cTn id="95" dur="26">
                                          <p:stCondLst>
                                            <p:cond delay="1808"/>
                                          </p:stCondLst>
                                        </p:cTn>
                                        <p:tgtEl>
                                          <p:spTgt spid="35"/>
                                        </p:tgtEl>
                                      </p:cBhvr>
                                      <p:to x="100000" y="95000"/>
                                    </p:animScale>
                                    <p:animScale>
                                      <p:cBhvr>
                                        <p:cTn id="96"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19" grpId="0"/>
      <p:bldP spid="21" grpId="0"/>
      <p:bldP spid="3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171" y="203201"/>
            <a:ext cx="3381829"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জোড়ায় কাজ </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778" b="90667" l="4911" r="98661"/>
                    </a14:imgEffect>
                  </a14:imgLayer>
                </a14:imgProps>
              </a:ext>
              <a:ext uri="{28A0092B-C50C-407E-A947-70E740481C1C}">
                <a14:useLocalDpi xmlns:a14="http://schemas.microsoft.com/office/drawing/2010/main" val="0"/>
              </a:ext>
            </a:extLst>
          </a:blip>
          <a:stretch>
            <a:fillRect/>
          </a:stretch>
        </p:blipFill>
        <p:spPr>
          <a:xfrm>
            <a:off x="4100284" y="1126531"/>
            <a:ext cx="3026229" cy="3039739"/>
          </a:xfrm>
          <a:prstGeom prst="rect">
            <a:avLst/>
          </a:prstGeom>
        </p:spPr>
      </p:pic>
      <p:sp>
        <p:nvSpPr>
          <p:cNvPr id="4" name="TextBox 3"/>
          <p:cNvSpPr txBox="1"/>
          <p:nvPr/>
        </p:nvSpPr>
        <p:spPr>
          <a:xfrm>
            <a:off x="2075544" y="5278286"/>
            <a:ext cx="8157028"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সুযোগ ব্যয় কী ?একটি উদাহরসহ লিখ।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9335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0" y="95663"/>
            <a:ext cx="12191999" cy="584775"/>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ভবিষ্যৎ মূল্য ও বর্তমান মূল্য নির্ণয়ের সুত্র সমূহঃ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478242" y="723972"/>
            <a:ext cx="5661892" cy="5847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anose="02000000000000000000" pitchFamily="2" charset="0"/>
                <a:cs typeface="NikoshBAN" panose="02000000000000000000" pitchFamily="2" charset="0"/>
              </a:rPr>
              <a:t>১।বার্ষিক চক্রবৃদ্ধি সুদের ক্ষেত্রেঃ  </a:t>
            </a:r>
            <a:endParaRPr lang="en-US" sz="3200" dirty="0">
              <a:latin typeface="NikoshBAN" panose="02000000000000000000" pitchFamily="2" charset="0"/>
              <a:cs typeface="NikoshBAN" panose="02000000000000000000" pitchFamily="2" charset="0"/>
            </a:endParaRPr>
          </a:p>
        </p:txBody>
      </p:sp>
      <p:cxnSp>
        <p:nvCxnSpPr>
          <p:cNvPr id="8" name="Straight Connector 7"/>
          <p:cNvCxnSpPr/>
          <p:nvPr/>
        </p:nvCxnSpPr>
        <p:spPr>
          <a:xfrm>
            <a:off x="6078707" y="2408337"/>
            <a:ext cx="1273829" cy="5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8242" y="3143301"/>
            <a:ext cx="8278429" cy="58477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NikoshBAN" panose="02000000000000000000" pitchFamily="2" charset="0"/>
                <a:cs typeface="NikoshBAN" panose="02000000000000000000" pitchFamily="2" charset="0"/>
              </a:rPr>
              <a:t>২।বছরে </a:t>
            </a:r>
            <a:r>
              <a:rPr lang="en-US" sz="3200" dirty="0" err="1" smtClean="0">
                <a:latin typeface="NikoshBAN" panose="02000000000000000000" pitchFamily="2" charset="0"/>
                <a:cs typeface="NikoshBAN" panose="02000000000000000000" pitchFamily="2" charset="0"/>
              </a:rPr>
              <a:t>একাধিকবার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চক্রবৃদ্ধি</a:t>
            </a:r>
            <a:r>
              <a:rPr lang="bn-BD"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ক্ষেত্রেঃ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2599099" y="1285020"/>
            <a:ext cx="5715532" cy="674174"/>
            <a:chOff x="2562896" y="1201328"/>
            <a:chExt cx="5715532" cy="674174"/>
          </a:xfrm>
        </p:grpSpPr>
        <p:sp>
          <p:nvSpPr>
            <p:cNvPr id="5" name="TextBox 4"/>
            <p:cNvSpPr txBox="1"/>
            <p:nvPr/>
          </p:nvSpPr>
          <p:spPr>
            <a:xfrm>
              <a:off x="2562896" y="1352282"/>
              <a:ext cx="5715532" cy="523220"/>
            </a:xfrm>
            <a:prstGeom prst="rect">
              <a:avLst/>
            </a:prstGeom>
            <a:noFill/>
          </p:spPr>
          <p:txBody>
            <a:bodyPr wrap="square" rtlCol="0">
              <a:spAutoFit/>
            </a:bodyPr>
            <a:lstStyle/>
            <a:p>
              <a:pPr marL="285750" indent="-285750">
                <a:buFont typeface="Wingdings" panose="05000000000000000000" pitchFamily="2" charset="2"/>
                <a:buChar char="q"/>
              </a:pPr>
              <a:r>
                <a:rPr lang="bn-BD" sz="2800" dirty="0" smtClean="0">
                  <a:latin typeface="NikoshBAN" panose="02000000000000000000" pitchFamily="2" charset="0"/>
                  <a:cs typeface="NikoshBAN" panose="02000000000000000000" pitchFamily="2" charset="0"/>
                </a:rPr>
                <a:t>ভবিষ্যৎ মূল্য (FV)= PV(1+i)</a:t>
              </a:r>
              <a:r>
                <a:rPr lang="en-US" sz="2800" u="sng" dirty="0" smtClean="0">
                  <a:latin typeface="NikoshBAN" panose="02000000000000000000" pitchFamily="2" charset="0"/>
                  <a:cs typeface="NikoshBAN" panose="02000000000000000000" pitchFamily="2" charset="0"/>
                </a:rPr>
                <a:t>                                   </a:t>
              </a:r>
              <a:endParaRPr lang="en-US" sz="2800" u="sng" dirty="0">
                <a:latin typeface="NikoshBAN" panose="02000000000000000000" pitchFamily="2" charset="0"/>
                <a:cs typeface="NikoshBAN" panose="02000000000000000000" pitchFamily="2" charset="0"/>
              </a:endParaRPr>
            </a:p>
          </p:txBody>
        </p:sp>
        <p:sp>
          <p:nvSpPr>
            <p:cNvPr id="3" name="TextBox 2"/>
            <p:cNvSpPr txBox="1"/>
            <p:nvPr/>
          </p:nvSpPr>
          <p:spPr>
            <a:xfrm>
              <a:off x="6536875" y="1201328"/>
              <a:ext cx="381836" cy="461665"/>
            </a:xfrm>
            <a:prstGeom prst="rect">
              <a:avLst/>
            </a:prstGeom>
            <a:noFill/>
          </p:spPr>
          <p:txBody>
            <a:bodyPr wrap="none" rtlCol="0">
              <a:spAutoFit/>
            </a:bodyPr>
            <a:lstStyle/>
            <a:p>
              <a:r>
                <a:rPr lang="en-US" sz="2400" dirty="0">
                  <a:latin typeface="NikoshBAN" panose="02000000000000000000" pitchFamily="2" charset="0"/>
                  <a:cs typeface="NikoshBAN" panose="02000000000000000000" pitchFamily="2" charset="0"/>
                </a:rPr>
                <a:t>n</a:t>
              </a:r>
            </a:p>
          </p:txBody>
        </p:sp>
      </p:grpSp>
      <p:grpSp>
        <p:nvGrpSpPr>
          <p:cNvPr id="11" name="Group 10"/>
          <p:cNvGrpSpPr/>
          <p:nvPr/>
        </p:nvGrpSpPr>
        <p:grpSpPr>
          <a:xfrm>
            <a:off x="2562895" y="1938264"/>
            <a:ext cx="5003098" cy="1122063"/>
            <a:chOff x="2562895" y="1847799"/>
            <a:chExt cx="5003098" cy="1122063"/>
          </a:xfrm>
        </p:grpSpPr>
        <p:grpSp>
          <p:nvGrpSpPr>
            <p:cNvPr id="30" name="Group 29"/>
            <p:cNvGrpSpPr/>
            <p:nvPr/>
          </p:nvGrpSpPr>
          <p:grpSpPr>
            <a:xfrm>
              <a:off x="2562895" y="1847799"/>
              <a:ext cx="5003098" cy="1122063"/>
              <a:chOff x="2562895" y="1847799"/>
              <a:chExt cx="5003098" cy="1122063"/>
            </a:xfrm>
          </p:grpSpPr>
          <p:sp>
            <p:nvSpPr>
              <p:cNvPr id="6" name="TextBox 5"/>
              <p:cNvSpPr txBox="1"/>
              <p:nvPr/>
            </p:nvSpPr>
            <p:spPr>
              <a:xfrm>
                <a:off x="2562895" y="2184183"/>
                <a:ext cx="3758391" cy="523220"/>
              </a:xfrm>
              <a:prstGeom prst="rect">
                <a:avLst/>
              </a:prstGeom>
              <a:noFill/>
            </p:spPr>
            <p:txBody>
              <a:bodyPr wrap="square" rtlCol="0">
                <a:spAutoFit/>
              </a:bodyPr>
              <a:lstStyle/>
              <a:p>
                <a:pPr marL="285750" indent="-285750">
                  <a:buFont typeface="Wingdings" panose="05000000000000000000" pitchFamily="2" charset="2"/>
                  <a:buChar char="q"/>
                </a:pPr>
                <a:r>
                  <a:rPr lang="bn-BD" sz="2800" dirty="0" smtClean="0">
                    <a:latin typeface="NikoshBAN" panose="02000000000000000000" pitchFamily="2" charset="0"/>
                    <a:cs typeface="NikoshBAN" panose="02000000000000000000" pitchFamily="2" charset="0"/>
                  </a:rPr>
                  <a:t>বর্তমান মূল্য</a:t>
                </a:r>
                <a:r>
                  <a:rPr lang="en-US"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P</a:t>
                </a:r>
                <a:r>
                  <a:rPr lang="en-US" sz="2800" dirty="0" smtClean="0">
                    <a:latin typeface="NikoshBAN" panose="02000000000000000000" pitchFamily="2" charset="0"/>
                    <a:cs typeface="NikoshBAN" panose="02000000000000000000" pitchFamily="2" charset="0"/>
                  </a:rPr>
                  <a:t>V)  </a:t>
                </a:r>
                <a:r>
                  <a:rPr lang="bn-BD"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grpSp>
            <p:nvGrpSpPr>
              <p:cNvPr id="13" name="Group 12"/>
              <p:cNvGrpSpPr/>
              <p:nvPr/>
            </p:nvGrpSpPr>
            <p:grpSpPr>
              <a:xfrm>
                <a:off x="6107230" y="1847799"/>
                <a:ext cx="1458763" cy="1122063"/>
                <a:chOff x="5923181" y="2399156"/>
                <a:chExt cx="1222160" cy="1122063"/>
              </a:xfrm>
            </p:grpSpPr>
            <p:sp>
              <p:nvSpPr>
                <p:cNvPr id="10" name="TextBox 9"/>
                <p:cNvSpPr txBox="1"/>
                <p:nvPr/>
              </p:nvSpPr>
              <p:spPr>
                <a:xfrm>
                  <a:off x="6166159" y="2399156"/>
                  <a:ext cx="73480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FV</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923181" y="2997999"/>
                  <a:ext cx="1222160" cy="523220"/>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1</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grpSp>
        </p:grpSp>
        <p:sp>
          <p:nvSpPr>
            <p:cNvPr id="9" name="TextBox 8"/>
            <p:cNvSpPr txBox="1"/>
            <p:nvPr/>
          </p:nvSpPr>
          <p:spPr>
            <a:xfrm>
              <a:off x="6835774" y="2323627"/>
              <a:ext cx="381836" cy="461665"/>
            </a:xfrm>
            <a:prstGeom prst="rect">
              <a:avLst/>
            </a:prstGeom>
            <a:noFill/>
          </p:spPr>
          <p:txBody>
            <a:bodyPr wrap="none" rtlCol="0">
              <a:spAutoFit/>
            </a:bodyPr>
            <a:lstStyle/>
            <a:p>
              <a:r>
                <a:rPr lang="en-US" sz="2400" dirty="0" smtClean="0">
                  <a:latin typeface="NikoshBAN" panose="02000000000000000000" pitchFamily="2" charset="0"/>
                  <a:cs typeface="NikoshBAN" panose="02000000000000000000" pitchFamily="2" charset="0"/>
                </a:rPr>
                <a:t>n</a:t>
              </a:r>
              <a:endParaRPr lang="en-US" sz="2400" dirty="0">
                <a:latin typeface="NikoshBAN" panose="02000000000000000000" pitchFamily="2" charset="0"/>
                <a:cs typeface="NikoshBAN" panose="02000000000000000000" pitchFamily="2" charset="0"/>
              </a:endParaRPr>
            </a:p>
          </p:txBody>
        </p:sp>
      </p:grpSp>
      <p:grpSp>
        <p:nvGrpSpPr>
          <p:cNvPr id="22" name="Group 21"/>
          <p:cNvGrpSpPr/>
          <p:nvPr/>
        </p:nvGrpSpPr>
        <p:grpSpPr>
          <a:xfrm>
            <a:off x="2416768" y="3687177"/>
            <a:ext cx="8603086" cy="1028930"/>
            <a:chOff x="2416768" y="3687177"/>
            <a:chExt cx="8603086" cy="1028930"/>
          </a:xfrm>
        </p:grpSpPr>
        <p:grpSp>
          <p:nvGrpSpPr>
            <p:cNvPr id="17" name="Group 16"/>
            <p:cNvGrpSpPr/>
            <p:nvPr/>
          </p:nvGrpSpPr>
          <p:grpSpPr>
            <a:xfrm>
              <a:off x="2416768" y="3871285"/>
              <a:ext cx="8603086" cy="844822"/>
              <a:chOff x="2240925" y="3992451"/>
              <a:chExt cx="8603086" cy="844822"/>
            </a:xfrm>
          </p:grpSpPr>
          <p:sp>
            <p:nvSpPr>
              <p:cNvPr id="15" name="TextBox 14"/>
              <p:cNvSpPr txBox="1"/>
              <p:nvPr/>
            </p:nvSpPr>
            <p:spPr>
              <a:xfrm>
                <a:off x="2240925" y="3992451"/>
                <a:ext cx="8603086" cy="646331"/>
              </a:xfrm>
              <a:prstGeom prst="rect">
                <a:avLst/>
              </a:prstGeom>
              <a:noFill/>
            </p:spPr>
            <p:txBody>
              <a:bodyPr wrap="square" rtlCol="0">
                <a:spAutoFit/>
              </a:bodyPr>
              <a:lstStyle/>
              <a:p>
                <a:pPr marL="285750" indent="-285750">
                  <a:buFont typeface="Wingdings" panose="05000000000000000000" pitchFamily="2" charset="2"/>
                  <a:buChar char="q"/>
                </a:pPr>
                <a:r>
                  <a:rPr lang="bn-BD" sz="3200" dirty="0" smtClean="0">
                    <a:latin typeface="NikoshBAN" panose="02000000000000000000" pitchFamily="2" charset="0"/>
                    <a:cs typeface="NikoshBAN" panose="02000000000000000000" pitchFamily="2" charset="0"/>
                  </a:rPr>
                  <a:t>ভবিষ্যৎ মূল্য(FV)=PV</a:t>
                </a:r>
                <a:r>
                  <a:rPr lang="bn-BD" sz="36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1+</a:t>
                </a:r>
                <a:r>
                  <a:rPr lang="bn-BD" sz="3200" u="sng" dirty="0"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6305865" y="4375608"/>
                <a:ext cx="473206" cy="461665"/>
              </a:xfrm>
              <a:prstGeom prst="rect">
                <a:avLst/>
              </a:prstGeom>
              <a:noFill/>
            </p:spPr>
            <p:txBody>
              <a:bodyPr wrap="none" rtlCol="0">
                <a:spAutoFit/>
              </a:bodyPr>
              <a:lstStyle/>
              <a:p>
                <a:r>
                  <a:rPr lang="bn-BD" sz="2400" dirty="0" smtClean="0">
                    <a:latin typeface="NikoshBAN" panose="02000000000000000000" pitchFamily="2" charset="0"/>
                    <a:cs typeface="NikoshBAN" panose="02000000000000000000" pitchFamily="2" charset="0"/>
                  </a:rPr>
                  <a:t>m</a:t>
                </a:r>
                <a:endParaRPr lang="en-US" sz="2400" dirty="0">
                  <a:latin typeface="NikoshBAN" panose="02000000000000000000" pitchFamily="2" charset="0"/>
                  <a:cs typeface="NikoshBAN" panose="02000000000000000000" pitchFamily="2" charset="0"/>
                </a:endParaRPr>
              </a:p>
            </p:txBody>
          </p:sp>
        </p:grpSp>
        <p:sp>
          <p:nvSpPr>
            <p:cNvPr id="18" name="TextBox 17"/>
            <p:cNvSpPr txBox="1"/>
            <p:nvPr/>
          </p:nvSpPr>
          <p:spPr>
            <a:xfrm>
              <a:off x="6749998" y="3687177"/>
              <a:ext cx="670376" cy="461665"/>
            </a:xfrm>
            <a:prstGeom prst="rect">
              <a:avLst/>
            </a:prstGeom>
            <a:noFill/>
          </p:spPr>
          <p:txBody>
            <a:bodyPr wrap="none" rtlCol="0">
              <a:spAutoFit/>
            </a:bodyPr>
            <a:lstStyle/>
            <a:p>
              <a:r>
                <a:rPr lang="en-US" sz="2400" dirty="0" smtClean="0">
                  <a:latin typeface="NikoshBAN" panose="02000000000000000000" pitchFamily="2" charset="0"/>
                  <a:cs typeface="NikoshBAN" panose="02000000000000000000" pitchFamily="2" charset="0"/>
                </a:rPr>
                <a:t>nm</a:t>
              </a:r>
              <a:endParaRPr lang="en-US" sz="2400" dirty="0">
                <a:latin typeface="NikoshBAN" panose="02000000000000000000" pitchFamily="2" charset="0"/>
                <a:cs typeface="NikoshBAN" panose="02000000000000000000" pitchFamily="2" charset="0"/>
              </a:endParaRPr>
            </a:p>
          </p:txBody>
        </p:sp>
      </p:grpSp>
      <p:grpSp>
        <p:nvGrpSpPr>
          <p:cNvPr id="23" name="Group 22"/>
          <p:cNvGrpSpPr/>
          <p:nvPr/>
        </p:nvGrpSpPr>
        <p:grpSpPr>
          <a:xfrm>
            <a:off x="2549643" y="4983695"/>
            <a:ext cx="6821247" cy="1497957"/>
            <a:chOff x="2549643" y="4983695"/>
            <a:chExt cx="6821247" cy="1497957"/>
          </a:xfrm>
        </p:grpSpPr>
        <p:grpSp>
          <p:nvGrpSpPr>
            <p:cNvPr id="29" name="Group 28"/>
            <p:cNvGrpSpPr/>
            <p:nvPr/>
          </p:nvGrpSpPr>
          <p:grpSpPr>
            <a:xfrm>
              <a:off x="2549643" y="4983695"/>
              <a:ext cx="6821247" cy="1497957"/>
              <a:chOff x="2555447" y="4853434"/>
              <a:chExt cx="3834693" cy="1497957"/>
            </a:xfrm>
          </p:grpSpPr>
          <p:sp>
            <p:nvSpPr>
              <p:cNvPr id="19" name="TextBox 18"/>
              <p:cNvSpPr txBox="1"/>
              <p:nvPr/>
            </p:nvSpPr>
            <p:spPr>
              <a:xfrm>
                <a:off x="2555447" y="5115339"/>
                <a:ext cx="2213476" cy="584775"/>
              </a:xfrm>
              <a:prstGeom prst="rect">
                <a:avLst/>
              </a:prstGeom>
              <a:noFill/>
            </p:spPr>
            <p:txBody>
              <a:bodyPr wrap="square" rtlCol="0">
                <a:spAutoFit/>
              </a:bodyPr>
              <a:lstStyle/>
              <a:p>
                <a:pPr marL="457200" indent="-457200">
                  <a:buFont typeface="Wingdings" panose="05000000000000000000" pitchFamily="2" charset="2"/>
                  <a:buChar char="q"/>
                </a:pPr>
                <a:r>
                  <a:rPr lang="bn-BD" sz="3200" dirty="0" smtClean="0">
                    <a:latin typeface="NikoshBAN" panose="02000000000000000000" pitchFamily="2" charset="0"/>
                    <a:cs typeface="NikoshBAN" panose="02000000000000000000" pitchFamily="2" charset="0"/>
                  </a:rPr>
                  <a:t>বর্তমান মূল্য(PV) = </a:t>
                </a:r>
                <a:endParaRPr lang="en-US" sz="3200" dirty="0">
                  <a:latin typeface="NikoshBAN" panose="02000000000000000000" pitchFamily="2" charset="0"/>
                  <a:cs typeface="NikoshBAN" panose="02000000000000000000" pitchFamily="2" charset="0"/>
                </a:endParaRPr>
              </a:p>
            </p:txBody>
          </p:sp>
          <p:cxnSp>
            <p:nvCxnSpPr>
              <p:cNvPr id="21" name="Straight Connector 20"/>
              <p:cNvCxnSpPr/>
              <p:nvPr/>
            </p:nvCxnSpPr>
            <p:spPr>
              <a:xfrm>
                <a:off x="4512319" y="5406419"/>
                <a:ext cx="1000869" cy="1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9086" y="4853434"/>
                <a:ext cx="436341" cy="584775"/>
              </a:xfrm>
              <a:prstGeom prst="rect">
                <a:avLst/>
              </a:prstGeom>
              <a:noFill/>
            </p:spPr>
            <p:txBody>
              <a:bodyPr wrap="none" rtlCol="0">
                <a:spAutoFit/>
              </a:bodyPr>
              <a:lstStyle/>
              <a:p>
                <a:r>
                  <a:rPr lang="bn-BD" sz="3200" dirty="0" smtClean="0">
                    <a:latin typeface="NikoshBAN" panose="02000000000000000000" pitchFamily="2" charset="0"/>
                    <a:cs typeface="NikoshBAN" panose="02000000000000000000" pitchFamily="2" charset="0"/>
                  </a:rPr>
                  <a:t>FV</a:t>
                </a:r>
                <a:endParaRPr lang="en-US" sz="3200" dirty="0">
                  <a:latin typeface="NikoshBAN" panose="02000000000000000000" pitchFamily="2" charset="0"/>
                  <a:cs typeface="NikoshBAN" panose="02000000000000000000" pitchFamily="2" charset="0"/>
                </a:endParaRPr>
              </a:p>
            </p:txBody>
          </p:sp>
          <p:sp>
            <p:nvSpPr>
              <p:cNvPr id="27" name="TextBox 26"/>
              <p:cNvSpPr txBox="1"/>
              <p:nvPr/>
            </p:nvSpPr>
            <p:spPr>
              <a:xfrm>
                <a:off x="4711948" y="5471755"/>
                <a:ext cx="1678192"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(1+</a:t>
                </a:r>
                <a:r>
                  <a:rPr lang="bn-BD" sz="3200" u="sng" dirty="0"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28" name="TextBox 27"/>
              <p:cNvSpPr txBox="1"/>
              <p:nvPr/>
            </p:nvSpPr>
            <p:spPr>
              <a:xfrm>
                <a:off x="4975419" y="5889726"/>
                <a:ext cx="280065"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m</a:t>
                </a:r>
                <a:endParaRPr lang="en-US" sz="2400" dirty="0">
                  <a:latin typeface="NikoshBAN" panose="02000000000000000000" pitchFamily="2" charset="0"/>
                  <a:cs typeface="NikoshBAN" panose="02000000000000000000" pitchFamily="2" charset="0"/>
                </a:endParaRPr>
              </a:p>
            </p:txBody>
          </p:sp>
        </p:grpSp>
        <p:sp>
          <p:nvSpPr>
            <p:cNvPr id="20" name="TextBox 19"/>
            <p:cNvSpPr txBox="1"/>
            <p:nvPr/>
          </p:nvSpPr>
          <p:spPr>
            <a:xfrm>
              <a:off x="7161618" y="5503784"/>
              <a:ext cx="588623" cy="400110"/>
            </a:xfrm>
            <a:prstGeom prst="rect">
              <a:avLst/>
            </a:prstGeom>
            <a:noFill/>
          </p:spPr>
          <p:txBody>
            <a:bodyPr wrap="none" rtlCol="0">
              <a:spAutoFit/>
            </a:bodyPr>
            <a:lstStyle/>
            <a:p>
              <a:r>
                <a:rPr lang="en-US" sz="2000" dirty="0" smtClean="0">
                  <a:latin typeface="NikoshBAN" panose="02000000000000000000" pitchFamily="2" charset="0"/>
                  <a:cs typeface="NikoshBAN" panose="02000000000000000000" pitchFamily="2" charset="0"/>
                </a:rPr>
                <a:t>nm</a:t>
              </a:r>
              <a:endParaRPr lang="en-US" sz="20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122968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1" y="373487"/>
            <a:ext cx="9350062" cy="2677656"/>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anose="02000000000000000000" pitchFamily="2" charset="0"/>
                <a:cs typeface="NikoshBAN" panose="02000000000000000000" pitchFamily="2" charset="0"/>
              </a:rPr>
              <a:t>এখানে,</a:t>
            </a:r>
          </a:p>
          <a:p>
            <a:r>
              <a:rPr lang="bn-BD" sz="2800" dirty="0" smtClean="0">
                <a:latin typeface="NikoshBAN" panose="02000000000000000000" pitchFamily="2" charset="0"/>
                <a:cs typeface="NikoshBAN" panose="02000000000000000000" pitchFamily="2" charset="0"/>
              </a:rPr>
              <a:t>           FV=(Future Value)ভবিষ্যৎ মূল্য</a:t>
            </a:r>
          </a:p>
          <a:p>
            <a:r>
              <a:rPr lang="bn-BD" sz="2800" dirty="0" smtClean="0">
                <a:latin typeface="NikoshBAN" panose="02000000000000000000" pitchFamily="2" charset="0"/>
                <a:cs typeface="NikoshBAN" panose="02000000000000000000" pitchFamily="2" charset="0"/>
              </a:rPr>
              <a:t>           PV=(Present Value)বর্তমান মূল্য</a:t>
            </a:r>
          </a:p>
          <a:p>
            <a:r>
              <a:rPr lang="bn-BD" sz="2800" dirty="0" smtClean="0">
                <a:latin typeface="NikoshBAN" panose="02000000000000000000" pitchFamily="2" charset="0"/>
                <a:cs typeface="NikoshBAN" panose="02000000000000000000" pitchFamily="2" charset="0"/>
              </a:rPr>
              <a:t>            i=(Interest rat) </a:t>
            </a:r>
            <a:r>
              <a:rPr lang="bn-BD" sz="2800" dirty="0">
                <a:latin typeface="NikoshBAN" panose="02000000000000000000" pitchFamily="2" charset="0"/>
                <a:cs typeface="NikoshBAN" panose="02000000000000000000" pitchFamily="2" charset="0"/>
              </a:rPr>
              <a:t>সুদের হার</a:t>
            </a:r>
            <a:r>
              <a:rPr lang="bn-BD" sz="2800" dirty="0" smtClean="0">
                <a:latin typeface="NikoshBAN" panose="02000000000000000000" pitchFamily="2" charset="0"/>
                <a:cs typeface="NikoshBAN" panose="02000000000000000000" pitchFamily="2" charset="0"/>
              </a:rPr>
              <a:t>  </a:t>
            </a:r>
          </a:p>
          <a:p>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n=(Number of years)সময়</a:t>
            </a:r>
          </a:p>
          <a:p>
            <a:r>
              <a:rPr lang="bn-BD" sz="2800" dirty="0" smtClean="0">
                <a:latin typeface="NikoshBAN" panose="02000000000000000000" pitchFamily="2" charset="0"/>
                <a:cs typeface="NikoshBAN" panose="02000000000000000000" pitchFamily="2" charset="0"/>
              </a:rPr>
              <a:t>            m=(Multicompounding period)চক্রবৃদ্ধির সংখ্যা</a:t>
            </a:r>
          </a:p>
        </p:txBody>
      </p:sp>
      <p:sp>
        <p:nvSpPr>
          <p:cNvPr id="3" name="TextBox 2"/>
          <p:cNvSpPr txBox="1"/>
          <p:nvPr/>
        </p:nvSpPr>
        <p:spPr>
          <a:xfrm>
            <a:off x="1468191" y="3051143"/>
            <a:ext cx="9350062" cy="3724096"/>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b="1" dirty="0">
                <a:solidFill>
                  <a:schemeClr val="accent5">
                    <a:lumMod val="75000"/>
                  </a:schemeClr>
                </a:solidFill>
                <a:latin typeface="NikoshBAN" panose="02000000000000000000" pitchFamily="2" charset="0"/>
                <a:cs typeface="NikoshBAN" panose="02000000000000000000" pitchFamily="2" charset="0"/>
              </a:rPr>
              <a:t>	</a:t>
            </a:r>
            <a:r>
              <a:rPr lang="bn-BD" sz="4000" b="1" u="sng" dirty="0" smtClean="0">
                <a:solidFill>
                  <a:schemeClr val="accent5">
                    <a:lumMod val="75000"/>
                  </a:schemeClr>
                </a:solidFill>
                <a:latin typeface="NikoshBAN" panose="02000000000000000000" pitchFamily="2" charset="0"/>
                <a:cs typeface="NikoshBAN" panose="02000000000000000000" pitchFamily="2" charset="0"/>
              </a:rPr>
              <a:t>m </a:t>
            </a:r>
            <a:r>
              <a:rPr lang="en-US" sz="4000" b="1" u="sng" dirty="0" err="1" smtClean="0">
                <a:solidFill>
                  <a:schemeClr val="accent5">
                    <a:lumMod val="75000"/>
                  </a:schemeClr>
                </a:solidFill>
                <a:latin typeface="NikoshBAN" panose="02000000000000000000" pitchFamily="2" charset="0"/>
                <a:cs typeface="NikoshBAN" panose="02000000000000000000" pitchFamily="2" charset="0"/>
              </a:rPr>
              <a:t>এর</a:t>
            </a:r>
            <a:r>
              <a:rPr lang="en-US" sz="4000" b="1" u="sng" dirty="0" smtClean="0">
                <a:solidFill>
                  <a:schemeClr val="accent5">
                    <a:lumMod val="75000"/>
                  </a:schemeClr>
                </a:solidFill>
                <a:latin typeface="NikoshBAN" panose="02000000000000000000" pitchFamily="2" charset="0"/>
                <a:cs typeface="NikoshBAN" panose="02000000000000000000" pitchFamily="2" charset="0"/>
              </a:rPr>
              <a:t> </a:t>
            </a:r>
            <a:r>
              <a:rPr lang="en-US" sz="4000" b="1" u="sng" dirty="0" err="1" smtClean="0">
                <a:solidFill>
                  <a:schemeClr val="accent5">
                    <a:lumMod val="75000"/>
                  </a:schemeClr>
                </a:solidFill>
                <a:latin typeface="NikoshBAN" panose="02000000000000000000" pitchFamily="2" charset="0"/>
                <a:cs typeface="NikoshBAN" panose="02000000000000000000" pitchFamily="2" charset="0"/>
              </a:rPr>
              <a:t>মান</a:t>
            </a:r>
            <a:r>
              <a:rPr lang="en-US" sz="4000" b="1" u="sng" dirty="0" smtClean="0">
                <a:solidFill>
                  <a:schemeClr val="accent5">
                    <a:lumMod val="75000"/>
                  </a:schemeClr>
                </a:solidFill>
                <a:latin typeface="NikoshBAN" panose="02000000000000000000" pitchFamily="2" charset="0"/>
                <a:cs typeface="NikoshBAN" panose="02000000000000000000" pitchFamily="2" charset="0"/>
              </a:rPr>
              <a:t> </a:t>
            </a:r>
            <a:r>
              <a:rPr lang="en-US" sz="4000" b="1" u="sng" dirty="0" err="1" smtClean="0">
                <a:solidFill>
                  <a:schemeClr val="accent5">
                    <a:lumMod val="75000"/>
                  </a:schemeClr>
                </a:solidFill>
                <a:latin typeface="NikoshBAN" panose="02000000000000000000" pitchFamily="2" charset="0"/>
                <a:cs typeface="NikoshBAN" panose="02000000000000000000" pitchFamily="2" charset="0"/>
              </a:rPr>
              <a:t>নির্ণয়ঃ</a:t>
            </a:r>
            <a:endParaRPr lang="bn-BD" sz="2800" b="1" dirty="0" smtClean="0">
              <a:solidFill>
                <a:schemeClr val="accent5">
                  <a:lumMod val="75000"/>
                </a:schemeClr>
              </a:solidFill>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মাসিক চক্রবৃদ্ধির ক্ষেত্রে,m =১২</a:t>
            </a:r>
          </a:p>
          <a:p>
            <a:r>
              <a:rPr lang="bn-BD" sz="2800" dirty="0" smtClean="0">
                <a:latin typeface="NikoshBAN" panose="02000000000000000000" pitchFamily="2" charset="0"/>
                <a:cs typeface="NikoshBAN" panose="02000000000000000000" pitchFamily="2" charset="0"/>
              </a:rPr>
              <a:t>	অর্ধবার্ষিক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ক্ষেত্রে,m =</a:t>
            </a:r>
            <a:r>
              <a:rPr lang="en-US" sz="2800" dirty="0" smtClean="0">
                <a:latin typeface="NikoshBAN" panose="02000000000000000000" pitchFamily="2" charset="0"/>
                <a:cs typeface="NikoshBAN" panose="02000000000000000000" pitchFamily="2" charset="0"/>
              </a:rPr>
              <a:t>২ </a:t>
            </a:r>
            <a:endParaRPr lang="bn-BD"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ত্রৈমাসিক/তিন মাস পর পর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 m =৪</a:t>
            </a:r>
          </a:p>
          <a:p>
            <a:r>
              <a:rPr lang="bn-BD" sz="2800" dirty="0" smtClean="0">
                <a:latin typeface="NikoshBAN" panose="02000000000000000000" pitchFamily="2" charset="0"/>
                <a:cs typeface="NikoshBAN" panose="02000000000000000000" pitchFamily="2" charset="0"/>
              </a:rPr>
              <a:t>	চার মাস পর পর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ক্ষেত্রে,m =৩</a:t>
            </a:r>
          </a:p>
          <a:p>
            <a:r>
              <a:rPr lang="bn-BD" sz="2800" dirty="0" smtClean="0">
                <a:latin typeface="NikoshBAN" panose="02000000000000000000" pitchFamily="2" charset="0"/>
                <a:cs typeface="NikoshBAN" panose="02000000000000000000" pitchFamily="2" charset="0"/>
              </a:rPr>
              <a:t>	দ্বিমাসিক/দুই মাস পর পর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ক্ষেত্রে,m =</a:t>
            </a:r>
            <a:r>
              <a:rPr lang="en-US" sz="2800" dirty="0" smtClean="0">
                <a:latin typeface="NikoshBAN" panose="02000000000000000000" pitchFamily="2" charset="0"/>
                <a:cs typeface="NikoshBAN" panose="02000000000000000000" pitchFamily="2" charset="0"/>
              </a:rPr>
              <a:t>৬ </a:t>
            </a:r>
            <a:endParaRPr lang="bn-BD"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সাপ্তাহিক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ক্ষেত্রে,m =৫২</a:t>
            </a:r>
          </a:p>
          <a:p>
            <a:r>
              <a:rPr lang="bn-BD" sz="2800" dirty="0" smtClean="0">
                <a:latin typeface="NikoshBAN" panose="02000000000000000000" pitchFamily="2" charset="0"/>
                <a:cs typeface="NikoshBAN" panose="02000000000000000000" pitchFamily="2" charset="0"/>
              </a:rPr>
              <a:t>	দৈনিক </a:t>
            </a:r>
            <a:r>
              <a:rPr lang="bn-BD" sz="2800" dirty="0">
                <a:latin typeface="NikoshBAN" panose="02000000000000000000" pitchFamily="2" charset="0"/>
                <a:cs typeface="NikoshBAN" panose="02000000000000000000" pitchFamily="2" charset="0"/>
              </a:rPr>
              <a:t>চক্রবৃদ্ধির </a:t>
            </a:r>
            <a:r>
              <a:rPr lang="bn-BD" sz="2800" dirty="0" smtClean="0">
                <a:latin typeface="NikoshBAN" panose="02000000000000000000" pitchFamily="2" charset="0"/>
                <a:cs typeface="NikoshBAN" panose="02000000000000000000" pitchFamily="2" charset="0"/>
              </a:rPr>
              <a:t>ক্ষেত্রে,m =৩৬০</a:t>
            </a:r>
            <a:r>
              <a:rPr lang="en-US" sz="2800" dirty="0" smtClean="0">
                <a:latin typeface="NikoshBAN" panose="02000000000000000000" pitchFamily="2" charset="0"/>
                <a:cs typeface="NikoshBAN" panose="02000000000000000000" pitchFamily="2" charset="0"/>
              </a:rPr>
              <a:t>/৩৬৫ </a:t>
            </a:r>
          </a:p>
        </p:txBody>
      </p:sp>
    </p:spTree>
    <p:extLst>
      <p:ext uri="{BB962C8B-B14F-4D97-AF65-F5344CB8AC3E}">
        <p14:creationId xmlns:p14="http://schemas.microsoft.com/office/powerpoint/2010/main" val="3444390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64633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ভবিষ্য</a:t>
            </a:r>
            <a:r>
              <a:rPr lang="en-US" sz="3600" dirty="0" smtClean="0">
                <a:latin typeface="NikoshBAN" panose="02000000000000000000" pitchFamily="2" charset="0"/>
                <a:cs typeface="NikoshBAN" panose="02000000000000000000" pitchFamily="2" charset="0"/>
              </a:rPr>
              <a:t>ৎ </a:t>
            </a:r>
            <a:r>
              <a:rPr lang="en-US" sz="3600" dirty="0" err="1" smtClean="0">
                <a:latin typeface="NikoshBAN" panose="02000000000000000000" pitchFamily="2" charset="0"/>
                <a:cs typeface="NikoshBAN" panose="02000000000000000000" pitchFamily="2" charset="0"/>
              </a:rPr>
              <a:t>মূল্য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নির্ণয়</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939039" y="926046"/>
            <a:ext cx="10313924" cy="2554545"/>
          </a:xfrm>
          <a:prstGeom prst="rect">
            <a:avLst/>
          </a:prstGeom>
          <a:noFill/>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জনাব x </a:t>
            </a:r>
            <a:r>
              <a:rPr lang="en-US" sz="4000" dirty="0" err="1" smtClean="0">
                <a:latin typeface="NikoshBAN" panose="02000000000000000000" pitchFamily="2" charset="0"/>
                <a:cs typeface="NikoshBAN" panose="02000000000000000000" pitchFamily="2" charset="0"/>
              </a:rPr>
              <a:t>এর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কাছে</a:t>
            </a:r>
            <a:r>
              <a:rPr lang="en-US" sz="4000" dirty="0" smtClean="0">
                <a:latin typeface="NikoshBAN" panose="02000000000000000000" pitchFamily="2" charset="0"/>
                <a:cs typeface="NikoshBAN" panose="02000000000000000000" pitchFamily="2" charset="0"/>
              </a:rPr>
              <a:t> ৫,০০,০০০ </a:t>
            </a:r>
            <a:r>
              <a:rPr lang="en-US" sz="4000" dirty="0" err="1" smtClean="0">
                <a:latin typeface="NikoshBAN" panose="02000000000000000000" pitchFamily="2" charset="0"/>
                <a:cs typeface="NikoshBAN" panose="02000000000000000000" pitchFamily="2" charset="0"/>
              </a:rPr>
              <a:t>টাকা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আছে।তিনি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টাকা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ব্যাংকে</a:t>
            </a:r>
            <a:r>
              <a:rPr lang="en-US" sz="4000" dirty="0" smtClean="0">
                <a:latin typeface="NikoshBAN" panose="02000000000000000000" pitchFamily="2" charset="0"/>
                <a:cs typeface="NikoshBAN" panose="02000000000000000000" pitchFamily="2" charset="0"/>
              </a:rPr>
              <a:t> ৫ </a:t>
            </a:r>
            <a:r>
              <a:rPr lang="en-US" sz="4000" dirty="0" err="1" smtClean="0">
                <a:latin typeface="NikoshBAN" panose="02000000000000000000" pitchFamily="2" charset="0"/>
                <a:cs typeface="NikoshBAN" panose="02000000000000000000" pitchFamily="2" charset="0"/>
              </a:rPr>
              <a:t>বছরের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রাখতে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চান।শালিক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তাকে</a:t>
            </a:r>
            <a:r>
              <a:rPr lang="en-US" sz="4000" dirty="0" smtClean="0">
                <a:latin typeface="NikoshBAN" panose="02000000000000000000" pitchFamily="2" charset="0"/>
                <a:cs typeface="NikoshBAN" panose="02000000000000000000" pitchFamily="2" charset="0"/>
              </a:rPr>
              <a:t> ১০% </a:t>
            </a:r>
            <a:r>
              <a:rPr lang="en-US" sz="4000" dirty="0" err="1" smtClean="0">
                <a:latin typeface="NikoshBAN" panose="02000000000000000000" pitchFamily="2" charset="0"/>
                <a:cs typeface="NikoshBAN" panose="02000000000000000000" pitchFamily="2" charset="0"/>
              </a:rPr>
              <a:t>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বার্ষিক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চক্রবৃদ্ধির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প্রস্তা</a:t>
            </a:r>
            <a:r>
              <a:rPr lang="bn-IN" sz="4000" dirty="0" smtClean="0">
                <a:latin typeface="NikoshBAN" panose="02000000000000000000" pitchFamily="2" charset="0"/>
                <a:cs typeface="NikoshBAN" panose="02000000000000000000" pitchFamily="2" charset="0"/>
              </a:rPr>
              <a:t>ব করে । তিনি শালিক ব্যাংক থেকে মেয়াদ শেষে কত টাকা পাবেন?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2781837" y="3657600"/>
            <a:ext cx="184731" cy="369332"/>
          </a:xfrm>
          <a:prstGeom prst="rect">
            <a:avLst/>
          </a:prstGeom>
          <a:noFill/>
        </p:spPr>
        <p:txBody>
          <a:bodyPr wrap="none" rtlCol="0">
            <a:spAutoFit/>
          </a:bodyPr>
          <a:lstStyle/>
          <a:p>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2874202" y="5101385"/>
            <a:ext cx="6568225" cy="646331"/>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এখানে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বোর্ডে</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7283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4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879" y="365760"/>
            <a:ext cx="2743199"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একক কাজ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295421" y="4583721"/>
            <a:ext cx="11662117" cy="2123658"/>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জনাব হাসানের কাছে ২,০০,০০০ টাকা আছে ।তিনি এই টাকা কোন ব্যংকে ৬ বছরের জন্য ১২%বার্ষিক চক্রবৃদ্ধি সুদে জমা রাখলে মেয়াদ শেষে কত টাকা পাবেন ? </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9746" r="89831">
                        <a14:foregroundMark x1="25000" y1="76526" x2="68644" y2="84977"/>
                        <a14:foregroundMark x1="61017" y1="73239" x2="50424" y2="88263"/>
                        <a14:foregroundMark x1="37288" y1="70892" x2="20339" y2="84038"/>
                        <a14:foregroundMark x1="78814" y1="75117" x2="69492" y2="76995"/>
                      </a14:backgroundRemoval>
                    </a14:imgEffect>
                  </a14:imgLayer>
                </a14:imgProps>
              </a:ext>
              <a:ext uri="{28A0092B-C50C-407E-A947-70E740481C1C}">
                <a14:useLocalDpi xmlns:a14="http://schemas.microsoft.com/office/drawing/2010/main" val="0"/>
              </a:ext>
            </a:extLst>
          </a:blip>
          <a:stretch>
            <a:fillRect/>
          </a:stretch>
        </p:blipFill>
        <p:spPr>
          <a:xfrm>
            <a:off x="4152899" y="1415782"/>
            <a:ext cx="3668737" cy="3311191"/>
          </a:xfrm>
          <a:prstGeom prst="rect">
            <a:avLst/>
          </a:prstGeom>
        </p:spPr>
      </p:pic>
    </p:spTree>
    <p:extLst>
      <p:ext uri="{BB962C8B-B14F-4D97-AF65-F5344CB8AC3E}">
        <p14:creationId xmlns:p14="http://schemas.microsoft.com/office/powerpoint/2010/main" val="591794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296" y="1056068"/>
            <a:ext cx="184731" cy="584775"/>
          </a:xfrm>
          <a:prstGeom prst="rect">
            <a:avLst/>
          </a:prstGeom>
          <a:noFill/>
        </p:spPr>
        <p:txBody>
          <a:bodyPr wrap="none" rtlCol="0">
            <a:spAutoFit/>
          </a:bodyPr>
          <a:lstStyle/>
          <a:p>
            <a:endParaRPr lang="en-US" sz="3200" dirty="0"/>
          </a:p>
        </p:txBody>
      </p:sp>
      <p:sp>
        <p:nvSpPr>
          <p:cNvPr id="4" name="Rectangle 3"/>
          <p:cNvSpPr/>
          <p:nvPr/>
        </p:nvSpPr>
        <p:spPr>
          <a:xfrm>
            <a:off x="0" y="0"/>
            <a:ext cx="11075831"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9600" dirty="0" err="1">
                <a:latin typeface="NikoshBAN" panose="02000000000000000000" pitchFamily="2" charset="0"/>
                <a:cs typeface="NikoshBAN" panose="02000000000000000000" pitchFamily="2" charset="0"/>
              </a:rPr>
              <a:t>মূল্যয়ন</a:t>
            </a:r>
            <a:r>
              <a:rPr lang="en-US" sz="9600" dirty="0"/>
              <a:t> </a:t>
            </a:r>
            <a:endParaRPr lang="en-US"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926009685"/>
              </p:ext>
            </p:extLst>
          </p:nvPr>
        </p:nvGraphicFramePr>
        <p:xfrm>
          <a:off x="5652868" y="3280801"/>
          <a:ext cx="914400" cy="771525"/>
        </p:xfrm>
        <a:graphic>
          <a:graphicData uri="http://schemas.openxmlformats.org/presentationml/2006/ole">
            <mc:AlternateContent xmlns:mc="http://schemas.openxmlformats.org/markup-compatibility/2006">
              <mc:Choice xmlns:v="urn:schemas-microsoft-com:vml" Requires="v">
                <p:oleObj spid="_x0000_s107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52868" y="328080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77649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501684" y="266016"/>
            <a:ext cx="5008098" cy="707886"/>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বাড়ির কাজ</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1249681" y="4324153"/>
            <a:ext cx="9512104" cy="1815882"/>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জানাব কালাম ১০,০০,০০০ টাকা ৭ বছরের জন্য ব্যাংকে জমা রাখতে চান। বই ব্যাংক তাকে ৮ % হারে বার্ষিক চক্রবৃদ্ধির সুদ প্রস্তাব করে অন্য দিকে খাতা ব্যাংক তাকে ৭% হারে মাসিক চক্রবৃদ্ধির সুদ প্রস্তাব করে। তিনি কোন ব্যাংকে টাকা জমা রাখবেন এবং কেন? </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542"/>
          <a:stretch/>
        </p:blipFill>
        <p:spPr>
          <a:xfrm>
            <a:off x="4561669" y="1410021"/>
            <a:ext cx="2894208" cy="2173077"/>
          </a:xfrm>
          <a:prstGeom prst="rect">
            <a:avLst/>
          </a:prstGeom>
        </p:spPr>
      </p:pic>
    </p:spTree>
    <p:extLst>
      <p:ext uri="{BB962C8B-B14F-4D97-AF65-F5344CB8AC3E}">
        <p14:creationId xmlns:p14="http://schemas.microsoft.com/office/powerpoint/2010/main" val="4104165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053"/>
          <a:stretch/>
        </p:blipFill>
        <p:spPr>
          <a:xfrm>
            <a:off x="-232230" y="-391885"/>
            <a:ext cx="12192001" cy="6956194"/>
          </a:xfrm>
          <a:prstGeom prst="rect">
            <a:avLst/>
          </a:prstGeom>
        </p:spPr>
      </p:pic>
      <p:sp>
        <p:nvSpPr>
          <p:cNvPr id="4" name="TextBox 3"/>
          <p:cNvSpPr txBox="1"/>
          <p:nvPr/>
        </p:nvSpPr>
        <p:spPr>
          <a:xfrm>
            <a:off x="3031251" y="1806838"/>
            <a:ext cx="6907237" cy="1569660"/>
          </a:xfrm>
          <a:prstGeom prst="rect">
            <a:avLst/>
          </a:prstGeom>
          <a:noFill/>
        </p:spPr>
        <p:txBody>
          <a:bodyPr wrap="square" rtlCol="0">
            <a:spAutoFit/>
          </a:bodyPr>
          <a:lstStyle/>
          <a:p>
            <a:r>
              <a:rPr lang="en-US" sz="9600" dirty="0" err="1" smtClean="0">
                <a:latin typeface="NikoshBAN" panose="02000000000000000000" pitchFamily="2" charset="0"/>
                <a:cs typeface="NikoshBAN" panose="02000000000000000000" pitchFamily="2" charset="0"/>
              </a:rPr>
              <a:t>সবাইকে</a:t>
            </a:r>
            <a:r>
              <a:rPr lang="en-US" sz="9600" dirty="0" smtClean="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ধন্যবাদ</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2059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913"/>
            <a:ext cx="12192000" cy="76944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পরিচিতি</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371" t="4090" r="12775" b="42379"/>
          <a:stretch/>
        </p:blipFill>
        <p:spPr>
          <a:xfrm>
            <a:off x="369194" y="889394"/>
            <a:ext cx="2762636" cy="2698394"/>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sp>
        <p:nvSpPr>
          <p:cNvPr id="4" name="TextBox 3"/>
          <p:cNvSpPr txBox="1"/>
          <p:nvPr/>
        </p:nvSpPr>
        <p:spPr>
          <a:xfrm>
            <a:off x="98737" y="3617589"/>
            <a:ext cx="4841833" cy="2831544"/>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কাজী খবির</a:t>
            </a:r>
          </a:p>
          <a:p>
            <a:pPr algn="ctr"/>
            <a:r>
              <a:rPr lang="bn-IN" sz="3200" dirty="0" smtClean="0">
                <a:latin typeface="NikoshBAN" panose="02000000000000000000" pitchFamily="2" charset="0"/>
                <a:cs typeface="NikoshBAN" panose="02000000000000000000" pitchFamily="2" charset="0"/>
              </a:rPr>
              <a:t>সহকারি শিক্ষক </a:t>
            </a:r>
          </a:p>
          <a:p>
            <a:pPr algn="ctr"/>
            <a:r>
              <a:rPr lang="bn-IN" sz="3200" dirty="0" smtClean="0">
                <a:latin typeface="NikoshBAN" panose="02000000000000000000" pitchFamily="2" charset="0"/>
                <a:cs typeface="NikoshBAN" panose="02000000000000000000" pitchFamily="2" charset="0"/>
              </a:rPr>
              <a:t>সিদ্ধেশ্বরী উচ্চ বালিকা বিদ্যালয়</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30,নিউ </a:t>
            </a:r>
            <a:r>
              <a:rPr lang="en-US" sz="3200" dirty="0" err="1" smtClean="0">
                <a:latin typeface="NikoshBAN" panose="02000000000000000000" pitchFamily="2" charset="0"/>
                <a:cs typeface="NikoshBAN" panose="02000000000000000000" pitchFamily="2" charset="0"/>
              </a:rPr>
              <a:t>বেইলি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রোড,রমনা</a:t>
            </a:r>
            <a:r>
              <a:rPr lang="en-US" sz="3200" dirty="0" smtClean="0">
                <a:latin typeface="NikoshBAN" panose="02000000000000000000" pitchFamily="2" charset="0"/>
                <a:cs typeface="NikoshBAN" panose="02000000000000000000" pitchFamily="2" charset="0"/>
              </a:rPr>
              <a:t>,</a:t>
            </a:r>
          </a:p>
          <a:p>
            <a:pPr algn="ctr"/>
            <a:r>
              <a:rPr lang="en-US" sz="3200" dirty="0" err="1" smtClean="0">
                <a:latin typeface="NikoshBAN" panose="02000000000000000000" pitchFamily="2" charset="0"/>
                <a:cs typeface="NikoshBAN" panose="02000000000000000000" pitchFamily="2" charset="0"/>
              </a:rPr>
              <a:t>ঢাকা</a:t>
            </a:r>
            <a:r>
              <a:rPr lang="en-US" sz="3200" dirty="0" smtClean="0">
                <a:latin typeface="NikoshBAN" panose="02000000000000000000" pitchFamily="2" charset="0"/>
                <a:cs typeface="NikoshBAN" panose="02000000000000000000" pitchFamily="2" charset="0"/>
              </a:rPr>
              <a:t> -১২১৭ </a:t>
            </a:r>
            <a:endParaRPr lang="bn-IN"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6726910" y="3617587"/>
            <a:ext cx="5205210" cy="2339102"/>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শ্রেণিঃনবম-দশম</a:t>
            </a:r>
          </a:p>
          <a:p>
            <a:pPr algn="ctr"/>
            <a:r>
              <a:rPr lang="bn-IN" sz="3200" dirty="0" smtClean="0">
                <a:latin typeface="NikoshBAN" panose="02000000000000000000" pitchFamily="2" charset="0"/>
                <a:cs typeface="NikoshBAN" panose="02000000000000000000" pitchFamily="2" charset="0"/>
              </a:rPr>
              <a:t>বিষয়ঃফিন্যান্স ও ব্যাংকিং</a:t>
            </a:r>
          </a:p>
          <a:p>
            <a:pPr algn="ctr"/>
            <a:r>
              <a:rPr lang="bn-IN" sz="3200" dirty="0" smtClean="0">
                <a:latin typeface="NikoshBAN" panose="02000000000000000000" pitchFamily="2" charset="0"/>
                <a:cs typeface="NikoshBAN" panose="02000000000000000000" pitchFamily="2" charset="0"/>
              </a:rPr>
              <a:t>৩য় অধ্যায় (অর্থের সময় মূল্য)</a:t>
            </a:r>
          </a:p>
          <a:p>
            <a:pPr algn="ctr"/>
            <a:r>
              <a:rPr lang="bn-IN" sz="3200" dirty="0" smtClean="0">
                <a:latin typeface="NikoshBAN" panose="02000000000000000000" pitchFamily="2" charset="0"/>
                <a:cs typeface="NikoshBAN" panose="02000000000000000000" pitchFamily="2" charset="0"/>
              </a:rPr>
              <a:t>সময়ঃ ৪০ মিনিট</a:t>
            </a:r>
          </a:p>
          <a:p>
            <a:pPr algn="ctr"/>
            <a:endParaRPr lang="bn-IN" dirty="0" smtClean="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7709705" y="1043673"/>
            <a:ext cx="3239620" cy="2389835"/>
          </a:xfrm>
          <a:prstGeom prst="rect">
            <a:avLst/>
          </a:prstGeom>
        </p:spPr>
      </p:pic>
    </p:spTree>
    <p:extLst>
      <p:ext uri="{BB962C8B-B14F-4D97-AF65-F5344CB8AC3E}">
        <p14:creationId xmlns:p14="http://schemas.microsoft.com/office/powerpoint/2010/main" val="2713213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006" y="286603"/>
            <a:ext cx="7179876"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নিচের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ছবিগুলো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10" b="96371" l="4063" r="92813"/>
                    </a14:imgEffect>
                  </a14:imgLayer>
                </a14:imgProps>
              </a:ext>
              <a:ext uri="{28A0092B-C50C-407E-A947-70E740481C1C}">
                <a14:useLocalDpi xmlns:a14="http://schemas.microsoft.com/office/drawing/2010/main" val="0"/>
              </a:ext>
            </a:extLst>
          </a:blip>
          <a:stretch>
            <a:fillRect/>
          </a:stretch>
        </p:blipFill>
        <p:spPr>
          <a:xfrm>
            <a:off x="878006" y="1002237"/>
            <a:ext cx="3048000" cy="23622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3">
                    <a14:imgEffect>
                      <a14:backgroundRemoval t="3226" b="96371" l="1250" r="95625"/>
                    </a14:imgEffect>
                  </a14:imgLayer>
                </a14:imgProps>
              </a:ext>
              <a:ext uri="{28A0092B-C50C-407E-A947-70E740481C1C}">
                <a14:useLocalDpi xmlns:a14="http://schemas.microsoft.com/office/drawing/2010/main" val="0"/>
              </a:ext>
            </a:extLst>
          </a:blip>
          <a:stretch>
            <a:fillRect/>
          </a:stretch>
        </p:blipFill>
        <p:spPr>
          <a:xfrm>
            <a:off x="7299149" y="1109263"/>
            <a:ext cx="3048000" cy="2362200"/>
          </a:xfrm>
          <a:prstGeom prst="rect">
            <a:avLst/>
          </a:prstGeom>
        </p:spPr>
      </p:pic>
      <p:sp>
        <p:nvSpPr>
          <p:cNvPr id="5" name="TextBox 4"/>
          <p:cNvSpPr txBox="1"/>
          <p:nvPr/>
        </p:nvSpPr>
        <p:spPr>
          <a:xfrm>
            <a:off x="1247634" y="3709348"/>
            <a:ext cx="2988860"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১৯৯৫ সাল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1247634" y="4301872"/>
            <a:ext cx="3630303"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স্বর্ণের  ভরি ৬,০০০ টাকা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7620001" y="3709348"/>
            <a:ext cx="2988860"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২০১৯ সাল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7620000" y="4124807"/>
            <a:ext cx="3721289"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স্বর্ণের</a:t>
            </a:r>
            <a:r>
              <a:rPr lang="bn-BD" sz="24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ভরি  ৫৬,০০০ টাকা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1482824" y="5239816"/>
            <a:ext cx="9317552" cy="70788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সময়ের সাথে সাথে অর্থের  মূল্যের পরিবর্তন হচ্ছে।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7264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92447" y="1635321"/>
            <a:ext cx="7226469" cy="923330"/>
          </a:xfrm>
          <a:prstGeom prst="rect">
            <a:avLst/>
          </a:prstGeom>
          <a:noFill/>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অর্থের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সময়</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মূল্য</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21043" y="2558651"/>
            <a:ext cx="4917211" cy="3276092"/>
          </a:xfrm>
          <a:prstGeom prst="rect">
            <a:avLst/>
          </a:prstGeom>
        </p:spPr>
      </p:pic>
      <p:sp>
        <p:nvSpPr>
          <p:cNvPr id="13" name="TextBox 12"/>
          <p:cNvSpPr txBox="1"/>
          <p:nvPr/>
        </p:nvSpPr>
        <p:spPr>
          <a:xfrm>
            <a:off x="3309257" y="232228"/>
            <a:ext cx="7271657"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আজকের পাঠ........................</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69386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9105" y="197739"/>
            <a:ext cx="3541690" cy="1200329"/>
          </a:xfrm>
          <a:prstGeom prst="rect">
            <a:avLst/>
          </a:prstGeom>
          <a:noFill/>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শিখন ফল</a:t>
            </a:r>
            <a:endParaRPr lang="en-US" sz="7200" dirty="0">
              <a:latin typeface="NikoshBAN" panose="02000000000000000000" pitchFamily="2" charset="0"/>
              <a:cs typeface="NikoshBAN" panose="02000000000000000000" pitchFamily="2" charset="0"/>
            </a:endParaRPr>
          </a:p>
        </p:txBody>
      </p:sp>
      <p:sp>
        <p:nvSpPr>
          <p:cNvPr id="3" name="TextBox 2"/>
          <p:cNvSpPr txBox="1"/>
          <p:nvPr/>
        </p:nvSpPr>
        <p:spPr>
          <a:xfrm>
            <a:off x="986125" y="2141685"/>
            <a:ext cx="9902269" cy="3108543"/>
          </a:xfrm>
          <a:prstGeom prst="rect">
            <a:avLst/>
          </a:prstGeom>
          <a:noFill/>
        </p:spPr>
        <p:txBody>
          <a:bodyPr wrap="square" rtlCol="0">
            <a:spAutoFit/>
          </a:bodyPr>
          <a:lstStyle/>
          <a:p>
            <a:pPr marL="285750" indent="-285750">
              <a:buFont typeface="Wingdings" panose="05000000000000000000" pitchFamily="2" charset="2"/>
              <a:buChar char="ü"/>
            </a:pPr>
            <a:r>
              <a:rPr lang="bn-BD" sz="2800" dirty="0" smtClean="0">
                <a:latin typeface="NikoshBAN" panose="02000000000000000000" pitchFamily="2" charset="0"/>
                <a:cs typeface="NikoshBAN" panose="02000000000000000000" pitchFamily="2" charset="0"/>
              </a:rPr>
              <a:t>অর্থের সময় মূল্য কী তা বলতে পারবে;</a:t>
            </a:r>
            <a:endParaRPr lang="bn-IN"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অর্থের বর্তমান মূল্য ও ভবিষ্যৎ মূলের পার্থক্যকারী উপাদানটি কী তা বলতে পারবে;</a:t>
            </a:r>
          </a:p>
          <a:p>
            <a:pPr marL="285750" indent="-28575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সুযোগ ব্যয় কী তা বর্ণনা করতে পারবে;</a:t>
            </a:r>
          </a:p>
          <a:p>
            <a:pPr marL="285750" indent="-28575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অর্থের বর্তমান মূল্য ও ভবিষ্যৎ মূল্য নির্ণয়ের জন্য সুত্রগুলো লিখিতে পারবে;</a:t>
            </a:r>
          </a:p>
          <a:p>
            <a:pPr marL="285750" indent="-285750">
              <a:buFont typeface="Wingdings" panose="05000000000000000000" pitchFamily="2" charset="2"/>
              <a:buChar char="ü"/>
            </a:pPr>
            <a:r>
              <a:rPr lang="bn-IN" sz="2800" dirty="0" smtClean="0">
                <a:latin typeface="NikoshBAN" panose="02000000000000000000" pitchFamily="2" charset="0"/>
                <a:cs typeface="NikoshBAN" panose="02000000000000000000" pitchFamily="2" charset="0"/>
              </a:rPr>
              <a:t>সুত্রের সাহায্যে অর্থের ভবিষ্যৎ মূল্য নির্ণয় করতে পারবে; </a:t>
            </a:r>
          </a:p>
          <a:p>
            <a:pPr marL="285750" indent="-285750">
              <a:buFont typeface="Wingdings" panose="05000000000000000000" pitchFamily="2" charset="2"/>
              <a:buChar char="ü"/>
            </a:pPr>
            <a:endParaRPr lang="bn-BD"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7459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23" y="1223722"/>
            <a:ext cx="4009000" cy="23768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644" y="1233686"/>
            <a:ext cx="4431323" cy="24665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4504986"/>
            <a:ext cx="4547239" cy="58477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বর্তমান</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মূল্য </a:t>
            </a:r>
            <a:r>
              <a:rPr lang="en-US" sz="3200" dirty="0" smtClean="0">
                <a:latin typeface="NikoshBAN" panose="02000000000000000000" pitchFamily="2" charset="0"/>
                <a:cs typeface="NikoshBAN" panose="02000000000000000000" pitchFamily="2" charset="0"/>
              </a:rPr>
              <a:t>৫০০০টাকা</a:t>
            </a:r>
            <a:r>
              <a:rPr lang="bn-BD" sz="3200" dirty="0" smtClean="0">
                <a:latin typeface="NikoshBAN" panose="02000000000000000000" pitchFamily="2" charset="0"/>
                <a:cs typeface="NikoshBAN" panose="02000000000000000000" pitchFamily="2" charset="0"/>
              </a:rPr>
              <a:t> হলে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6550198" y="4479693"/>
            <a:ext cx="5580185" cy="58477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ভবিষ্যৎ্মূল্য </a:t>
            </a:r>
            <a:r>
              <a:rPr lang="en-US" sz="3200" dirty="0" smtClean="0">
                <a:latin typeface="NikoshBAN" panose="02000000000000000000" pitchFamily="2" charset="0"/>
                <a:cs typeface="NikoshBAN" panose="02000000000000000000" pitchFamily="2" charset="0"/>
              </a:rPr>
              <a:t>৫০,০০০</a:t>
            </a:r>
            <a:r>
              <a:rPr lang="bn-BD"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টাকা</a:t>
            </a:r>
            <a:r>
              <a:rPr lang="bn-BD" sz="3200" dirty="0" smtClean="0">
                <a:latin typeface="NikoshBAN" panose="02000000000000000000" pitchFamily="2" charset="0"/>
                <a:cs typeface="NikoshBAN" panose="02000000000000000000" pitchFamily="2" charset="0"/>
              </a:rPr>
              <a:t>র সমান </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6" name="Right Arrow 5"/>
          <p:cNvSpPr/>
          <p:nvPr/>
        </p:nvSpPr>
        <p:spPr>
          <a:xfrm>
            <a:off x="5117137" y="2069175"/>
            <a:ext cx="1730722" cy="68594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anose="02000000000000000000" pitchFamily="2" charset="0"/>
                <a:cs typeface="NikoshBAN" panose="02000000000000000000" pitchFamily="2" charset="0"/>
              </a:rPr>
              <a:t>১০ বছর পর </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551878" y="3666260"/>
            <a:ext cx="4304714"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আমের গাছের চারা রোপন</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7072253" y="3700221"/>
            <a:ext cx="4304714"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ফলসহ আম গাছের বাগান  </a:t>
            </a:r>
            <a:endParaRPr lang="en-US" sz="3200" dirty="0">
              <a:latin typeface="NikoshBAN" panose="02000000000000000000" pitchFamily="2" charset="0"/>
              <a:cs typeface="NikoshBAN" panose="02000000000000000000" pitchFamily="2" charset="0"/>
            </a:endParaRPr>
          </a:p>
        </p:txBody>
      </p:sp>
      <p:sp>
        <p:nvSpPr>
          <p:cNvPr id="10" name="Right Arrow 9"/>
          <p:cNvSpPr/>
          <p:nvPr/>
        </p:nvSpPr>
        <p:spPr>
          <a:xfrm>
            <a:off x="4683357" y="4429106"/>
            <a:ext cx="1730722" cy="68594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anose="02000000000000000000" pitchFamily="2" charset="0"/>
                <a:cs typeface="NikoshBAN" panose="02000000000000000000" pitchFamily="2" charset="0"/>
              </a:rPr>
              <a:t>১০ বছর পর </a:t>
            </a:r>
            <a:endParaRPr lang="en-US" sz="2000" dirty="0">
              <a:latin typeface="NikoshBAN" panose="02000000000000000000" pitchFamily="2" charset="0"/>
              <a:cs typeface="NikoshBAN" panose="02000000000000000000" pitchFamily="2" charset="0"/>
            </a:endParaRPr>
          </a:p>
        </p:txBody>
      </p:sp>
      <p:sp>
        <p:nvSpPr>
          <p:cNvPr id="11" name="TextBox 10"/>
          <p:cNvSpPr txBox="1"/>
          <p:nvPr/>
        </p:nvSpPr>
        <p:spPr>
          <a:xfrm>
            <a:off x="1979861" y="5422540"/>
            <a:ext cx="8188634" cy="12003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অর্থাৎ </a:t>
            </a:r>
            <a:r>
              <a:rPr lang="en-US" sz="3600" dirty="0" err="1" smtClean="0">
                <a:latin typeface="NikoshBAN" panose="02000000000000000000" pitchFamily="2" charset="0"/>
                <a:cs typeface="NikoshBAN" panose="02000000000000000000" pitchFamily="2" charset="0"/>
              </a:rPr>
              <a:t>সময়ের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পরিবর্তেনের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পরিবর্তন</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হচ্ছে। </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3439885" y="165580"/>
            <a:ext cx="4992915"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অর্থের সময় মূল্যের ধারণা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3951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3673" y="3949624"/>
            <a:ext cx="10922614" cy="142505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অর্থাৎ বর্তমানে প্রাপ্ত অর্থের মূল্য কিছু দিন পরে প্রাপ্ত অর্থের মূল্য অপেক্ষা বেশি। ঠিক একই ভাবে ভবিষ্যতে প্রাপ্ত অর্থের মূল্য বর্তমানে প্রাপ্ত অর্থের মূল্য অপেক্ষা কম। এই ধারণাই হচ্ছে অর্থের সময় মূল্য ধারণা।    </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543672" y="5586982"/>
            <a:ext cx="10922614" cy="9144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সুতরাং </a:t>
            </a:r>
            <a:r>
              <a:rPr lang="en-US" sz="2800" dirty="0" err="1">
                <a:latin typeface="NikoshBAN" panose="02000000000000000000" pitchFamily="2" charset="0"/>
                <a:cs typeface="NikoshBAN" panose="02000000000000000000" pitchFamily="2" charset="0"/>
              </a:rPr>
              <a:t>সময়ের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পরিবর্তেনের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পরিবর্তন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a:t>
            </a:r>
            <a:r>
              <a:rPr lang="en-US" sz="2800" dirty="0">
                <a:latin typeface="NikoshBAN" panose="02000000000000000000" pitchFamily="2" charset="0"/>
                <a:cs typeface="NikoshBAN" panose="02000000000000000000" pitchFamily="2" charset="0"/>
              </a:rPr>
              <a:t>।</a:t>
            </a:r>
          </a:p>
        </p:txBody>
      </p:sp>
      <p:sp>
        <p:nvSpPr>
          <p:cNvPr id="13" name="Rectangle 12"/>
          <p:cNvSpPr/>
          <p:nvPr/>
        </p:nvSpPr>
        <p:spPr>
          <a:xfrm>
            <a:off x="543672" y="186148"/>
            <a:ext cx="10922614" cy="91440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a:latin typeface="NikoshBAN" panose="02000000000000000000" pitchFamily="2" charset="0"/>
                <a:cs typeface="NikoshBAN" panose="02000000000000000000" pitchFamily="2" charset="0"/>
              </a:rPr>
              <a:t>অর্থাৎ আজকের প্রাপ্ত ১০০ টাকা আর ৫ বছর পরে প্রাপ্ত ১০০ টাকা সমান মূল্য বহন করে না। </a:t>
            </a:r>
            <a:endParaRPr lang="en-US" sz="2800" dirty="0">
              <a:latin typeface="NikoshBAN" panose="02000000000000000000" pitchFamily="2" charset="0"/>
              <a:cs typeface="NikoshBAN" panose="02000000000000000000" pitchFamily="2" charset="0"/>
            </a:endParaRPr>
          </a:p>
        </p:txBody>
      </p:sp>
      <p:sp>
        <p:nvSpPr>
          <p:cNvPr id="14" name="Rectangle 13"/>
          <p:cNvSpPr/>
          <p:nvPr/>
        </p:nvSpPr>
        <p:spPr>
          <a:xfrm>
            <a:off x="543672" y="1504534"/>
            <a:ext cx="10922614" cy="914400"/>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কারণ বর্তমানের ১০০ টাকার ক্রয় ক্ষমতা ৫ বছর পরের ১০০ টাকা থেকে বেশি। </a:t>
            </a:r>
            <a:endParaRPr lang="en-US" sz="2800" dirty="0">
              <a:latin typeface="NikoshBAN" panose="02000000000000000000" pitchFamily="2" charset="0"/>
              <a:cs typeface="NikoshBAN" panose="02000000000000000000" pitchFamily="2" charset="0"/>
            </a:endParaRPr>
          </a:p>
        </p:txBody>
      </p:sp>
      <p:sp>
        <p:nvSpPr>
          <p:cNvPr id="15" name="Rectangle 14"/>
          <p:cNvSpPr/>
          <p:nvPr/>
        </p:nvSpPr>
        <p:spPr>
          <a:xfrm>
            <a:off x="543672" y="2727079"/>
            <a:ext cx="10922614" cy="91440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NikoshBAN" panose="02000000000000000000" pitchFamily="2" charset="0"/>
                <a:cs typeface="NikoshBAN" panose="02000000000000000000" pitchFamily="2" charset="0"/>
              </a:rPr>
              <a:t>১৯৯৫ সালে এক ভরি স্বর্ণ ৬০০০ টাকা দিয়ে ক্রয় করা যেত।সেই এক ভরি স্বর্ণ ২০১৯ সালে প্রয়োজন ৫৬,০০০ টাকা।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100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0461" y="1749786"/>
            <a:ext cx="3096189" cy="2321263"/>
            <a:chOff x="69289" y="1002614"/>
            <a:chExt cx="3096189" cy="2321263"/>
          </a:xfrm>
          <a:scene3d>
            <a:camera prst="orthographicFront">
              <a:rot lat="0" lon="0" rev="0"/>
            </a:camera>
            <a:lightRig rig="balanced" dir="t">
              <a:rot lat="0" lon="0" rev="8700000"/>
            </a:lightRig>
          </a:scene3d>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35" t="-2670" r="1935" b="11354"/>
            <a:stretch/>
          </p:blipFill>
          <p:spPr>
            <a:xfrm>
              <a:off x="69289" y="1002614"/>
              <a:ext cx="3042402" cy="1951931"/>
            </a:xfrm>
            <a:prstGeom prst="rect">
              <a:avLst/>
            </a:prstGeom>
            <a:ln>
              <a:noFill/>
            </a:ln>
            <a:effectLst>
              <a:outerShdw blurRad="44450" dist="27940" dir="5400000" algn="ctr">
                <a:srgbClr val="000000">
                  <a:alpha val="32000"/>
                </a:srgbClr>
              </a:outerShdw>
            </a:effectLst>
            <a:sp3d>
              <a:bevelT w="190500" h="38100"/>
            </a:sp3d>
          </p:spPr>
        </p:pic>
        <p:sp>
          <p:nvSpPr>
            <p:cNvPr id="7" name="TextBox 6"/>
            <p:cNvSpPr txBox="1"/>
            <p:nvPr/>
          </p:nvSpPr>
          <p:spPr>
            <a:xfrm>
              <a:off x="123077" y="2954545"/>
              <a:ext cx="3042401" cy="369332"/>
            </a:xfrm>
            <a:prstGeom prst="rect">
              <a:avLst/>
            </a:prstGeom>
            <a:solidFill>
              <a:schemeClr val="accent6"/>
            </a:solid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bn-BD" dirty="0" smtClean="0"/>
                <a:t>বর্তমান মূল্য</a:t>
              </a:r>
              <a:r>
                <a:rPr lang="en-US" dirty="0" smtClean="0"/>
                <a:t>(১০০০০০)</a:t>
              </a:r>
              <a:r>
                <a:rPr lang="bn-BD" dirty="0" smtClean="0"/>
                <a:t> </a:t>
              </a:r>
              <a:endParaRPr lang="en-US" dirty="0"/>
            </a:p>
          </p:txBody>
        </p:sp>
      </p:grpSp>
      <p:grpSp>
        <p:nvGrpSpPr>
          <p:cNvPr id="6" name="Group 5"/>
          <p:cNvGrpSpPr/>
          <p:nvPr/>
        </p:nvGrpSpPr>
        <p:grpSpPr>
          <a:xfrm>
            <a:off x="7804772" y="567208"/>
            <a:ext cx="3105150" cy="2011332"/>
            <a:chOff x="8520763" y="4019874"/>
            <a:chExt cx="4026090" cy="2497795"/>
          </a:xfrm>
          <a:scene3d>
            <a:camera prst="orthographicFront">
              <a:rot lat="0" lon="0" rev="0"/>
            </a:camera>
            <a:lightRig rig="balanced" dir="t">
              <a:rot lat="0" lon="0" rev="8700000"/>
            </a:lightRig>
          </a:scene3d>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763" y="4019874"/>
              <a:ext cx="4026090" cy="2043815"/>
            </a:xfrm>
            <a:prstGeom prst="rect">
              <a:avLst/>
            </a:prstGeom>
            <a:ln>
              <a:noFill/>
            </a:ln>
            <a:effectLst>
              <a:outerShdw blurRad="44450" dist="27940" dir="5400000" algn="ctr">
                <a:srgbClr val="000000">
                  <a:alpha val="32000"/>
                </a:srgbClr>
              </a:outerShdw>
            </a:effectLst>
            <a:sp3d>
              <a:bevelT w="190500" h="38100"/>
            </a:sp3d>
          </p:spPr>
        </p:pic>
        <p:sp>
          <p:nvSpPr>
            <p:cNvPr id="9" name="TextBox 8"/>
            <p:cNvSpPr txBox="1"/>
            <p:nvPr/>
          </p:nvSpPr>
          <p:spPr>
            <a:xfrm>
              <a:off x="8520763" y="6059010"/>
              <a:ext cx="4026090" cy="458659"/>
            </a:xfrm>
            <a:prstGeom prst="rect">
              <a:avLst/>
            </a:prstGeom>
            <a:solidFill>
              <a:schemeClr val="accent6"/>
            </a:solidFill>
            <a:ln>
              <a:noFill/>
            </a:ln>
            <a:effectLst>
              <a:outerShdw blurRad="44450" dist="27940" dir="5400000" algn="ctr">
                <a:srgbClr val="000000">
                  <a:alpha val="32000"/>
                </a:srgbClr>
              </a:outerShdw>
            </a:effectLst>
            <a:sp3d>
              <a:bevelT w="190500" h="38100"/>
            </a:sp3d>
          </p:spPr>
          <p:txBody>
            <a:bodyPr wrap="square" rtlCol="0">
              <a:spAutoFit/>
            </a:bodyPr>
            <a:lstStyle/>
            <a:p>
              <a:r>
                <a:rPr lang="bn-BD" dirty="0" smtClean="0"/>
                <a:t>ভবিষ্যৎ মূল্য</a:t>
              </a:r>
              <a:r>
                <a:rPr lang="en-US" dirty="0" smtClean="0"/>
                <a:t>(৫,০০,০০০)</a:t>
              </a:r>
              <a:r>
                <a:rPr lang="bn-BD" dirty="0" smtClean="0"/>
                <a:t> </a:t>
              </a:r>
              <a:endParaRPr lang="en-US" dirty="0"/>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625" y="512117"/>
            <a:ext cx="5018019" cy="37635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p:cNvSpPr txBox="1"/>
          <p:nvPr/>
        </p:nvSpPr>
        <p:spPr>
          <a:xfrm>
            <a:off x="7164436" y="4924203"/>
            <a:ext cx="3739418" cy="450376"/>
          </a:xfrm>
          <a:prstGeom prst="rect">
            <a:avLst/>
          </a:prstGeom>
          <a:noFill/>
        </p:spPr>
        <p:txBody>
          <a:bodyPr wrap="square" rtlCol="0">
            <a:spAutoFit/>
          </a:bodyPr>
          <a:lstStyle/>
          <a:p>
            <a:endParaRPr lang="en-US" dirty="0"/>
          </a:p>
        </p:txBody>
      </p:sp>
      <p:sp>
        <p:nvSpPr>
          <p:cNvPr id="12" name="Right Arrow 11"/>
          <p:cNvSpPr/>
          <p:nvPr/>
        </p:nvSpPr>
        <p:spPr>
          <a:xfrm>
            <a:off x="3776820" y="2117320"/>
            <a:ext cx="3038805" cy="1471662"/>
          </a:xfrm>
          <a:prstGeom prst="rightArrow">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anose="02000000000000000000" pitchFamily="2" charset="0"/>
                <a:cs typeface="NikoshBAN" panose="02000000000000000000" pitchFamily="2" charset="0"/>
              </a:rPr>
              <a:t>৫ বছর পর</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57122" y="602755"/>
            <a:ext cx="6278752" cy="107721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অর্থের বর্তমান মূল্যে ও ভবিষ্যৎ মূল্যের মধ্যে পার্থক্যকারীমূল উপাদানটির </a:t>
            </a:r>
            <a:r>
              <a:rPr lang="en-US" sz="3200" dirty="0" err="1" smtClean="0">
                <a:latin typeface="NikoshBAN" panose="02000000000000000000" pitchFamily="2" charset="0"/>
                <a:cs typeface="NikoshBAN" panose="02000000000000000000" pitchFamily="2" charset="0"/>
              </a:rPr>
              <a:t>নাম</a:t>
            </a:r>
            <a:r>
              <a:rPr lang="bn-BD" sz="3200" dirty="0" smtClean="0">
                <a:latin typeface="NikoshBAN" panose="02000000000000000000" pitchFamily="2" charset="0"/>
                <a:cs typeface="NikoshBAN" panose="02000000000000000000" pitchFamily="2" charset="0"/>
              </a:rPr>
              <a:t> সুদের হার। </a:t>
            </a:r>
            <a:endParaRPr lang="en-US" sz="3200" dirty="0">
              <a:latin typeface="NikoshBAN" panose="02000000000000000000" pitchFamily="2" charset="0"/>
              <a:cs typeface="NikoshBAN" panose="02000000000000000000" pitchFamily="2" charset="0"/>
            </a:endParaRPr>
          </a:p>
        </p:txBody>
      </p:sp>
      <p:grpSp>
        <p:nvGrpSpPr>
          <p:cNvPr id="13" name="Group 12"/>
          <p:cNvGrpSpPr/>
          <p:nvPr/>
        </p:nvGrpSpPr>
        <p:grpSpPr>
          <a:xfrm>
            <a:off x="244248" y="4603902"/>
            <a:ext cx="3042402" cy="2062767"/>
            <a:chOff x="69288" y="3707471"/>
            <a:chExt cx="3042402" cy="2062767"/>
          </a:xfrm>
          <a:scene3d>
            <a:camera prst="orthographicFront">
              <a:rot lat="0" lon="0" rev="0"/>
            </a:camera>
            <a:lightRig rig="balanced" dir="t">
              <a:rot lat="0" lon="0" rev="8700000"/>
            </a:lightRig>
          </a:scene3d>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935" t="-2670" r="1935" b="11354"/>
            <a:stretch/>
          </p:blipFill>
          <p:spPr>
            <a:xfrm>
              <a:off x="69288" y="3707471"/>
              <a:ext cx="3042402" cy="1951931"/>
            </a:xfrm>
            <a:prstGeom prst="rect">
              <a:avLst/>
            </a:prstGeom>
            <a:ln>
              <a:noFill/>
            </a:ln>
            <a:effectLst>
              <a:outerShdw blurRad="44450" dist="27940" dir="5400000" algn="ctr">
                <a:srgbClr val="000000">
                  <a:alpha val="32000"/>
                </a:srgbClr>
              </a:outerShdw>
            </a:effectLst>
            <a:sp3d>
              <a:bevelT w="190500" h="38100"/>
            </a:sp3d>
          </p:spPr>
        </p:pic>
        <p:sp>
          <p:nvSpPr>
            <p:cNvPr id="15" name="TextBox 14"/>
            <p:cNvSpPr txBox="1"/>
            <p:nvPr/>
          </p:nvSpPr>
          <p:spPr>
            <a:xfrm>
              <a:off x="165761" y="5400906"/>
              <a:ext cx="2945929" cy="369332"/>
            </a:xfrm>
            <a:prstGeom prst="rect">
              <a:avLst/>
            </a:prstGeom>
            <a:solidFill>
              <a:schemeClr val="accent6"/>
            </a:solid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bn-BD" dirty="0" smtClean="0"/>
                <a:t>বর্তমান মূল্য</a:t>
              </a:r>
              <a:r>
                <a:rPr lang="en-US" dirty="0" smtClean="0"/>
                <a:t>(১০০০০০)</a:t>
              </a:r>
              <a:r>
                <a:rPr lang="bn-BD" dirty="0" smtClean="0"/>
                <a:t> </a:t>
              </a:r>
              <a:endParaRPr lang="en-US" dirty="0"/>
            </a:p>
          </p:txBody>
        </p:sp>
      </p:grpSp>
      <p:sp>
        <p:nvSpPr>
          <p:cNvPr id="11" name="Right Arrow 10"/>
          <p:cNvSpPr/>
          <p:nvPr/>
        </p:nvSpPr>
        <p:spPr>
          <a:xfrm>
            <a:off x="3501560" y="5284120"/>
            <a:ext cx="3052189" cy="1102218"/>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পার্থক্যের কারণ </a:t>
            </a:r>
            <a:endParaRPr lang="en-US" sz="36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ackgroundRemoval t="1210" b="99194" l="4670" r="90522">
                        <a14:foregroundMark x1="38187" y1="43952" x2="39698" y2="99194"/>
                        <a14:foregroundMark x1="39698" y1="43347" x2="42170" y2="43347"/>
                        <a14:foregroundMark x1="38187" y1="45565" x2="46154" y2="26411"/>
                        <a14:foregroundMark x1="46703" y1="30040" x2="73214" y2="95565"/>
                        <a14:foregroundMark x1="69231" y1="94758" x2="49176" y2="99194"/>
                      </a14:backgroundRemoval>
                    </a14:imgEffect>
                  </a14:imgLayer>
                </a14:imgProps>
              </a:ext>
              <a:ext uri="{28A0092B-C50C-407E-A947-70E740481C1C}">
                <a14:useLocalDpi xmlns:a14="http://schemas.microsoft.com/office/drawing/2010/main" val="0"/>
              </a:ext>
            </a:extLst>
          </a:blip>
          <a:stretch>
            <a:fillRect/>
          </a:stretch>
        </p:blipFill>
        <p:spPr>
          <a:xfrm>
            <a:off x="3633062" y="4373492"/>
            <a:ext cx="1674158" cy="11014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Oval 17"/>
          <p:cNvSpPr/>
          <p:nvPr/>
        </p:nvSpPr>
        <p:spPr>
          <a:xfrm>
            <a:off x="6593421" y="5471938"/>
            <a:ext cx="1463761" cy="914400"/>
          </a:xfrm>
          <a:prstGeom prst="ellipse">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anose="02000000000000000000" pitchFamily="2" charset="0"/>
                <a:cs typeface="NikoshBAN" panose="02000000000000000000" pitchFamily="2" charset="0"/>
              </a:rPr>
              <a:t>সুদের হার(%) </a:t>
            </a:r>
            <a:endParaRPr lang="en-US" sz="2400" dirty="0">
              <a:latin typeface="NikoshBAN" panose="02000000000000000000" pitchFamily="2" charset="0"/>
              <a:cs typeface="NikoshBAN" panose="02000000000000000000" pitchFamily="2" charset="0"/>
            </a:endParaRPr>
          </a:p>
        </p:txBody>
      </p:sp>
      <p:sp>
        <p:nvSpPr>
          <p:cNvPr id="17" name="TextBox 16"/>
          <p:cNvSpPr txBox="1"/>
          <p:nvPr/>
        </p:nvSpPr>
        <p:spPr>
          <a:xfrm>
            <a:off x="5202533" y="231040"/>
            <a:ext cx="2266682" cy="368382"/>
          </a:xfrm>
          <a:prstGeom prst="rect">
            <a:avLst/>
          </a:prstGeom>
          <a:noFill/>
        </p:spPr>
        <p:txBody>
          <a:bodyPr wrap="square" rtlCol="0">
            <a:spAutoFit/>
          </a:bodyPr>
          <a:lstStyle/>
          <a:p>
            <a:r>
              <a:rPr lang="bn-IN" dirty="0" smtClean="0"/>
              <a:t>   </a:t>
            </a:r>
            <a:endParaRPr lang="en-US" dirty="0"/>
          </a:p>
        </p:txBody>
      </p:sp>
      <p:sp>
        <p:nvSpPr>
          <p:cNvPr id="19" name="TextBox 18"/>
          <p:cNvSpPr txBox="1"/>
          <p:nvPr/>
        </p:nvSpPr>
        <p:spPr>
          <a:xfrm>
            <a:off x="1924860" y="-11608"/>
            <a:ext cx="8822028"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অর্থের বর্তমান মূল্যে ও ভবিষ্যৎ মূল্যের মধ্যে </a:t>
            </a:r>
            <a:r>
              <a:rPr lang="bn-BD" sz="3200" dirty="0" smtClean="0">
                <a:latin typeface="NikoshBAN" panose="02000000000000000000" pitchFamily="2" charset="0"/>
                <a:cs typeface="NikoshBAN" panose="02000000000000000000" pitchFamily="2" charset="0"/>
              </a:rPr>
              <a:t>পার্থক্য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a:t>
            </a:r>
            <a:endParaRPr lang="en-US" sz="3200" dirty="0"/>
          </a:p>
        </p:txBody>
      </p:sp>
    </p:spTree>
    <p:extLst>
      <p:ext uri="{BB962C8B-B14F-4D97-AF65-F5344CB8AC3E}">
        <p14:creationId xmlns:p14="http://schemas.microsoft.com/office/powerpoint/2010/main" val="4216844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58333E-6 -3.7037E-6 L 0.61132 -0.00416 " pathEditMode="relative" rAng="0" ptsTypes="AA">
                                      <p:cBhvr>
                                        <p:cTn id="6" dur="2000" fill="hold"/>
                                        <p:tgtEl>
                                          <p:spTgt spid="8"/>
                                        </p:tgtEl>
                                        <p:attrNameLst>
                                          <p:attrName>ppt_x</p:attrName>
                                          <p:attrName>ppt_y</p:attrName>
                                        </p:attrNameLst>
                                      </p:cBhvr>
                                      <p:rCtr x="30560" y="-208"/>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08333E-6 3.33333E-6 L 0.02096 0.58727 " pathEditMode="relative" rAng="0" ptsTypes="AA">
                                      <p:cBhvr>
                                        <p:cTn id="28" dur="2000" fill="hold"/>
                                        <p:tgtEl>
                                          <p:spTgt spid="6"/>
                                        </p:tgtEl>
                                        <p:attrNameLst>
                                          <p:attrName>ppt_x</p:attrName>
                                          <p:attrName>ppt_y</p:attrName>
                                        </p:attrNameLst>
                                      </p:cBhvr>
                                      <p:rCtr x="1042" y="29352"/>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1"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746" y="103031"/>
            <a:ext cx="4662152" cy="584775"/>
          </a:xfrm>
          <a:prstGeom prst="rect">
            <a:avLst/>
          </a:prstGeom>
          <a:solidFill>
            <a:schemeClr val="accent2">
              <a:lumMod val="60000"/>
              <a:lumOff val="40000"/>
            </a:schemeClr>
          </a:solidFill>
          <a:ln>
            <a:solidFill>
              <a:schemeClr val="accent2"/>
            </a:solidFill>
          </a:ln>
          <a:effectLst>
            <a:outerShdw blurRad="50800" dist="38100" dir="8100000" algn="tr" rotWithShape="0">
              <a:prstClr val="black">
                <a:alpha val="40000"/>
              </a:prstClr>
            </a:outerShdw>
          </a:effectLst>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অর্থের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গুরূত্ব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60404" y="1108849"/>
            <a:ext cx="2240923"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200" dirty="0" smtClean="0">
                <a:latin typeface="NikoshBAN" panose="02000000000000000000" pitchFamily="2" charset="0"/>
                <a:cs typeface="NikoshBAN" panose="02000000000000000000" pitchFamily="2" charset="0"/>
              </a:rPr>
              <a:t>১।সুযোগ ব্যয়</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224" y="2275676"/>
            <a:ext cx="2839223" cy="188808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991" y="2065461"/>
            <a:ext cx="2823691" cy="2061088"/>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50014" b="94446" l="2999" r="26990"/>
                    </a14:imgEffect>
                  </a14:imgLayer>
                </a14:imgProps>
              </a:ext>
              <a:ext uri="{28A0092B-C50C-407E-A947-70E740481C1C}">
                <a14:useLocalDpi xmlns:a14="http://schemas.microsoft.com/office/drawing/2010/main" val="0"/>
              </a:ext>
            </a:extLst>
          </a:blip>
          <a:srcRect l="-1" t="44460" r="70011"/>
          <a:stretch/>
        </p:blipFill>
        <p:spPr>
          <a:xfrm>
            <a:off x="4880423" y="1108849"/>
            <a:ext cx="618269" cy="1122293"/>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603" t="12019" r="5199" b="18498"/>
          <a:stretch/>
        </p:blipFill>
        <p:spPr>
          <a:xfrm>
            <a:off x="4453728" y="1576130"/>
            <a:ext cx="3634204" cy="2571043"/>
          </a:xfrm>
          <a:prstGeom prst="rect">
            <a:avLst/>
          </a:prstGeom>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8">
                    <a14:imgEffect>
                      <a14:backgroundRemoval t="0" b="35814" l="10000" r="90000"/>
                    </a14:imgEffect>
                  </a14:imgLayer>
                </a14:imgProps>
              </a:ext>
              <a:ext uri="{28A0092B-C50C-407E-A947-70E740481C1C}">
                <a14:useLocalDpi xmlns:a14="http://schemas.microsoft.com/office/drawing/2010/main" val="0"/>
              </a:ext>
            </a:extLst>
          </a:blip>
          <a:srcRect b="59990"/>
          <a:stretch/>
        </p:blipFill>
        <p:spPr>
          <a:xfrm>
            <a:off x="4528326" y="843868"/>
            <a:ext cx="1414795" cy="608511"/>
          </a:xfrm>
          <a:prstGeom prst="rect">
            <a:avLst/>
          </a:prstGeom>
        </p:spPr>
      </p:pic>
      <p:sp>
        <p:nvSpPr>
          <p:cNvPr id="13" name="TextBox 12"/>
          <p:cNvSpPr txBox="1"/>
          <p:nvPr/>
        </p:nvSpPr>
        <p:spPr>
          <a:xfrm>
            <a:off x="4880423" y="2530693"/>
            <a:ext cx="2346769" cy="40011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000" dirty="0" smtClean="0">
                <a:latin typeface="NikoshBAN" panose="02000000000000000000" pitchFamily="2" charset="0"/>
                <a:cs typeface="NikoshBAN" panose="02000000000000000000" pitchFamily="2" charset="0"/>
              </a:rPr>
              <a:t>১০</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মুনাফা</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আসবে</a:t>
            </a:r>
            <a:r>
              <a:rPr lang="en-US" sz="2000" dirty="0" smtClean="0">
                <a:latin typeface="NikoshBAN" panose="02000000000000000000" pitchFamily="2" charset="0"/>
                <a:cs typeface="NikoshBAN" panose="02000000000000000000" pitchFamily="2" charset="0"/>
              </a:rPr>
              <a:t> </a:t>
            </a:r>
            <a:r>
              <a:rPr lang="bn-BD"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14" name="Right Arrow 13"/>
          <p:cNvSpPr/>
          <p:nvPr/>
        </p:nvSpPr>
        <p:spPr>
          <a:xfrm>
            <a:off x="1380866" y="2275676"/>
            <a:ext cx="2679551" cy="941492"/>
          </a:xfrm>
          <a:prstGeom prst="rightArrow">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latin typeface="NikoshBAN" panose="02000000000000000000" pitchFamily="2" charset="0"/>
                <a:cs typeface="NikoshBAN" panose="02000000000000000000" pitchFamily="2" charset="0"/>
              </a:rPr>
              <a:t>ব্যাংকে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টাকা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দিলে</a:t>
            </a:r>
            <a:endParaRPr lang="en-US" sz="2000" dirty="0">
              <a:latin typeface="NikoshBAN" panose="02000000000000000000" pitchFamily="2" charset="0"/>
              <a:cs typeface="NikoshBAN" panose="02000000000000000000" pitchFamily="2" charset="0"/>
            </a:endParaRPr>
          </a:p>
        </p:txBody>
      </p:sp>
      <p:sp>
        <p:nvSpPr>
          <p:cNvPr id="15" name="TextBox 14"/>
          <p:cNvSpPr txBox="1"/>
          <p:nvPr/>
        </p:nvSpPr>
        <p:spPr>
          <a:xfrm>
            <a:off x="8700200" y="1295423"/>
            <a:ext cx="2597269" cy="707886"/>
          </a:xfrm>
          <a:prstGeom prst="rect">
            <a:avLst/>
          </a:prstGeom>
          <a:noFill/>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কিন্তু ব্যাংকে জমানারেখে জমি কিনে পার্ক তৈরি করি তাহলে </a:t>
            </a:r>
            <a:endParaRPr lang="en-US" sz="2000" dirty="0">
              <a:latin typeface="NikoshBAN" panose="02000000000000000000" pitchFamily="2" charset="0"/>
              <a:cs typeface="NikoshBAN" panose="02000000000000000000" pitchFamily="2" charset="0"/>
            </a:endParaRPr>
          </a:p>
        </p:txBody>
      </p:sp>
      <p:sp>
        <p:nvSpPr>
          <p:cNvPr id="16" name="TextBox 15"/>
          <p:cNvSpPr txBox="1"/>
          <p:nvPr/>
        </p:nvSpPr>
        <p:spPr>
          <a:xfrm>
            <a:off x="8579224" y="2095974"/>
            <a:ext cx="2823691" cy="40011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৮ বছরে দিগুণ হবে। </a:t>
            </a:r>
            <a:endParaRPr lang="en-US" sz="2000" dirty="0">
              <a:latin typeface="NikoshBAN" panose="02000000000000000000" pitchFamily="2" charset="0"/>
              <a:cs typeface="NikoshBAN" panose="02000000000000000000" pitchFamily="2" charset="0"/>
            </a:endParaRPr>
          </a:p>
        </p:txBody>
      </p:sp>
      <p:sp>
        <p:nvSpPr>
          <p:cNvPr id="12" name="TextBox 11"/>
          <p:cNvSpPr txBox="1"/>
          <p:nvPr/>
        </p:nvSpPr>
        <p:spPr>
          <a:xfrm>
            <a:off x="1150412" y="5590316"/>
            <a:ext cx="9027258" cy="95410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প্রকল্পে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বিনিয়োগ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প্রকল্পে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বিনিয়োগের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7" name="Oval 16"/>
          <p:cNvSpPr/>
          <p:nvPr/>
        </p:nvSpPr>
        <p:spPr>
          <a:xfrm>
            <a:off x="260403" y="3726788"/>
            <a:ext cx="3825973" cy="1528578"/>
          </a:xfrm>
          <a:prstGeom prst="ellips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নির্ণয়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যায়</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29" name="Picture 28"/>
          <p:cNvPicPr>
            <a:picLocks noChangeAspect="1"/>
          </p:cNvPicPr>
          <p:nvPr/>
        </p:nvPicPr>
        <p:blipFill>
          <a:blip r:embed="rId9">
            <a:extLst>
              <a:ext uri="{BEBA8EAE-BF5A-486C-A8C5-ECC9F3942E4B}">
                <a14:imgProps xmlns:a14="http://schemas.microsoft.com/office/drawing/2010/main">
                  <a14:imgLayer r:embed="rId10">
                    <a14:imgEffect>
                      <a14:backgroundRemoval t="9859" b="89671" l="1688" r="89873"/>
                    </a14:imgEffect>
                  </a14:imgLayer>
                </a14:imgProps>
              </a:ext>
              <a:ext uri="{28A0092B-C50C-407E-A947-70E740481C1C}">
                <a14:useLocalDpi xmlns:a14="http://schemas.microsoft.com/office/drawing/2010/main" val="0"/>
              </a:ext>
            </a:extLst>
          </a:blip>
          <a:stretch>
            <a:fillRect/>
          </a:stretch>
        </p:blipFill>
        <p:spPr>
          <a:xfrm>
            <a:off x="9260782" y="2118348"/>
            <a:ext cx="2257425" cy="2028825"/>
          </a:xfrm>
          <a:prstGeom prst="rect">
            <a:avLst/>
          </a:prstGeom>
        </p:spPr>
      </p:pic>
      <p:sp>
        <p:nvSpPr>
          <p:cNvPr id="31" name="Oval 30"/>
          <p:cNvSpPr/>
          <p:nvPr/>
        </p:nvSpPr>
        <p:spPr>
          <a:xfrm>
            <a:off x="8923246" y="4225911"/>
            <a:ext cx="2779543" cy="103774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NikoshBAN" panose="02000000000000000000" pitchFamily="2" charset="0"/>
                <a:cs typeface="NikoshBAN" panose="02000000000000000000" pitchFamily="2" charset="0"/>
              </a:rPr>
              <a:t>যদি</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হয়</a:t>
            </a:r>
            <a:endParaRPr lang="en-US" sz="2000" dirty="0">
              <a:latin typeface="NikoshBAN" panose="02000000000000000000" pitchFamily="2" charset="0"/>
              <a:cs typeface="NikoshBAN" panose="02000000000000000000" pitchFamily="2" charset="0"/>
            </a:endParaRPr>
          </a:p>
        </p:txBody>
      </p:sp>
      <p:sp>
        <p:nvSpPr>
          <p:cNvPr id="36" name="Oval 35"/>
          <p:cNvSpPr/>
          <p:nvPr/>
        </p:nvSpPr>
        <p:spPr>
          <a:xfrm>
            <a:off x="4881058" y="4046359"/>
            <a:ext cx="2779543" cy="103774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latin typeface="NikoshBAN" panose="02000000000000000000" pitchFamily="2" charset="0"/>
                <a:cs typeface="NikoshBAN" panose="02000000000000000000" pitchFamily="2" charset="0"/>
              </a:rPr>
              <a:t>তাহলে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ব্যাংকে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টাকা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রাখা</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 ,</a:t>
            </a:r>
          </a:p>
        </p:txBody>
      </p:sp>
      <p:pic>
        <p:nvPicPr>
          <p:cNvPr id="37" name="Picture 36"/>
          <p:cNvPicPr>
            <a:picLocks noChangeAspect="1"/>
          </p:cNvPicPr>
          <p:nvPr/>
        </p:nvPicPr>
        <p:blipFill>
          <a:blip r:embed="rId11">
            <a:extLst>
              <a:ext uri="{BEBA8EAE-BF5A-486C-A8C5-ECC9F3942E4B}">
                <a14:imgProps xmlns:a14="http://schemas.microsoft.com/office/drawing/2010/main">
                  <a14:imgLayer r:embed="rId12">
                    <a14:imgEffect>
                      <a14:backgroundRemoval t="889" b="97778" l="889" r="99556"/>
                    </a14:imgEffect>
                  </a14:imgLayer>
                </a14:imgProps>
              </a:ext>
              <a:ext uri="{28A0092B-C50C-407E-A947-70E740481C1C}">
                <a14:useLocalDpi xmlns:a14="http://schemas.microsoft.com/office/drawing/2010/main" val="0"/>
              </a:ext>
            </a:extLst>
          </a:blip>
          <a:stretch>
            <a:fillRect/>
          </a:stretch>
        </p:blipFill>
        <p:spPr>
          <a:xfrm>
            <a:off x="5035551" y="2109458"/>
            <a:ext cx="2143125" cy="2143125"/>
          </a:xfrm>
          <a:prstGeom prst="rect">
            <a:avLst/>
          </a:prstGeom>
        </p:spPr>
      </p:pic>
      <p:sp>
        <p:nvSpPr>
          <p:cNvPr id="39" name="Oval 38"/>
          <p:cNvSpPr/>
          <p:nvPr/>
        </p:nvSpPr>
        <p:spPr>
          <a:xfrm>
            <a:off x="4828153" y="4019389"/>
            <a:ext cx="2885351" cy="1077663"/>
          </a:xfrm>
          <a:prstGeom prst="ellipse">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NikoshBAN" panose="02000000000000000000" pitchFamily="2" charset="0"/>
                <a:cs typeface="NikoshBAN" panose="02000000000000000000" pitchFamily="2" charset="0"/>
              </a:rPr>
              <a:t>আবার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ব্যাংকে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টাকা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জমা</a:t>
            </a:r>
            <a:r>
              <a:rPr lang="en-US" sz="2000" dirty="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রাখলে</a:t>
            </a:r>
            <a:endParaRPr lang="en-US" sz="2000" dirty="0">
              <a:latin typeface="NikoshBAN" panose="02000000000000000000" pitchFamily="2" charset="0"/>
              <a:cs typeface="NikoshBAN" panose="02000000000000000000" pitchFamily="2" charset="0"/>
            </a:endParaRPr>
          </a:p>
        </p:txBody>
      </p:sp>
      <p:sp>
        <p:nvSpPr>
          <p:cNvPr id="41" name="Oval 40"/>
          <p:cNvSpPr/>
          <p:nvPr/>
        </p:nvSpPr>
        <p:spPr>
          <a:xfrm>
            <a:off x="8999722" y="4179185"/>
            <a:ext cx="2779543" cy="1244184"/>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NikoshBAN" panose="02000000000000000000" pitchFamily="2" charset="0"/>
                <a:cs typeface="NikoshBAN" panose="02000000000000000000" pitchFamily="2" charset="0"/>
              </a:rPr>
              <a:t>পার্ক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a:t>
            </a:r>
          </a:p>
        </p:txBody>
      </p:sp>
      <p:pic>
        <p:nvPicPr>
          <p:cNvPr id="43" name="Picture 42"/>
          <p:cNvPicPr>
            <a:picLocks noChangeAspect="1"/>
          </p:cNvPicPr>
          <p:nvPr/>
        </p:nvPicPr>
        <p:blipFill>
          <a:blip r:embed="rId11">
            <a:extLst>
              <a:ext uri="{BEBA8EAE-BF5A-486C-A8C5-ECC9F3942E4B}">
                <a14:imgProps xmlns:a14="http://schemas.microsoft.com/office/drawing/2010/main">
                  <a14:imgLayer r:embed="rId12">
                    <a14:imgEffect>
                      <a14:backgroundRemoval t="889" b="97778" l="889" r="99556"/>
                    </a14:imgEffect>
                  </a14:imgLayer>
                </a14:imgProps>
              </a:ext>
              <a:ext uri="{28A0092B-C50C-407E-A947-70E740481C1C}">
                <a14:useLocalDpi xmlns:a14="http://schemas.microsoft.com/office/drawing/2010/main" val="0"/>
              </a:ext>
            </a:extLst>
          </a:blip>
          <a:stretch>
            <a:fillRect/>
          </a:stretch>
        </p:blipFill>
        <p:spPr>
          <a:xfrm>
            <a:off x="8968770" y="2307688"/>
            <a:ext cx="2143125" cy="2143125"/>
          </a:xfrm>
          <a:prstGeom prst="rect">
            <a:avLst/>
          </a:prstGeom>
        </p:spPr>
      </p:pic>
      <p:pic>
        <p:nvPicPr>
          <p:cNvPr id="44" name="Picture 43"/>
          <p:cNvPicPr>
            <a:picLocks noChangeAspect="1"/>
          </p:cNvPicPr>
          <p:nvPr/>
        </p:nvPicPr>
        <p:blipFill>
          <a:blip r:embed="rId9">
            <a:extLst>
              <a:ext uri="{BEBA8EAE-BF5A-486C-A8C5-ECC9F3942E4B}">
                <a14:imgProps xmlns:a14="http://schemas.microsoft.com/office/drawing/2010/main">
                  <a14:imgLayer r:embed="rId10">
                    <a14:imgEffect>
                      <a14:backgroundRemoval t="9859" b="89671" l="1688" r="89873"/>
                    </a14:imgEffect>
                  </a14:imgLayer>
                </a14:imgProps>
              </a:ext>
              <a:ext uri="{28A0092B-C50C-407E-A947-70E740481C1C}">
                <a14:useLocalDpi xmlns:a14="http://schemas.microsoft.com/office/drawing/2010/main" val="0"/>
              </a:ext>
            </a:extLst>
          </a:blip>
          <a:stretch>
            <a:fillRect/>
          </a:stretch>
        </p:blipFill>
        <p:spPr>
          <a:xfrm>
            <a:off x="5288602" y="1748572"/>
            <a:ext cx="2257425" cy="2028825"/>
          </a:xfrm>
          <a:prstGeom prst="rect">
            <a:avLst/>
          </a:prstGeom>
        </p:spPr>
      </p:pic>
    </p:spTree>
    <p:extLst>
      <p:ext uri="{BB962C8B-B14F-4D97-AF65-F5344CB8AC3E}">
        <p14:creationId xmlns:p14="http://schemas.microsoft.com/office/powerpoint/2010/main" val="1151201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000"/>
                                        <p:tgtEl>
                                          <p:spTgt spid="43"/>
                                        </p:tgtEl>
                                      </p:cBhvr>
                                    </p:animEffect>
                                    <p:anim calcmode="lin" valueType="num">
                                      <p:cBhvr>
                                        <p:cTn id="85" dur="1000" fill="hold"/>
                                        <p:tgtEl>
                                          <p:spTgt spid="43"/>
                                        </p:tgtEl>
                                        <p:attrNameLst>
                                          <p:attrName>ppt_x</p:attrName>
                                        </p:attrNameLst>
                                      </p:cBhvr>
                                      <p:tavLst>
                                        <p:tav tm="0">
                                          <p:val>
                                            <p:strVal val="#ppt_x"/>
                                          </p:val>
                                        </p:tav>
                                        <p:tav tm="100000">
                                          <p:val>
                                            <p:strVal val="#ppt_x"/>
                                          </p:val>
                                        </p:tav>
                                      </p:tavLst>
                                    </p:anim>
                                    <p:anim calcmode="lin" valueType="num">
                                      <p:cBhvr>
                                        <p:cTn id="8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heel(1)">
                                      <p:cBhvr>
                                        <p:cTn id="91" dur="20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500" fill="hold"/>
                                        <p:tgtEl>
                                          <p:spTgt spid="12"/>
                                        </p:tgtEl>
                                        <p:attrNameLst>
                                          <p:attrName>ppt_x</p:attrName>
                                        </p:attrNameLst>
                                      </p:cBhvr>
                                      <p:tavLst>
                                        <p:tav tm="0">
                                          <p:val>
                                            <p:strVal val="#ppt_x"/>
                                          </p:val>
                                        </p:tav>
                                        <p:tav tm="100000">
                                          <p:val>
                                            <p:strVal val="#ppt_x"/>
                                          </p:val>
                                        </p:tav>
                                      </p:tavLst>
                                    </p:anim>
                                    <p:anim calcmode="lin" valueType="num">
                                      <p:cBhvr additive="base">
                                        <p:cTn id="9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ppt_x"/>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p:bldP spid="16" grpId="0" animBg="1"/>
      <p:bldP spid="12" grpId="0" animBg="1"/>
      <p:bldP spid="17" grpId="0" animBg="1"/>
      <p:bldP spid="31" grpId="0" animBg="1"/>
      <p:bldP spid="36" grpId="0" animBg="1"/>
      <p:bldP spid="39"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TotalTime>
  <Words>726</Words>
  <Application>Microsoft Office PowerPoint</Application>
  <PresentationFormat>Widescreen</PresentationFormat>
  <Paragraphs>126</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125</cp:revision>
  <dcterms:created xsi:type="dcterms:W3CDTF">2020-02-29T07:28:30Z</dcterms:created>
  <dcterms:modified xsi:type="dcterms:W3CDTF">2020-05-30T06:28:27Z</dcterms:modified>
</cp:coreProperties>
</file>