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9" r:id="rId4"/>
    <p:sldId id="258" r:id="rId5"/>
    <p:sldId id="260" r:id="rId6"/>
    <p:sldId id="261" r:id="rId7"/>
    <p:sldId id="280" r:id="rId8"/>
    <p:sldId id="281" r:id="rId9"/>
    <p:sldId id="282" r:id="rId10"/>
    <p:sldId id="262" r:id="rId11"/>
    <p:sldId id="263" r:id="rId12"/>
    <p:sldId id="264" r:id="rId13"/>
    <p:sldId id="265" r:id="rId14"/>
    <p:sldId id="267" r:id="rId15"/>
    <p:sldId id="268" r:id="rId16"/>
    <p:sldId id="269" r:id="rId17"/>
    <p:sldId id="270" r:id="rId18"/>
    <p:sldId id="271" r:id="rId19"/>
    <p:sldId id="272" r:id="rId20"/>
    <p:sldId id="273"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5/29/2020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bellalhossailtr@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28600" y="1752600"/>
            <a:ext cx="8686800" cy="264687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n-IN" sz="96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bn-IN" sz="166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স্বাগতম</a:t>
            </a:r>
            <a:r>
              <a:rPr lang="en-US" sz="166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endParaRPr lang="en-US" sz="96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6394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repeatCount="indefinite"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accent2"/>
                                      </p:to>
                                    </p:animClr>
                                    <p:animClr clrSpc="rgb" dir="cw">
                                      <p:cBhvr>
                                        <p:cTn id="7" dur="500" fill="hold"/>
                                        <p:tgtEl>
                                          <p:spTgt spid="4">
                                            <p:txEl>
                                              <p:pRg st="0" end="0"/>
                                            </p:txEl>
                                          </p:spTgt>
                                        </p:tgtEl>
                                        <p:attrNameLst>
                                          <p:attrName>fillcolor</p:attrName>
                                        </p:attrNameLst>
                                      </p:cBhvr>
                                      <p:to>
                                        <a:schemeClr val="accent2"/>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467600" cy="1569660"/>
          </a:xfrm>
          <a:prstGeom prst="rect">
            <a:avLst/>
          </a:prstGeom>
        </p:spPr>
        <p:txBody>
          <a:bodyPr wrap="square">
            <a:spAutoFit/>
          </a:bodyPr>
          <a:lstStyle/>
          <a:p>
            <a:r>
              <a:rPr lang="bn-BD" sz="3200" b="1" dirty="0">
                <a:latin typeface="NikoshBAN" pitchFamily="2" charset="0"/>
                <a:cs typeface="NikoshBAN" pitchFamily="2" charset="0"/>
              </a:rPr>
              <a:t>(ওপরের বাক্যটিতে ‘</a:t>
            </a:r>
            <a:r>
              <a:rPr lang="bn-BD" sz="3200" b="1" dirty="0">
                <a:solidFill>
                  <a:srgbClr val="FF0000"/>
                </a:solidFill>
                <a:latin typeface="NikoshBAN" pitchFamily="2" charset="0"/>
                <a:cs typeface="NikoshBAN" pitchFamily="2" charset="0"/>
              </a:rPr>
              <a:t>রা’ </a:t>
            </a:r>
            <a:r>
              <a:rPr lang="bn-BD" sz="3200" b="1" dirty="0">
                <a:latin typeface="NikoshBAN" pitchFamily="2" charset="0"/>
                <a:cs typeface="NikoshBAN" pitchFamily="2" charset="0"/>
              </a:rPr>
              <a:t>(অভিযাত্রী +রা) </a:t>
            </a:r>
            <a:r>
              <a:rPr lang="bn-BD" sz="3200" b="1" dirty="0">
                <a:solidFill>
                  <a:srgbClr val="00B050"/>
                </a:solidFill>
                <a:latin typeface="NikoshBAN" pitchFamily="2" charset="0"/>
                <a:cs typeface="NikoshBAN" pitchFamily="2" charset="0"/>
              </a:rPr>
              <a:t>এর </a:t>
            </a:r>
            <a:r>
              <a:rPr lang="bn-BD" sz="3200" b="1" dirty="0">
                <a:latin typeface="NikoshBAN" pitchFamily="2" charset="0"/>
                <a:cs typeface="NikoshBAN" pitchFamily="2" charset="0"/>
              </a:rPr>
              <a:t>(মানুষে +এর), </a:t>
            </a:r>
            <a:r>
              <a:rPr lang="bn-BD" sz="3200" b="1" dirty="0">
                <a:solidFill>
                  <a:srgbClr val="00B0F0"/>
                </a:solidFill>
                <a:latin typeface="NikoshBAN" pitchFamily="2" charset="0"/>
                <a:cs typeface="NikoshBAN" pitchFamily="2" charset="0"/>
              </a:rPr>
              <a:t>র</a:t>
            </a:r>
            <a:r>
              <a:rPr lang="bn-BD" sz="3200" b="1" dirty="0">
                <a:latin typeface="NikoshBAN" pitchFamily="2" charset="0"/>
                <a:cs typeface="NikoshBAN" pitchFamily="2" charset="0"/>
              </a:rPr>
              <a:t>’ (কল্পনা+র), </a:t>
            </a:r>
            <a:r>
              <a:rPr lang="bn-BD" sz="3200" b="1" dirty="0">
                <a:solidFill>
                  <a:srgbClr val="7030A0"/>
                </a:solidFill>
                <a:latin typeface="NikoshBAN" pitchFamily="2" charset="0"/>
                <a:cs typeface="NikoshBAN" pitchFamily="2" charset="0"/>
              </a:rPr>
              <a:t>এ’</a:t>
            </a:r>
            <a:r>
              <a:rPr lang="bn-BD" sz="3200" b="1" dirty="0">
                <a:latin typeface="NikoshBAN" pitchFamily="2" charset="0"/>
                <a:cs typeface="NikoshBAN" pitchFamily="2" charset="0"/>
              </a:rPr>
              <a:t>(মঙ্গলগ্রহ+এ) প্রভৃতি চিহ্নগুলোকে বিভক্তি বলা হয়।)</a:t>
            </a:r>
            <a:endParaRPr lang="en-US" sz="3200" b="1" dirty="0">
              <a:latin typeface="NikoshBAN" pitchFamily="2" charset="0"/>
              <a:cs typeface="NikoshBAN" pitchFamily="2" charset="0"/>
            </a:endParaRPr>
          </a:p>
        </p:txBody>
      </p:sp>
      <p:sp>
        <p:nvSpPr>
          <p:cNvPr id="3" name="Rectangle 2"/>
          <p:cNvSpPr/>
          <p:nvPr/>
        </p:nvSpPr>
        <p:spPr>
          <a:xfrm>
            <a:off x="914400" y="4078069"/>
            <a:ext cx="7620000" cy="1077218"/>
          </a:xfrm>
          <a:prstGeom prst="rect">
            <a:avLst/>
          </a:prstGeom>
        </p:spPr>
        <p:txBody>
          <a:bodyPr wrap="square">
            <a:spAutoFit/>
          </a:bodyPr>
          <a:lstStyle/>
          <a:p>
            <a:r>
              <a:rPr lang="bn-BD" sz="3200" b="1" dirty="0">
                <a:solidFill>
                  <a:srgbClr val="FF0000"/>
                </a:solidFill>
                <a:latin typeface="NikoshBAN" pitchFamily="2" charset="0"/>
                <a:cs typeface="NikoshBAN" pitchFamily="2" charset="0"/>
              </a:rPr>
              <a:t>বিভক্তি যুক্ত শব্দমাত্রই পদ এবং বাক্যে ব্যবহৃত প্রত্যেকটি শব্দই এক একটি পদ। </a:t>
            </a:r>
            <a:endParaRPr lang="en-US" sz="3200" b="1" dirty="0">
              <a:solidFill>
                <a:srgbClr val="FF0000"/>
              </a:solidFill>
              <a:latin typeface="NikoshBAN" pitchFamily="2" charset="0"/>
              <a:cs typeface="NikoshBAN" pitchFamily="2" charset="0"/>
            </a:endParaRPr>
          </a:p>
        </p:txBody>
      </p:sp>
      <p:sp>
        <p:nvSpPr>
          <p:cNvPr id="4" name="Rectangle 3"/>
          <p:cNvSpPr/>
          <p:nvPr/>
        </p:nvSpPr>
        <p:spPr>
          <a:xfrm>
            <a:off x="762000" y="825550"/>
            <a:ext cx="7620000" cy="1754326"/>
          </a:xfrm>
          <a:prstGeom prst="rect">
            <a:avLst/>
          </a:prstGeom>
        </p:spPr>
        <p:txBody>
          <a:bodyPr wrap="square">
            <a:spAutoFit/>
          </a:bodyPr>
          <a:lstStyle/>
          <a:p>
            <a:pPr>
              <a:buFont typeface="Wingdings" pitchFamily="2" charset="2"/>
              <a:buChar char="v"/>
            </a:pPr>
            <a:r>
              <a:rPr lang="bn-BD" sz="3600" b="1" dirty="0">
                <a:latin typeface="NikoshBAN" pitchFamily="2" charset="0"/>
                <a:cs typeface="NikoshBAN" pitchFamily="2" charset="0"/>
              </a:rPr>
              <a:t>দুঃসাহসী </a:t>
            </a:r>
            <a:r>
              <a:rPr lang="bn-BD" sz="3600" b="1" dirty="0">
                <a:solidFill>
                  <a:srgbClr val="FF0000"/>
                </a:solidFill>
                <a:latin typeface="NikoshBAN" pitchFamily="2" charset="0"/>
                <a:cs typeface="NikoshBAN" pitchFamily="2" charset="0"/>
              </a:rPr>
              <a:t>অভিযাত্রীরা </a:t>
            </a:r>
            <a:r>
              <a:rPr lang="bn-BD" sz="3600" b="1" dirty="0">
                <a:solidFill>
                  <a:srgbClr val="00B050"/>
                </a:solidFill>
                <a:latin typeface="NikoshBAN" pitchFamily="2" charset="0"/>
                <a:cs typeface="NikoshBAN" pitchFamily="2" charset="0"/>
              </a:rPr>
              <a:t>মানুষের </a:t>
            </a:r>
            <a:r>
              <a:rPr lang="bn-BD" sz="3600" b="1" dirty="0">
                <a:latin typeface="NikoshBAN" pitchFamily="2" charset="0"/>
                <a:cs typeface="NikoshBAN" pitchFamily="2" charset="0"/>
              </a:rPr>
              <a:t>চিরন্তন </a:t>
            </a:r>
            <a:r>
              <a:rPr lang="bn-BD" sz="3600" b="1" dirty="0">
                <a:solidFill>
                  <a:srgbClr val="00B0F0"/>
                </a:solidFill>
                <a:latin typeface="NikoshBAN" pitchFamily="2" charset="0"/>
                <a:cs typeface="NikoshBAN" pitchFamily="2" charset="0"/>
              </a:rPr>
              <a:t>কল্পনার</a:t>
            </a:r>
            <a:r>
              <a:rPr lang="bn-BD" sz="3600" b="1" dirty="0">
                <a:latin typeface="NikoshBAN" pitchFamily="2" charset="0"/>
                <a:cs typeface="NikoshBAN" pitchFamily="2" charset="0"/>
              </a:rPr>
              <a:t> রাজ্য চাঁদের দেশে </a:t>
            </a:r>
            <a:r>
              <a:rPr lang="en-US" sz="3600" b="1" dirty="0" err="1">
                <a:latin typeface="NikoshBAN" pitchFamily="2" charset="0"/>
                <a:cs typeface="NikoshBAN" pitchFamily="2" charset="0"/>
              </a:rPr>
              <a:t>পৌ</a:t>
            </a:r>
            <a:r>
              <a:rPr lang="bn-BD" sz="3600" b="1" dirty="0">
                <a:latin typeface="NikoshBAN" pitchFamily="2" charset="0"/>
                <a:cs typeface="NikoshBAN" pitchFamily="2" charset="0"/>
              </a:rPr>
              <a:t>ছেছেন এবং </a:t>
            </a:r>
            <a:r>
              <a:rPr lang="bn-BD" sz="3600" b="1" dirty="0">
                <a:solidFill>
                  <a:srgbClr val="7030A0"/>
                </a:solidFill>
                <a:latin typeface="NikoshBAN" pitchFamily="2" charset="0"/>
                <a:cs typeface="NikoshBAN" pitchFamily="2" charset="0"/>
              </a:rPr>
              <a:t>মঙ্গল গ্রহেও </a:t>
            </a:r>
            <a:r>
              <a:rPr lang="bn-BD" sz="3600" b="1" dirty="0">
                <a:latin typeface="NikoshBAN" pitchFamily="2" charset="0"/>
                <a:cs typeface="NikoshBAN" pitchFamily="2" charset="0"/>
              </a:rPr>
              <a:t>য</a:t>
            </a:r>
            <a:r>
              <a:rPr lang="en-US" sz="3600" b="1" dirty="0">
                <a:latin typeface="NikoshBAN" pitchFamily="2" charset="0"/>
                <a:cs typeface="NikoshBAN" pitchFamily="2" charset="0"/>
              </a:rPr>
              <a:t>া</a:t>
            </a:r>
            <a:r>
              <a:rPr lang="bn-BD" sz="3600" b="1" dirty="0">
                <a:latin typeface="NikoshBAN" pitchFamily="2" charset="0"/>
                <a:cs typeface="NikoshBAN" pitchFamily="2" charset="0"/>
              </a:rPr>
              <a:t>ওয়ার জন্য তাঁরা প্রস্তুত হচ্ছেন।</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4347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85800"/>
            <a:ext cx="5334000" cy="1446550"/>
          </a:xfrm>
          <a:prstGeom prst="rect">
            <a:avLst/>
          </a:prstGeom>
          <a:noFill/>
        </p:spPr>
        <p:txBody>
          <a:bodyPr wrap="square" rtlCol="0">
            <a:spAutoFit/>
          </a:bodyPr>
          <a:lstStyle/>
          <a:p>
            <a:pPr algn="ctr"/>
            <a:r>
              <a:rPr lang="en-US" sz="8800" dirty="0" err="1">
                <a:latin typeface="NikoshBAN" pitchFamily="2" charset="0"/>
                <a:cs typeface="NikoshBAN" pitchFamily="2" charset="0"/>
              </a:rPr>
              <a:t>একক</a:t>
            </a:r>
            <a:r>
              <a:rPr lang="en-US" sz="8800" dirty="0">
                <a:latin typeface="NikoshBAN" pitchFamily="2" charset="0"/>
                <a:cs typeface="NikoshBAN" pitchFamily="2" charset="0"/>
              </a:rPr>
              <a:t> </a:t>
            </a:r>
            <a:r>
              <a:rPr lang="en-US" sz="8800" dirty="0" err="1">
                <a:latin typeface="NikoshBAN" pitchFamily="2" charset="0"/>
                <a:cs typeface="NikoshBAN" pitchFamily="2" charset="0"/>
              </a:rPr>
              <a:t>কাজ</a:t>
            </a:r>
            <a:r>
              <a:rPr lang="en-US" sz="8800" dirty="0">
                <a:latin typeface="NikoshBAN" pitchFamily="2" charset="0"/>
                <a:cs typeface="NikoshBAN" pitchFamily="2" charset="0"/>
              </a:rPr>
              <a:t>:</a:t>
            </a:r>
          </a:p>
        </p:txBody>
      </p:sp>
      <p:sp>
        <p:nvSpPr>
          <p:cNvPr id="3" name="TextBox 2"/>
          <p:cNvSpPr txBox="1"/>
          <p:nvPr/>
        </p:nvSpPr>
        <p:spPr>
          <a:xfrm>
            <a:off x="914400" y="1066800"/>
            <a:ext cx="7696200" cy="2585323"/>
          </a:xfrm>
          <a:prstGeom prst="rect">
            <a:avLst/>
          </a:prstGeom>
          <a:noFill/>
        </p:spPr>
        <p:txBody>
          <a:bodyPr wrap="square" rtlCol="0">
            <a:spAutoFit/>
          </a:bodyPr>
          <a:lstStyle/>
          <a:p>
            <a:endParaRPr lang="en-US" sz="5400" dirty="0"/>
          </a:p>
          <a:p>
            <a:r>
              <a:rPr lang="en-US" sz="5400" dirty="0" err="1">
                <a:latin typeface="NikoshBAN" pitchFamily="2" charset="0"/>
                <a:cs typeface="NikoshBAN" pitchFamily="2" charset="0"/>
              </a:rPr>
              <a:t>প্রশ্ন্</a:t>
            </a:r>
            <a:r>
              <a:rPr lang="en-US" sz="5400" dirty="0">
                <a:latin typeface="NikoshBAN" pitchFamily="2" charset="0"/>
                <a:cs typeface="NikoshBAN" pitchFamily="2" charset="0"/>
              </a:rPr>
              <a:t>:	</a:t>
            </a:r>
            <a:r>
              <a:rPr lang="bn-BD" sz="5400" dirty="0">
                <a:latin typeface="NikoshBAN" pitchFamily="2" charset="0"/>
                <a:cs typeface="NikoshBAN" pitchFamily="2" charset="0"/>
              </a:rPr>
              <a:t>					</a:t>
            </a:r>
            <a:r>
              <a:rPr lang="en-US" sz="5400" dirty="0">
                <a:latin typeface="NikoshBAN" pitchFamily="2" charset="0"/>
                <a:cs typeface="NikoshBAN" pitchFamily="2" charset="0"/>
              </a:rPr>
              <a:t>৩মিনিট</a:t>
            </a:r>
          </a:p>
          <a:p>
            <a:r>
              <a:rPr lang="en-US" sz="5400" dirty="0">
                <a:latin typeface="NikoshBAN" pitchFamily="2" charset="0"/>
                <a:cs typeface="NikoshBAN" pitchFamily="2" charset="0"/>
              </a:rPr>
              <a:t>১। </a:t>
            </a:r>
            <a:r>
              <a:rPr lang="en-US" sz="5400" dirty="0" err="1">
                <a:latin typeface="NikoshBAN" pitchFamily="2" charset="0"/>
                <a:cs typeface="NikoshBAN" pitchFamily="2" charset="0"/>
              </a:rPr>
              <a:t>পদের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সংঙ্গা</a:t>
            </a:r>
            <a:r>
              <a:rPr lang="en-US" sz="5400" dirty="0">
                <a:latin typeface="NikoshBAN" pitchFamily="2" charset="0"/>
                <a:cs typeface="NikoshBAN" pitchFamily="2" charset="0"/>
              </a:rPr>
              <a:t> </a:t>
            </a:r>
            <a:r>
              <a:rPr lang="en-US" sz="5400" dirty="0" err="1">
                <a:latin typeface="NikoshBAN" pitchFamily="2" charset="0"/>
                <a:cs typeface="NikoshBAN" pitchFamily="2" charset="0"/>
              </a:rPr>
              <a:t>দাও</a:t>
            </a:r>
            <a:r>
              <a:rPr lang="en-US" sz="5400" dirty="0">
                <a:latin typeface="NikoshBAN" pitchFamily="2" charset="0"/>
                <a:cs typeface="NikoshBAN" pitchFamily="2" charset="0"/>
              </a:rPr>
              <a:t> ।</a:t>
            </a:r>
          </a:p>
        </p:txBody>
      </p:sp>
    </p:spTree>
    <p:extLst>
      <p:ext uri="{BB962C8B-B14F-4D97-AF65-F5344CB8AC3E}">
        <p14:creationId xmlns:p14="http://schemas.microsoft.com/office/powerpoint/2010/main" val="23747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304800"/>
            <a:ext cx="3352800" cy="707886"/>
          </a:xfrm>
          <a:prstGeom prst="rect">
            <a:avLst/>
          </a:prstGeom>
          <a:noFill/>
        </p:spPr>
        <p:txBody>
          <a:bodyPr wrap="square" rtlCol="0">
            <a:spAutoFit/>
          </a:bodyPr>
          <a:lstStyle/>
          <a:p>
            <a:r>
              <a:rPr lang="bn-BD" sz="4000" dirty="0">
                <a:latin typeface="NikoshBAN" pitchFamily="2" charset="0"/>
                <a:cs typeface="NikoshBAN" pitchFamily="2" charset="0"/>
              </a:rPr>
              <a:t>পদ প্রকরণঃ</a:t>
            </a:r>
            <a:endParaRPr lang="en-US" sz="4000" dirty="0">
              <a:latin typeface="NikoshBAN" pitchFamily="2" charset="0"/>
              <a:cs typeface="NikoshBAN" pitchFamily="2" charset="0"/>
            </a:endParaRPr>
          </a:p>
        </p:txBody>
      </p:sp>
      <p:sp>
        <p:nvSpPr>
          <p:cNvPr id="4" name="Rounded Rectangle 3"/>
          <p:cNvSpPr/>
          <p:nvPr/>
        </p:nvSpPr>
        <p:spPr>
          <a:xfrm>
            <a:off x="2895600" y="914400"/>
            <a:ext cx="27432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Rounded Rectangle 4"/>
          <p:cNvSpPr/>
          <p:nvPr/>
        </p:nvSpPr>
        <p:spPr>
          <a:xfrm>
            <a:off x="609600" y="2473295"/>
            <a:ext cx="3124200" cy="762000"/>
          </a:xfrm>
          <a:prstGeom prst="roundRect">
            <a:avLst/>
          </a:prstGeom>
          <a:effectLst>
            <a:glow rad="101600">
              <a:schemeClr val="accent6">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ounded Rectangle 5"/>
          <p:cNvSpPr/>
          <p:nvPr/>
        </p:nvSpPr>
        <p:spPr>
          <a:xfrm>
            <a:off x="6553200" y="3962400"/>
            <a:ext cx="1219200" cy="762000"/>
          </a:xfrm>
          <a:prstGeom prst="roundRect">
            <a:avLst/>
          </a:prstGeom>
          <a:effectLst>
            <a:glow rad="101600">
              <a:schemeClr val="accent6">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Rounded Rectangle 6"/>
          <p:cNvSpPr/>
          <p:nvPr/>
        </p:nvSpPr>
        <p:spPr>
          <a:xfrm>
            <a:off x="4724400" y="3962400"/>
            <a:ext cx="1219200" cy="762000"/>
          </a:xfrm>
          <a:prstGeom prst="roundRect">
            <a:avLst/>
          </a:prstGeom>
          <a:effectLst>
            <a:glow rad="101600">
              <a:schemeClr val="accent6">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p:nvSpPr>
        <p:spPr>
          <a:xfrm>
            <a:off x="2438400" y="3942412"/>
            <a:ext cx="1524000" cy="762000"/>
          </a:xfrm>
          <a:prstGeom prst="roundRect">
            <a:avLst/>
          </a:prstGeom>
          <a:effectLst>
            <a:glow rad="101600">
              <a:schemeClr val="accent6">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ounded Rectangle 8"/>
          <p:cNvSpPr/>
          <p:nvPr/>
        </p:nvSpPr>
        <p:spPr>
          <a:xfrm>
            <a:off x="685800" y="4038600"/>
            <a:ext cx="1295400" cy="762000"/>
          </a:xfrm>
          <a:prstGeom prst="roundRect">
            <a:avLst/>
          </a:prstGeom>
          <a:effectLst>
            <a:glow rad="101600">
              <a:schemeClr val="accent6">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ounded Rectangle 9"/>
          <p:cNvSpPr/>
          <p:nvPr/>
        </p:nvSpPr>
        <p:spPr>
          <a:xfrm>
            <a:off x="4953000" y="2438400"/>
            <a:ext cx="3162300" cy="8726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FF0000"/>
              </a:solidFill>
            </a:endParaRPr>
          </a:p>
        </p:txBody>
      </p:sp>
      <p:sp>
        <p:nvSpPr>
          <p:cNvPr id="11" name="TextBox 10"/>
          <p:cNvSpPr txBox="1"/>
          <p:nvPr/>
        </p:nvSpPr>
        <p:spPr>
          <a:xfrm>
            <a:off x="3706091" y="914400"/>
            <a:ext cx="1524000" cy="830997"/>
          </a:xfrm>
          <a:prstGeom prst="rect">
            <a:avLst/>
          </a:prstGeom>
          <a:noFill/>
        </p:spPr>
        <p:txBody>
          <a:bodyPr wrap="square" rtlCol="0">
            <a:spAutoFit/>
          </a:bodyPr>
          <a:lstStyle/>
          <a:p>
            <a:r>
              <a:rPr lang="bn-BD" sz="4800" dirty="0">
                <a:latin typeface="NikoshBAN" pitchFamily="2" charset="0"/>
                <a:cs typeface="NikoshBAN" pitchFamily="2" charset="0"/>
              </a:rPr>
              <a:t>পদ</a:t>
            </a:r>
            <a:endParaRPr lang="en-US" sz="4800" dirty="0">
              <a:latin typeface="NikoshBAN" pitchFamily="2" charset="0"/>
              <a:cs typeface="NikoshBAN" pitchFamily="2" charset="0"/>
            </a:endParaRPr>
          </a:p>
        </p:txBody>
      </p:sp>
      <p:sp>
        <p:nvSpPr>
          <p:cNvPr id="12" name="TextBox 11"/>
          <p:cNvSpPr txBox="1"/>
          <p:nvPr/>
        </p:nvSpPr>
        <p:spPr>
          <a:xfrm>
            <a:off x="5181600" y="2514600"/>
            <a:ext cx="2895600" cy="830997"/>
          </a:xfrm>
          <a:prstGeom prst="rect">
            <a:avLst/>
          </a:prstGeom>
          <a:noFill/>
        </p:spPr>
        <p:txBody>
          <a:bodyPr wrap="square" rtlCol="0">
            <a:spAutoFit/>
          </a:bodyPr>
          <a:lstStyle/>
          <a:p>
            <a:r>
              <a:rPr lang="bn-BD" sz="4800" dirty="0">
                <a:latin typeface="NikoshBAN" pitchFamily="2" charset="0"/>
                <a:cs typeface="NikoshBAN" pitchFamily="2" charset="0"/>
              </a:rPr>
              <a:t>ক্রিয়াপদ</a:t>
            </a:r>
            <a:endParaRPr lang="en-US" sz="4800" dirty="0">
              <a:latin typeface="NikoshBAN" pitchFamily="2" charset="0"/>
              <a:cs typeface="NikoshBAN" pitchFamily="2" charset="0"/>
            </a:endParaRPr>
          </a:p>
        </p:txBody>
      </p:sp>
      <p:sp>
        <p:nvSpPr>
          <p:cNvPr id="13" name="TextBox 12"/>
          <p:cNvSpPr txBox="1"/>
          <p:nvPr/>
        </p:nvSpPr>
        <p:spPr>
          <a:xfrm>
            <a:off x="914400" y="2438400"/>
            <a:ext cx="2590800" cy="830997"/>
          </a:xfrm>
          <a:prstGeom prst="rect">
            <a:avLst/>
          </a:prstGeom>
          <a:noFill/>
        </p:spPr>
        <p:txBody>
          <a:bodyPr wrap="square" rtlCol="0">
            <a:spAutoFit/>
          </a:bodyPr>
          <a:lstStyle/>
          <a:p>
            <a:r>
              <a:rPr lang="bn-BD" sz="4800" dirty="0">
                <a:latin typeface="NikoshBAN" pitchFamily="2" charset="0"/>
                <a:cs typeface="NikoshBAN" pitchFamily="2" charset="0"/>
              </a:rPr>
              <a:t>নামপদ</a:t>
            </a:r>
            <a:endParaRPr lang="en-US" sz="4800" dirty="0">
              <a:latin typeface="NikoshBAN" pitchFamily="2" charset="0"/>
              <a:cs typeface="NikoshBAN" pitchFamily="2" charset="0"/>
            </a:endParaRPr>
          </a:p>
        </p:txBody>
      </p:sp>
      <p:sp>
        <p:nvSpPr>
          <p:cNvPr id="14" name="TextBox 13"/>
          <p:cNvSpPr txBox="1"/>
          <p:nvPr/>
        </p:nvSpPr>
        <p:spPr>
          <a:xfrm>
            <a:off x="2514600" y="4038600"/>
            <a:ext cx="1600200" cy="523220"/>
          </a:xfrm>
          <a:prstGeom prst="rect">
            <a:avLst/>
          </a:prstGeom>
          <a:noFill/>
        </p:spPr>
        <p:txBody>
          <a:bodyPr wrap="square" rtlCol="0">
            <a:spAutoFit/>
          </a:bodyPr>
          <a:lstStyle/>
          <a:p>
            <a:r>
              <a:rPr lang="bn-BD" sz="2800" b="1" dirty="0">
                <a:latin typeface="NikoshBAN" pitchFamily="2" charset="0"/>
                <a:cs typeface="NikoshBAN" pitchFamily="2" charset="0"/>
              </a:rPr>
              <a:t>বিশেষণ</a:t>
            </a:r>
            <a:endParaRPr lang="en-US" sz="2800" b="1" dirty="0">
              <a:latin typeface="NikoshBAN" pitchFamily="2" charset="0"/>
              <a:cs typeface="NikoshBAN" pitchFamily="2" charset="0"/>
            </a:endParaRPr>
          </a:p>
        </p:txBody>
      </p:sp>
      <p:sp>
        <p:nvSpPr>
          <p:cNvPr id="15" name="TextBox 14"/>
          <p:cNvSpPr txBox="1"/>
          <p:nvPr/>
        </p:nvSpPr>
        <p:spPr>
          <a:xfrm>
            <a:off x="762000" y="4114800"/>
            <a:ext cx="1447800" cy="523220"/>
          </a:xfrm>
          <a:prstGeom prst="rect">
            <a:avLst/>
          </a:prstGeom>
          <a:noFill/>
        </p:spPr>
        <p:txBody>
          <a:bodyPr wrap="square" rtlCol="0">
            <a:spAutoFit/>
          </a:bodyPr>
          <a:lstStyle/>
          <a:p>
            <a:r>
              <a:rPr lang="bn-BD" sz="2800" b="1" dirty="0">
                <a:latin typeface="NikoshBAN" pitchFamily="2" charset="0"/>
                <a:cs typeface="NikoshBAN" pitchFamily="2" charset="0"/>
              </a:rPr>
              <a:t>বিশেষ্য</a:t>
            </a:r>
            <a:endParaRPr lang="en-US" sz="2800" b="1" dirty="0">
              <a:latin typeface="NikoshBAN" pitchFamily="2" charset="0"/>
              <a:cs typeface="NikoshBAN" pitchFamily="2" charset="0"/>
            </a:endParaRPr>
          </a:p>
        </p:txBody>
      </p:sp>
      <p:sp>
        <p:nvSpPr>
          <p:cNvPr id="16" name="TextBox 15"/>
          <p:cNvSpPr txBox="1"/>
          <p:nvPr/>
        </p:nvSpPr>
        <p:spPr>
          <a:xfrm>
            <a:off x="4800600" y="4038600"/>
            <a:ext cx="1447800" cy="523220"/>
          </a:xfrm>
          <a:prstGeom prst="rect">
            <a:avLst/>
          </a:prstGeom>
          <a:noFill/>
        </p:spPr>
        <p:txBody>
          <a:bodyPr wrap="square" rtlCol="0">
            <a:spAutoFit/>
          </a:bodyPr>
          <a:lstStyle/>
          <a:p>
            <a:r>
              <a:rPr lang="bn-BD" sz="2800" b="1" dirty="0">
                <a:latin typeface="NikoshBAN" pitchFamily="2" charset="0"/>
                <a:cs typeface="NikoshBAN" pitchFamily="2" charset="0"/>
              </a:rPr>
              <a:t>সর্বনাম</a:t>
            </a:r>
            <a:endParaRPr lang="en-US" sz="2800" b="1" dirty="0">
              <a:latin typeface="NikoshBAN" pitchFamily="2" charset="0"/>
              <a:cs typeface="NikoshBAN" pitchFamily="2" charset="0"/>
            </a:endParaRPr>
          </a:p>
        </p:txBody>
      </p:sp>
      <p:sp>
        <p:nvSpPr>
          <p:cNvPr id="17" name="TextBox 16"/>
          <p:cNvSpPr txBox="1"/>
          <p:nvPr/>
        </p:nvSpPr>
        <p:spPr>
          <a:xfrm>
            <a:off x="6705600" y="4038600"/>
            <a:ext cx="1447800" cy="523220"/>
          </a:xfrm>
          <a:prstGeom prst="rect">
            <a:avLst/>
          </a:prstGeom>
          <a:noFill/>
        </p:spPr>
        <p:txBody>
          <a:bodyPr wrap="square" rtlCol="0">
            <a:spAutoFit/>
          </a:bodyPr>
          <a:lstStyle/>
          <a:p>
            <a:r>
              <a:rPr lang="bn-BD" sz="2800" b="1" dirty="0">
                <a:latin typeface="NikoshBAN" pitchFamily="2" charset="0"/>
                <a:cs typeface="NikoshBAN" pitchFamily="2" charset="0"/>
              </a:rPr>
              <a:t>অব্যয় </a:t>
            </a:r>
            <a:endParaRPr lang="en-US" sz="2800" b="1" dirty="0">
              <a:latin typeface="NikoshBAN" pitchFamily="2" charset="0"/>
              <a:cs typeface="NikoshBAN" pitchFamily="2" charset="0"/>
            </a:endParaRPr>
          </a:p>
        </p:txBody>
      </p:sp>
      <p:cxnSp>
        <p:nvCxnSpPr>
          <p:cNvPr id="18" name="Straight Arrow Connector 17"/>
          <p:cNvCxnSpPr/>
          <p:nvPr/>
        </p:nvCxnSpPr>
        <p:spPr>
          <a:xfrm rot="5400000">
            <a:off x="1599406" y="22860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5400000">
            <a:off x="6324600" y="22860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752600" y="2132012"/>
            <a:ext cx="47244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3961606" y="1905000"/>
            <a:ext cx="457994" cy="79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1905000" y="34290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914400" y="3581400"/>
            <a:ext cx="609600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rot="5400000">
            <a:off x="762000" y="37338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5400000">
            <a:off x="2819400" y="37338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5400000">
            <a:off x="5028406" y="37338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5400000">
            <a:off x="6858000" y="3733800"/>
            <a:ext cx="305594"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04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par>
                                <p:cTn id="60" presetID="16" presetClass="entr" presetSubtype="21"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par>
                                <p:cTn id="66" presetID="16" presetClass="entr" presetSubtype="21"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par>
                                <p:cTn id="69" presetID="16" presetClass="entr" presetSubtype="21"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par>
                                <p:cTn id="72" presetID="16" presetClass="entr" presetSubtype="21"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ppt_x"/>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ppt_x"/>
                                          </p:val>
                                        </p:tav>
                                        <p:tav tm="100000">
                                          <p:val>
                                            <p:strVal val="#ppt_x"/>
                                          </p:val>
                                        </p:tav>
                                      </p:tavLst>
                                    </p:anim>
                                    <p:anim calcmode="lin" valueType="num">
                                      <p:cBhvr additive="base">
                                        <p:cTn id="1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2438400" cy="523220"/>
          </a:xfrm>
          <a:prstGeom prst="rect">
            <a:avLst/>
          </a:prstGeom>
        </p:spPr>
        <p:txBody>
          <a:bodyPr wrap="square">
            <a:spAutoFit/>
          </a:bodyPr>
          <a:lstStyle/>
          <a:p>
            <a:r>
              <a:rPr lang="bn-BD" sz="2800" b="1" dirty="0">
                <a:solidFill>
                  <a:srgbClr val="0000FF"/>
                </a:solidFill>
                <a:latin typeface="NikoshBAN" pitchFamily="2" charset="0"/>
                <a:cs typeface="NikoshBAN" pitchFamily="2" charset="0"/>
              </a:rPr>
              <a:t>বিশেষ্য পদঃ</a:t>
            </a:r>
            <a:endParaRPr lang="en-US" sz="2800" b="1" dirty="0">
              <a:solidFill>
                <a:srgbClr val="0000FF"/>
              </a:solidFill>
              <a:latin typeface="NikoshBAN" pitchFamily="2" charset="0"/>
              <a:cs typeface="NikoshBAN" pitchFamily="2" charset="0"/>
            </a:endParaRPr>
          </a:p>
        </p:txBody>
      </p:sp>
      <p:pic>
        <p:nvPicPr>
          <p:cNvPr id="3" name="Picture 2" descr="CA4BM3A7.jpg"/>
          <p:cNvPicPr>
            <a:picLocks noChangeAspect="1"/>
          </p:cNvPicPr>
          <p:nvPr/>
        </p:nvPicPr>
        <p:blipFill>
          <a:blip r:embed="rId2" cstate="print"/>
          <a:stretch>
            <a:fillRect/>
          </a:stretch>
        </p:blipFill>
        <p:spPr>
          <a:xfrm>
            <a:off x="3440723" y="1295400"/>
            <a:ext cx="2286001" cy="1981200"/>
          </a:xfrm>
          <a:prstGeom prst="rect">
            <a:avLst/>
          </a:prstGeom>
        </p:spPr>
      </p:pic>
      <p:pic>
        <p:nvPicPr>
          <p:cNvPr id="4" name="Picture 3" descr="CA4T6RS7.jpg"/>
          <p:cNvPicPr>
            <a:picLocks noChangeAspect="1"/>
          </p:cNvPicPr>
          <p:nvPr/>
        </p:nvPicPr>
        <p:blipFill>
          <a:blip r:embed="rId3" cstate="print"/>
          <a:srcRect l="44666" t="9322" r="28667" b="40960"/>
          <a:stretch>
            <a:fillRect/>
          </a:stretch>
        </p:blipFill>
        <p:spPr>
          <a:xfrm>
            <a:off x="1066800" y="1295400"/>
            <a:ext cx="1828800" cy="2011680"/>
          </a:xfrm>
          <a:prstGeom prst="rect">
            <a:avLst/>
          </a:prstGeom>
        </p:spPr>
      </p:pic>
      <p:pic>
        <p:nvPicPr>
          <p:cNvPr id="5" name="Picture 4" descr="DSC02230.JPG"/>
          <p:cNvPicPr>
            <a:picLocks noChangeAspect="1"/>
          </p:cNvPicPr>
          <p:nvPr/>
        </p:nvPicPr>
        <p:blipFill>
          <a:blip r:embed="rId4" cstate="print"/>
          <a:stretch>
            <a:fillRect/>
          </a:stretch>
        </p:blipFill>
        <p:spPr>
          <a:xfrm>
            <a:off x="6238240" y="1295400"/>
            <a:ext cx="2113280" cy="1981200"/>
          </a:xfrm>
          <a:prstGeom prst="rect">
            <a:avLst/>
          </a:prstGeom>
        </p:spPr>
      </p:pic>
      <p:pic>
        <p:nvPicPr>
          <p:cNvPr id="6" name="Picture 5" descr="CAZRZBG4.jpg"/>
          <p:cNvPicPr>
            <a:picLocks noChangeAspect="1"/>
          </p:cNvPicPr>
          <p:nvPr/>
        </p:nvPicPr>
        <p:blipFill>
          <a:blip r:embed="rId5" cstate="print"/>
          <a:stretch>
            <a:fillRect/>
          </a:stretch>
        </p:blipFill>
        <p:spPr>
          <a:xfrm>
            <a:off x="1066801" y="3810000"/>
            <a:ext cx="1676400" cy="1962614"/>
          </a:xfrm>
          <a:prstGeom prst="rect">
            <a:avLst/>
          </a:prstGeom>
        </p:spPr>
      </p:pic>
      <p:pic>
        <p:nvPicPr>
          <p:cNvPr id="7" name="Picture 6" descr="CA8PYV4T.jpg"/>
          <p:cNvPicPr>
            <a:picLocks noChangeAspect="1"/>
          </p:cNvPicPr>
          <p:nvPr/>
        </p:nvPicPr>
        <p:blipFill>
          <a:blip r:embed="rId6" cstate="print"/>
          <a:stretch>
            <a:fillRect/>
          </a:stretch>
        </p:blipFill>
        <p:spPr>
          <a:xfrm>
            <a:off x="3266668" y="3810000"/>
            <a:ext cx="2460056" cy="1962614"/>
          </a:xfrm>
          <a:prstGeom prst="rect">
            <a:avLst/>
          </a:prstGeom>
        </p:spPr>
      </p:pic>
      <p:pic>
        <p:nvPicPr>
          <p:cNvPr id="8" name="Picture 7" descr="CA0BHDNX.jpg"/>
          <p:cNvPicPr>
            <a:picLocks noChangeAspect="1"/>
          </p:cNvPicPr>
          <p:nvPr/>
        </p:nvPicPr>
        <p:blipFill>
          <a:blip r:embed="rId7" cstate="print"/>
          <a:stretch>
            <a:fillRect/>
          </a:stretch>
        </p:blipFill>
        <p:spPr>
          <a:xfrm>
            <a:off x="6238240" y="3810000"/>
            <a:ext cx="2208671" cy="1923681"/>
          </a:xfrm>
          <a:prstGeom prst="rect">
            <a:avLst/>
          </a:prstGeom>
        </p:spPr>
      </p:pic>
    </p:spTree>
    <p:extLst>
      <p:ext uri="{BB962C8B-B14F-4D97-AF65-F5344CB8AC3E}">
        <p14:creationId xmlns:p14="http://schemas.microsoft.com/office/powerpoint/2010/main" val="5808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060" y="685800"/>
            <a:ext cx="2810457" cy="584775"/>
          </a:xfrm>
          <a:prstGeom prst="rect">
            <a:avLst/>
          </a:prstGeom>
        </p:spPr>
        <p:txBody>
          <a:bodyPr wrap="square">
            <a:spAutoFit/>
          </a:bodyPr>
          <a:lstStyle/>
          <a:p>
            <a:r>
              <a:rPr lang="bn-BD" sz="3200" b="1" dirty="0">
                <a:latin typeface="NikoshBAN" pitchFamily="2" charset="0"/>
                <a:cs typeface="NikoshBAN" pitchFamily="2" charset="0"/>
              </a:rPr>
              <a:t>বিশেষণ </a:t>
            </a:r>
            <a:endParaRPr lang="en-US" sz="3200" b="1" dirty="0">
              <a:latin typeface="NikoshBAN" pitchFamily="2" charset="0"/>
              <a:cs typeface="NikoshBAN" pitchFamily="2" charset="0"/>
            </a:endParaRPr>
          </a:p>
        </p:txBody>
      </p:sp>
      <p:pic>
        <p:nvPicPr>
          <p:cNvPr id="3" name="Picture 2" descr="29.jpg"/>
          <p:cNvPicPr>
            <a:picLocks noChangeAspect="1"/>
          </p:cNvPicPr>
          <p:nvPr/>
        </p:nvPicPr>
        <p:blipFill>
          <a:blip r:embed="rId2" cstate="print"/>
          <a:stretch>
            <a:fillRect/>
          </a:stretch>
        </p:blipFill>
        <p:spPr>
          <a:xfrm>
            <a:off x="1085738" y="1447800"/>
            <a:ext cx="2467779" cy="1600200"/>
          </a:xfrm>
          <a:prstGeom prst="rect">
            <a:avLst/>
          </a:prstGeom>
        </p:spPr>
      </p:pic>
      <p:pic>
        <p:nvPicPr>
          <p:cNvPr id="4" name="Picture 3" descr="=7.jpg"/>
          <p:cNvPicPr>
            <a:picLocks noChangeAspect="1"/>
          </p:cNvPicPr>
          <p:nvPr/>
        </p:nvPicPr>
        <p:blipFill>
          <a:blip r:embed="rId3" cstate="print"/>
          <a:stretch>
            <a:fillRect/>
          </a:stretch>
        </p:blipFill>
        <p:spPr>
          <a:xfrm>
            <a:off x="5257800" y="1447800"/>
            <a:ext cx="2448262" cy="1625798"/>
          </a:xfrm>
          <a:prstGeom prst="rect">
            <a:avLst/>
          </a:prstGeom>
        </p:spPr>
      </p:pic>
      <p:pic>
        <p:nvPicPr>
          <p:cNvPr id="5" name="Picture 4" descr="CAAMJS7W.jpg"/>
          <p:cNvPicPr>
            <a:picLocks noChangeAspect="1"/>
          </p:cNvPicPr>
          <p:nvPr/>
        </p:nvPicPr>
        <p:blipFill>
          <a:blip r:embed="rId4" cstate="print"/>
          <a:stretch>
            <a:fillRect/>
          </a:stretch>
        </p:blipFill>
        <p:spPr>
          <a:xfrm>
            <a:off x="929088" y="3810000"/>
            <a:ext cx="2438400" cy="1828800"/>
          </a:xfrm>
          <a:prstGeom prst="rect">
            <a:avLst/>
          </a:prstGeom>
        </p:spPr>
      </p:pic>
      <p:pic>
        <p:nvPicPr>
          <p:cNvPr id="6" name="Picture 5" descr="CAMKB8FG.jpg"/>
          <p:cNvPicPr>
            <a:picLocks noChangeAspect="1"/>
          </p:cNvPicPr>
          <p:nvPr/>
        </p:nvPicPr>
        <p:blipFill>
          <a:blip r:embed="rId5" cstate="print"/>
          <a:srcRect l="4061" r="14721" b="49064"/>
          <a:stretch>
            <a:fillRect/>
          </a:stretch>
        </p:blipFill>
        <p:spPr>
          <a:xfrm>
            <a:off x="5667935" y="3886200"/>
            <a:ext cx="2151530" cy="1828800"/>
          </a:xfrm>
          <a:prstGeom prst="rect">
            <a:avLst/>
          </a:prstGeom>
        </p:spPr>
      </p:pic>
      <p:sp>
        <p:nvSpPr>
          <p:cNvPr id="7" name="TextBox 6"/>
          <p:cNvSpPr txBox="1"/>
          <p:nvPr/>
        </p:nvSpPr>
        <p:spPr>
          <a:xfrm>
            <a:off x="1447800" y="3200400"/>
            <a:ext cx="1600200" cy="369332"/>
          </a:xfrm>
          <a:prstGeom prst="rect">
            <a:avLst/>
          </a:prstGeom>
          <a:noFill/>
        </p:spPr>
        <p:txBody>
          <a:bodyPr wrap="square" rtlCol="0">
            <a:spAutoFit/>
          </a:bodyPr>
          <a:lstStyle/>
          <a:p>
            <a:r>
              <a:rPr lang="bn-BD" dirty="0">
                <a:latin typeface="NikoshBAN" pitchFamily="2" charset="0"/>
                <a:cs typeface="NikoshBAN" pitchFamily="2" charset="0"/>
              </a:rPr>
              <a:t>নীল আকাশ</a:t>
            </a:r>
            <a:endParaRPr lang="en-US" dirty="0">
              <a:latin typeface="NikoshBAN" pitchFamily="2" charset="0"/>
              <a:cs typeface="NikoshBAN" pitchFamily="2" charset="0"/>
            </a:endParaRPr>
          </a:p>
        </p:txBody>
      </p:sp>
      <p:sp>
        <p:nvSpPr>
          <p:cNvPr id="8" name="TextBox 7"/>
          <p:cNvSpPr txBox="1"/>
          <p:nvPr/>
        </p:nvSpPr>
        <p:spPr>
          <a:xfrm>
            <a:off x="5867400" y="3124200"/>
            <a:ext cx="1600200" cy="369332"/>
          </a:xfrm>
          <a:prstGeom prst="rect">
            <a:avLst/>
          </a:prstGeom>
          <a:noFill/>
        </p:spPr>
        <p:txBody>
          <a:bodyPr wrap="square" rtlCol="0">
            <a:spAutoFit/>
          </a:bodyPr>
          <a:lstStyle/>
          <a:p>
            <a:r>
              <a:rPr lang="bn-BD" dirty="0">
                <a:latin typeface="NikoshBAN" pitchFamily="2" charset="0"/>
                <a:cs typeface="NikoshBAN" pitchFamily="2" charset="0"/>
              </a:rPr>
              <a:t>অনেক লোক</a:t>
            </a:r>
            <a:endParaRPr lang="en-US" dirty="0">
              <a:latin typeface="NikoshBAN" pitchFamily="2" charset="0"/>
              <a:cs typeface="NikoshBAN" pitchFamily="2" charset="0"/>
            </a:endParaRPr>
          </a:p>
        </p:txBody>
      </p:sp>
      <p:sp>
        <p:nvSpPr>
          <p:cNvPr id="9" name="TextBox 8"/>
          <p:cNvSpPr txBox="1"/>
          <p:nvPr/>
        </p:nvSpPr>
        <p:spPr>
          <a:xfrm>
            <a:off x="1295400" y="5715000"/>
            <a:ext cx="1600200" cy="369332"/>
          </a:xfrm>
          <a:prstGeom prst="rect">
            <a:avLst/>
          </a:prstGeom>
          <a:noFill/>
        </p:spPr>
        <p:txBody>
          <a:bodyPr wrap="square" rtlCol="0">
            <a:spAutoFit/>
          </a:bodyPr>
          <a:lstStyle/>
          <a:p>
            <a:r>
              <a:rPr lang="bn-BD" dirty="0">
                <a:latin typeface="NikoshBAN" pitchFamily="2" charset="0"/>
                <a:cs typeface="NikoshBAN" pitchFamily="2" charset="0"/>
              </a:rPr>
              <a:t>ডুবুডুবু গাড়ি</a:t>
            </a:r>
            <a:endParaRPr lang="en-US" dirty="0">
              <a:latin typeface="NikoshBAN" pitchFamily="2" charset="0"/>
              <a:cs typeface="NikoshBAN" pitchFamily="2" charset="0"/>
            </a:endParaRPr>
          </a:p>
        </p:txBody>
      </p:sp>
      <p:sp>
        <p:nvSpPr>
          <p:cNvPr id="10" name="TextBox 9"/>
          <p:cNvSpPr txBox="1"/>
          <p:nvPr/>
        </p:nvSpPr>
        <p:spPr>
          <a:xfrm>
            <a:off x="5943600" y="5791200"/>
            <a:ext cx="1600200" cy="369332"/>
          </a:xfrm>
          <a:prstGeom prst="rect">
            <a:avLst/>
          </a:prstGeom>
          <a:noFill/>
        </p:spPr>
        <p:txBody>
          <a:bodyPr wrap="square" rtlCol="0">
            <a:spAutoFit/>
          </a:bodyPr>
          <a:lstStyle/>
          <a:p>
            <a:r>
              <a:rPr lang="bn-BD" dirty="0">
                <a:latin typeface="NikoshBAN" pitchFamily="2" charset="0"/>
                <a:cs typeface="NikoshBAN" pitchFamily="2" charset="0"/>
              </a:rPr>
              <a:t>সুন্দরী মেয়ে</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0529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3810000" cy="523220"/>
          </a:xfrm>
          <a:prstGeom prst="rect">
            <a:avLst/>
          </a:prstGeom>
          <a:noFill/>
        </p:spPr>
        <p:txBody>
          <a:bodyPr wrap="square" rtlCol="0">
            <a:spAutoFit/>
          </a:bodyPr>
          <a:lstStyle/>
          <a:p>
            <a:r>
              <a:rPr lang="bn-BD" sz="2800" b="1" dirty="0">
                <a:solidFill>
                  <a:srgbClr val="FF0000"/>
                </a:solidFill>
                <a:latin typeface="NikoshBAN" pitchFamily="2" charset="0"/>
                <a:cs typeface="NikoshBAN" pitchFamily="2" charset="0"/>
              </a:rPr>
              <a:t>সর্বনামঃ</a:t>
            </a:r>
            <a:endParaRPr lang="en-US" sz="2800" b="1" dirty="0">
              <a:solidFill>
                <a:srgbClr val="FF0000"/>
              </a:solidFill>
              <a:latin typeface="NikoshBAN" pitchFamily="2" charset="0"/>
              <a:cs typeface="NikoshBAN" pitchFamily="2" charset="0"/>
            </a:endParaRPr>
          </a:p>
        </p:txBody>
      </p:sp>
      <p:pic>
        <p:nvPicPr>
          <p:cNvPr id="3" name="Picture 2" descr="CAZFRIVK.jpg"/>
          <p:cNvPicPr>
            <a:picLocks noChangeAspect="1"/>
          </p:cNvPicPr>
          <p:nvPr/>
        </p:nvPicPr>
        <p:blipFill>
          <a:blip r:embed="rId2" cstate="print"/>
          <a:srcRect l="47333" t="1759" r="10000" b="5779"/>
          <a:stretch>
            <a:fillRect/>
          </a:stretch>
        </p:blipFill>
        <p:spPr>
          <a:xfrm>
            <a:off x="990600" y="1371600"/>
            <a:ext cx="1802296" cy="2590800"/>
          </a:xfrm>
          <a:prstGeom prst="rect">
            <a:avLst/>
          </a:prstGeom>
        </p:spPr>
      </p:pic>
      <p:pic>
        <p:nvPicPr>
          <p:cNvPr id="4" name="Picture 3" descr="CAZRZBG4.jpg"/>
          <p:cNvPicPr>
            <a:picLocks noChangeAspect="1"/>
          </p:cNvPicPr>
          <p:nvPr/>
        </p:nvPicPr>
        <p:blipFill>
          <a:blip r:embed="rId3" cstate="print"/>
          <a:stretch>
            <a:fillRect/>
          </a:stretch>
        </p:blipFill>
        <p:spPr>
          <a:xfrm>
            <a:off x="5410200" y="1476375"/>
            <a:ext cx="1885950" cy="2514600"/>
          </a:xfrm>
          <a:prstGeom prst="rect">
            <a:avLst/>
          </a:prstGeom>
        </p:spPr>
      </p:pic>
      <p:sp>
        <p:nvSpPr>
          <p:cNvPr id="6" name="TextBox 5"/>
          <p:cNvSpPr txBox="1"/>
          <p:nvPr/>
        </p:nvSpPr>
        <p:spPr>
          <a:xfrm>
            <a:off x="1447800" y="4876800"/>
            <a:ext cx="5943600" cy="461665"/>
          </a:xfrm>
          <a:prstGeom prst="rect">
            <a:avLst/>
          </a:prstGeom>
          <a:noFill/>
        </p:spPr>
        <p:txBody>
          <a:bodyPr wrap="square" rtlCol="0">
            <a:spAutoFit/>
          </a:bodyPr>
          <a:lstStyle/>
          <a:p>
            <a:r>
              <a:rPr lang="bn-BD" sz="2400" dirty="0">
                <a:latin typeface="NikoshBAN" pitchFamily="2" charset="0"/>
                <a:cs typeface="NikoshBAN" pitchFamily="2" charset="0"/>
              </a:rPr>
              <a:t>আমি, আমরা, তোমরা, তাহারা, সে , নিজে নিজে, যাঁরা  ইত্যাদি</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0201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685800" y="533400"/>
            <a:ext cx="2318129" cy="584775"/>
          </a:xfrm>
          <a:prstGeom prst="rect">
            <a:avLst/>
          </a:prstGeom>
        </p:spPr>
        <p:txBody>
          <a:bodyPr wrap="square">
            <a:spAutoFit/>
          </a:bodyPr>
          <a:lstStyle/>
          <a:p>
            <a:r>
              <a:rPr lang="bn-BD" sz="3200" b="1" dirty="0">
                <a:solidFill>
                  <a:srgbClr val="0000FF"/>
                </a:solidFill>
                <a:latin typeface="NikoshBAN" pitchFamily="2" charset="0"/>
                <a:cs typeface="NikoshBAN" pitchFamily="2" charset="0"/>
              </a:rPr>
              <a:t>ক্রিয়াঃ</a:t>
            </a:r>
            <a:endParaRPr lang="en-US" sz="3200" b="1" dirty="0">
              <a:solidFill>
                <a:srgbClr val="0000FF"/>
              </a:solidFill>
              <a:latin typeface="NikoshBAN" pitchFamily="2" charset="0"/>
              <a:cs typeface="NikoshBAN" pitchFamily="2" charset="0"/>
            </a:endParaRPr>
          </a:p>
        </p:txBody>
      </p:sp>
      <p:pic>
        <p:nvPicPr>
          <p:cNvPr id="3" name="Picture 2" descr="31.jpg"/>
          <p:cNvPicPr>
            <a:picLocks noChangeAspect="1"/>
          </p:cNvPicPr>
          <p:nvPr/>
        </p:nvPicPr>
        <p:blipFill>
          <a:blip r:embed="rId2" cstate="print"/>
          <a:stretch>
            <a:fillRect/>
          </a:stretch>
        </p:blipFill>
        <p:spPr>
          <a:xfrm>
            <a:off x="1295400" y="1219200"/>
            <a:ext cx="2743200" cy="2057400"/>
          </a:xfrm>
          <a:prstGeom prst="rect">
            <a:avLst/>
          </a:prstGeom>
        </p:spPr>
      </p:pic>
      <p:pic>
        <p:nvPicPr>
          <p:cNvPr id="4" name="Picture 3" descr="tn_1205703858.jpg"/>
          <p:cNvPicPr>
            <a:picLocks noChangeAspect="1"/>
          </p:cNvPicPr>
          <p:nvPr/>
        </p:nvPicPr>
        <p:blipFill>
          <a:blip r:embed="rId3" cstate="print"/>
          <a:srcRect b="9677"/>
          <a:stretch>
            <a:fillRect/>
          </a:stretch>
        </p:blipFill>
        <p:spPr>
          <a:xfrm>
            <a:off x="5133109" y="1219200"/>
            <a:ext cx="2857500" cy="2133600"/>
          </a:xfrm>
          <a:prstGeom prst="rect">
            <a:avLst/>
          </a:prstGeom>
        </p:spPr>
      </p:pic>
      <p:sp>
        <p:nvSpPr>
          <p:cNvPr id="5" name="TextBox 4"/>
          <p:cNvSpPr txBox="1"/>
          <p:nvPr/>
        </p:nvSpPr>
        <p:spPr>
          <a:xfrm>
            <a:off x="1676400" y="3429000"/>
            <a:ext cx="1981200" cy="369332"/>
          </a:xfrm>
          <a:prstGeom prst="rect">
            <a:avLst/>
          </a:prstGeom>
          <a:noFill/>
        </p:spPr>
        <p:txBody>
          <a:bodyPr wrap="square" rtlCol="0">
            <a:spAutoFit/>
          </a:bodyPr>
          <a:lstStyle/>
          <a:p>
            <a:r>
              <a:rPr lang="bn-BD" b="1" dirty="0">
                <a:latin typeface="NikoshBAN" pitchFamily="2" charset="0"/>
                <a:cs typeface="NikoshBAN" pitchFamily="2" charset="0"/>
              </a:rPr>
              <a:t>প্রভাতে সূর্য  উঠলে......</a:t>
            </a:r>
            <a:endParaRPr lang="en-US" b="1" dirty="0">
              <a:latin typeface="NikoshBAN" pitchFamily="2" charset="0"/>
              <a:cs typeface="NikoshBAN" pitchFamily="2" charset="0"/>
            </a:endParaRPr>
          </a:p>
        </p:txBody>
      </p:sp>
      <p:sp>
        <p:nvSpPr>
          <p:cNvPr id="6" name="TextBox 5"/>
          <p:cNvSpPr txBox="1"/>
          <p:nvPr/>
        </p:nvSpPr>
        <p:spPr>
          <a:xfrm>
            <a:off x="5562600" y="3429000"/>
            <a:ext cx="1981200" cy="369332"/>
          </a:xfrm>
          <a:prstGeom prst="rect">
            <a:avLst/>
          </a:prstGeom>
          <a:noFill/>
        </p:spPr>
        <p:txBody>
          <a:bodyPr wrap="square" rtlCol="0">
            <a:spAutoFit/>
          </a:bodyPr>
          <a:lstStyle/>
          <a:p>
            <a:r>
              <a:rPr lang="bn-BD" b="1" dirty="0">
                <a:latin typeface="NikoshBAN" pitchFamily="2" charset="0"/>
                <a:cs typeface="NikoshBAN" pitchFamily="2" charset="0"/>
              </a:rPr>
              <a:t>ডাক্তার রোগী দেখিতেছেন</a:t>
            </a:r>
            <a:endParaRPr lang="en-US" b="1" dirty="0">
              <a:latin typeface="NikoshBAN" pitchFamily="2" charset="0"/>
              <a:cs typeface="NikoshBAN" pitchFamily="2" charset="0"/>
            </a:endParaRPr>
          </a:p>
        </p:txBody>
      </p:sp>
      <p:sp>
        <p:nvSpPr>
          <p:cNvPr id="7" name="TextBox 6"/>
          <p:cNvSpPr txBox="1"/>
          <p:nvPr/>
        </p:nvSpPr>
        <p:spPr>
          <a:xfrm>
            <a:off x="1066800" y="4724400"/>
            <a:ext cx="6858000" cy="461665"/>
          </a:xfrm>
          <a:prstGeom prst="rect">
            <a:avLst/>
          </a:prstGeom>
          <a:noFill/>
        </p:spPr>
        <p:txBody>
          <a:bodyPr wrap="square" rtlCol="0">
            <a:spAutoFit/>
          </a:bodyPr>
          <a:lstStyle/>
          <a:p>
            <a:r>
              <a:rPr lang="bn-BD" sz="2400" dirty="0">
                <a:latin typeface="NikoshBAN" pitchFamily="2" charset="0"/>
                <a:cs typeface="NikoshBAN" pitchFamily="2" charset="0"/>
              </a:rPr>
              <a:t>যে পদের দ্বারা কোনো কার্য সম্পাদন করা বোঝায়, তাকে ক্রিয়া পদ বলে।</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409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400"/>
            <a:ext cx="2514600" cy="584775"/>
          </a:xfrm>
          <a:prstGeom prst="rect">
            <a:avLst/>
          </a:prstGeom>
        </p:spPr>
        <p:txBody>
          <a:bodyPr wrap="square">
            <a:spAutoFit/>
          </a:bodyPr>
          <a:lstStyle/>
          <a:p>
            <a:r>
              <a:rPr lang="bn-BD" sz="3200" b="1" dirty="0">
                <a:solidFill>
                  <a:srgbClr val="0070C0"/>
                </a:solidFill>
                <a:latin typeface="NikoshBAN" pitchFamily="2" charset="0"/>
                <a:cs typeface="NikoshBAN" pitchFamily="2" charset="0"/>
              </a:rPr>
              <a:t>অব্যয় পদঃ</a:t>
            </a:r>
            <a:endParaRPr lang="en-US" sz="3200" b="1" dirty="0">
              <a:solidFill>
                <a:srgbClr val="0070C0"/>
              </a:solidFill>
              <a:latin typeface="NikoshBAN" pitchFamily="2" charset="0"/>
              <a:cs typeface="NikoshBAN" pitchFamily="2" charset="0"/>
            </a:endParaRPr>
          </a:p>
        </p:txBody>
      </p:sp>
      <p:pic>
        <p:nvPicPr>
          <p:cNvPr id="3" name="Picture 2" descr="33.jpg"/>
          <p:cNvPicPr>
            <a:picLocks noChangeAspect="1"/>
          </p:cNvPicPr>
          <p:nvPr/>
        </p:nvPicPr>
        <p:blipFill>
          <a:blip r:embed="rId2" cstate="print"/>
          <a:srcRect l="14062" r="20313"/>
          <a:stretch>
            <a:fillRect/>
          </a:stretch>
        </p:blipFill>
        <p:spPr>
          <a:xfrm>
            <a:off x="4648200" y="1724025"/>
            <a:ext cx="1600200" cy="1581150"/>
          </a:xfrm>
          <a:prstGeom prst="rect">
            <a:avLst/>
          </a:prstGeom>
        </p:spPr>
      </p:pic>
      <p:pic>
        <p:nvPicPr>
          <p:cNvPr id="4" name="Picture 3" descr="34.jpg"/>
          <p:cNvPicPr>
            <a:picLocks noChangeAspect="1"/>
          </p:cNvPicPr>
          <p:nvPr/>
        </p:nvPicPr>
        <p:blipFill>
          <a:blip r:embed="rId3" cstate="print"/>
          <a:stretch>
            <a:fillRect/>
          </a:stretch>
        </p:blipFill>
        <p:spPr>
          <a:xfrm>
            <a:off x="1752600" y="1752600"/>
            <a:ext cx="1600200" cy="1600200"/>
          </a:xfrm>
          <a:prstGeom prst="rect">
            <a:avLst/>
          </a:prstGeom>
        </p:spPr>
      </p:pic>
      <p:sp>
        <p:nvSpPr>
          <p:cNvPr id="5" name="TextBox 4"/>
          <p:cNvSpPr txBox="1"/>
          <p:nvPr/>
        </p:nvSpPr>
        <p:spPr>
          <a:xfrm>
            <a:off x="2209800" y="3505200"/>
            <a:ext cx="914400" cy="369332"/>
          </a:xfrm>
          <a:prstGeom prst="rect">
            <a:avLst/>
          </a:prstGeom>
          <a:noFill/>
        </p:spPr>
        <p:txBody>
          <a:bodyPr wrap="square" rtlCol="0">
            <a:spAutoFit/>
          </a:bodyPr>
          <a:lstStyle/>
          <a:p>
            <a:r>
              <a:rPr lang="bn-BD" dirty="0">
                <a:latin typeface="NikoshBAN" pitchFamily="2" charset="0"/>
                <a:cs typeface="NikoshBAN" pitchFamily="2" charset="0"/>
              </a:rPr>
              <a:t>রহিম</a:t>
            </a:r>
            <a:endParaRPr lang="en-US" dirty="0">
              <a:latin typeface="NikoshBAN" pitchFamily="2" charset="0"/>
              <a:cs typeface="NikoshBAN" pitchFamily="2" charset="0"/>
            </a:endParaRPr>
          </a:p>
        </p:txBody>
      </p:sp>
      <p:sp>
        <p:nvSpPr>
          <p:cNvPr id="6" name="TextBox 5"/>
          <p:cNvSpPr txBox="1"/>
          <p:nvPr/>
        </p:nvSpPr>
        <p:spPr>
          <a:xfrm rot="10800000" flipV="1">
            <a:off x="5105400" y="3505200"/>
            <a:ext cx="762000" cy="369332"/>
          </a:xfrm>
          <a:prstGeom prst="rect">
            <a:avLst/>
          </a:prstGeom>
          <a:noFill/>
        </p:spPr>
        <p:txBody>
          <a:bodyPr wrap="square" rtlCol="0">
            <a:spAutoFit/>
          </a:bodyPr>
          <a:lstStyle/>
          <a:p>
            <a:r>
              <a:rPr lang="bn-BD" dirty="0">
                <a:latin typeface="NikoshBAN" pitchFamily="2" charset="0"/>
                <a:cs typeface="NikoshBAN" pitchFamily="2" charset="0"/>
              </a:rPr>
              <a:t>করিম</a:t>
            </a:r>
            <a:endParaRPr lang="en-US" dirty="0">
              <a:latin typeface="NikoshBAN" pitchFamily="2" charset="0"/>
              <a:cs typeface="NikoshBAN" pitchFamily="2" charset="0"/>
            </a:endParaRPr>
          </a:p>
        </p:txBody>
      </p:sp>
      <p:sp>
        <p:nvSpPr>
          <p:cNvPr id="7" name="TextBox 6"/>
          <p:cNvSpPr txBox="1"/>
          <p:nvPr/>
        </p:nvSpPr>
        <p:spPr>
          <a:xfrm rot="10800000" flipV="1">
            <a:off x="6858000" y="2286000"/>
            <a:ext cx="1600200" cy="369332"/>
          </a:xfrm>
          <a:prstGeom prst="rect">
            <a:avLst/>
          </a:prstGeom>
          <a:noFill/>
        </p:spPr>
        <p:txBody>
          <a:bodyPr wrap="square" rtlCol="0">
            <a:spAutoFit/>
          </a:bodyPr>
          <a:lstStyle/>
          <a:p>
            <a:r>
              <a:rPr lang="bn-BD" dirty="0">
                <a:latin typeface="NikoshBAN" pitchFamily="2" charset="0"/>
                <a:cs typeface="NikoshBAN" pitchFamily="2" charset="0"/>
              </a:rPr>
              <a:t>দুই বন্ধু </a:t>
            </a:r>
            <a:endParaRPr lang="en-US" dirty="0">
              <a:latin typeface="NikoshBAN" pitchFamily="2" charset="0"/>
              <a:cs typeface="NikoshBAN" pitchFamily="2" charset="0"/>
            </a:endParaRPr>
          </a:p>
        </p:txBody>
      </p:sp>
      <p:sp>
        <p:nvSpPr>
          <p:cNvPr id="8" name="TextBox 7"/>
          <p:cNvSpPr txBox="1"/>
          <p:nvPr/>
        </p:nvSpPr>
        <p:spPr>
          <a:xfrm>
            <a:off x="3733800" y="2514600"/>
            <a:ext cx="838200" cy="646331"/>
          </a:xfrm>
          <a:prstGeom prst="rect">
            <a:avLst/>
          </a:prstGeom>
          <a:noFill/>
        </p:spPr>
        <p:txBody>
          <a:bodyPr wrap="square" rtlCol="0">
            <a:spAutoFit/>
          </a:bodyPr>
          <a:lstStyle/>
          <a:p>
            <a:r>
              <a:rPr lang="bn-BD" sz="3600" dirty="0"/>
              <a:t>ও</a:t>
            </a:r>
            <a:endParaRPr lang="en-US" sz="3600" dirty="0"/>
          </a:p>
        </p:txBody>
      </p:sp>
      <p:sp>
        <p:nvSpPr>
          <p:cNvPr id="9" name="TextBox 8"/>
          <p:cNvSpPr txBox="1"/>
          <p:nvPr/>
        </p:nvSpPr>
        <p:spPr>
          <a:xfrm>
            <a:off x="990600" y="4419600"/>
            <a:ext cx="7620000" cy="523220"/>
          </a:xfrm>
          <a:prstGeom prst="rect">
            <a:avLst/>
          </a:prstGeom>
          <a:noFill/>
        </p:spPr>
        <p:txBody>
          <a:bodyPr wrap="square" rtlCol="0">
            <a:spAutoFit/>
          </a:bodyPr>
          <a:lstStyle/>
          <a:p>
            <a:r>
              <a:rPr lang="bn-BD" sz="2800" dirty="0">
                <a:latin typeface="NikoshBAN" pitchFamily="2" charset="0"/>
                <a:cs typeface="NikoshBAN" pitchFamily="2" charset="0"/>
              </a:rPr>
              <a:t>যার ব্যয় বা পরিবর্তন হয় না, অর্থাৎ যা অপরিবর্তনীয় শব্দ তাই অব্যয়।</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4602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09600"/>
            <a:ext cx="4038600" cy="646331"/>
          </a:xfrm>
          <a:prstGeom prst="rect">
            <a:avLst/>
          </a:prstGeom>
        </p:spPr>
        <p:txBody>
          <a:bodyPr wrap="square">
            <a:spAutoFit/>
          </a:bodyPr>
          <a:lstStyle/>
          <a:p>
            <a:r>
              <a:rPr lang="bn-BD" sz="3600" b="1" dirty="0">
                <a:solidFill>
                  <a:srgbClr val="C00000"/>
                </a:solidFill>
                <a:latin typeface="NikoshBAN" pitchFamily="2" charset="0"/>
                <a:cs typeface="NikoshBAN" pitchFamily="2" charset="0"/>
              </a:rPr>
              <a:t>দলীয় কাজঃ</a:t>
            </a:r>
            <a:endParaRPr lang="en-US" sz="3600" b="1" dirty="0">
              <a:solidFill>
                <a:srgbClr val="C00000"/>
              </a:solidFill>
              <a:latin typeface="NikoshBAN" pitchFamily="2" charset="0"/>
              <a:cs typeface="NikoshBAN" pitchFamily="2" charset="0"/>
            </a:endParaRPr>
          </a:p>
        </p:txBody>
      </p:sp>
      <p:sp>
        <p:nvSpPr>
          <p:cNvPr id="3" name="Rectangle 2"/>
          <p:cNvSpPr/>
          <p:nvPr/>
        </p:nvSpPr>
        <p:spPr>
          <a:xfrm>
            <a:off x="1295400" y="1981200"/>
            <a:ext cx="6400800" cy="1200329"/>
          </a:xfrm>
          <a:prstGeom prst="rect">
            <a:avLst/>
          </a:prstGeom>
        </p:spPr>
        <p:txBody>
          <a:bodyPr wrap="square">
            <a:spAutoFit/>
          </a:bodyPr>
          <a:lstStyle/>
          <a:p>
            <a:pPr>
              <a:buFont typeface="Wingdings" pitchFamily="2" charset="2"/>
              <a:buChar char="v"/>
            </a:pPr>
            <a:r>
              <a:rPr lang="bn-BD" sz="2400" b="1" dirty="0">
                <a:latin typeface="NikoshBAN" pitchFamily="2" charset="0"/>
                <a:cs typeface="NikoshBAN" pitchFamily="2" charset="0"/>
              </a:rPr>
              <a:t>দুঃসাহসী অভিযাত্রীরা মানুষের চিরন্তন কল্পনার রাজ্য চাঁদের দেশে </a:t>
            </a:r>
            <a:r>
              <a:rPr lang="en-US" sz="2400" b="1" dirty="0" err="1">
                <a:latin typeface="NikoshBAN" pitchFamily="2" charset="0"/>
                <a:cs typeface="NikoshBAN" pitchFamily="2" charset="0"/>
              </a:rPr>
              <a:t>পৌঁ</a:t>
            </a:r>
            <a:r>
              <a:rPr lang="bn-BD" sz="2400" b="1" dirty="0">
                <a:latin typeface="NikoshBAN" pitchFamily="2" charset="0"/>
                <a:cs typeface="NikoshBAN" pitchFamily="2" charset="0"/>
              </a:rPr>
              <a:t>ছেছেন এবং মঙ্গল গ্রহেও য</a:t>
            </a:r>
            <a:r>
              <a:rPr lang="en-US" sz="2400" b="1" dirty="0">
                <a:latin typeface="NikoshBAN" pitchFamily="2" charset="0"/>
                <a:cs typeface="NikoshBAN" pitchFamily="2" charset="0"/>
              </a:rPr>
              <a:t>া</a:t>
            </a:r>
            <a:r>
              <a:rPr lang="bn-BD" sz="2400" b="1" dirty="0">
                <a:latin typeface="NikoshBAN" pitchFamily="2" charset="0"/>
                <a:cs typeface="NikoshBAN" pitchFamily="2" charset="0"/>
              </a:rPr>
              <a:t>ওয়ার জন্য তাঁরা প্রস্তুত হচ্ছেন।</a:t>
            </a:r>
            <a:endParaRPr lang="en-US" sz="2400" b="1" dirty="0">
              <a:latin typeface="NikoshBAN" pitchFamily="2" charset="0"/>
              <a:cs typeface="NikoshBAN" pitchFamily="2" charset="0"/>
            </a:endParaRPr>
          </a:p>
        </p:txBody>
      </p:sp>
      <p:sp>
        <p:nvSpPr>
          <p:cNvPr id="4" name="TextBox 3"/>
          <p:cNvSpPr txBox="1"/>
          <p:nvPr/>
        </p:nvSpPr>
        <p:spPr>
          <a:xfrm>
            <a:off x="1295400" y="3429000"/>
            <a:ext cx="7391400" cy="2123658"/>
          </a:xfrm>
          <a:prstGeom prst="rect">
            <a:avLst/>
          </a:prstGeom>
          <a:noFill/>
        </p:spPr>
        <p:txBody>
          <a:bodyPr wrap="square" rtlCol="0">
            <a:spAutoFit/>
          </a:bodyPr>
          <a:lstStyle/>
          <a:p>
            <a:r>
              <a:rPr lang="bn-BD" sz="2400" b="1" dirty="0">
                <a:latin typeface="NikoshBAN" pitchFamily="2" charset="0"/>
                <a:cs typeface="NikoshBAN" pitchFamily="2" charset="0"/>
              </a:rPr>
              <a:t>বিশেষ্য পদ</a:t>
            </a:r>
            <a:r>
              <a:rPr lang="bn-BD" sz="3600" b="1" dirty="0">
                <a:latin typeface="NikoshBAN" pitchFamily="2" charset="0"/>
                <a:cs typeface="NikoshBAN" pitchFamily="2" charset="0"/>
              </a:rPr>
              <a:t>: </a:t>
            </a:r>
            <a:r>
              <a:rPr lang="bn-BD" sz="2400" b="1" dirty="0">
                <a:latin typeface="NikoshBAN" pitchFamily="2" charset="0"/>
                <a:cs typeface="NikoshBAN" pitchFamily="2" charset="0"/>
              </a:rPr>
              <a:t>অভিযাত্রী , মানুষ, কল্পনা ,রাজ্য ,দেশে ,মঙ্গল গ্রহ</a:t>
            </a:r>
          </a:p>
          <a:p>
            <a:r>
              <a:rPr lang="bn-BD" sz="2400" b="1" dirty="0">
                <a:latin typeface="NikoshBAN" pitchFamily="2" charset="0"/>
                <a:cs typeface="NikoshBAN" pitchFamily="2" charset="0"/>
              </a:rPr>
              <a:t>বিশেষণ  পদ:  দুঃসাহসী ,চিরন্তন </a:t>
            </a:r>
          </a:p>
          <a:p>
            <a:r>
              <a:rPr lang="bn-BD" sz="2400" b="1" dirty="0">
                <a:latin typeface="NikoshBAN" pitchFamily="2" charset="0"/>
                <a:cs typeface="NikoshBAN" pitchFamily="2" charset="0"/>
              </a:rPr>
              <a:t>সর্বনাম   পদ:       তাঁরা </a:t>
            </a:r>
          </a:p>
          <a:p>
            <a:r>
              <a:rPr lang="bn-BD" sz="2400" b="1" dirty="0">
                <a:latin typeface="NikoshBAN" pitchFamily="2" charset="0"/>
                <a:cs typeface="NikoshBAN" pitchFamily="2" charset="0"/>
              </a:rPr>
              <a:t>ক্রিয়া  পদ:        </a:t>
            </a:r>
            <a:r>
              <a:rPr lang="en-US" sz="2400" b="1" dirty="0" err="1">
                <a:latin typeface="NikoshBAN" pitchFamily="2" charset="0"/>
                <a:cs typeface="NikoshBAN" pitchFamily="2" charset="0"/>
              </a:rPr>
              <a:t>পৌঁ</a:t>
            </a:r>
            <a:r>
              <a:rPr lang="bn-BD" sz="2400" b="1" dirty="0">
                <a:latin typeface="NikoshBAN" pitchFamily="2" charset="0"/>
                <a:cs typeface="NikoshBAN" pitchFamily="2" charset="0"/>
              </a:rPr>
              <a:t>ছেছেন, প্রস্তুত হচ্ছেন</a:t>
            </a:r>
          </a:p>
          <a:p>
            <a:r>
              <a:rPr lang="bn-BD" sz="2400" b="1" dirty="0">
                <a:latin typeface="NikoshBAN" pitchFamily="2" charset="0"/>
                <a:cs typeface="NikoshBAN" pitchFamily="2" charset="0"/>
              </a:rPr>
              <a:t>অব্যয়  পদ:        এবং,ও ,জন্য</a:t>
            </a:r>
            <a:endParaRPr lang="en-US" sz="2800" dirty="0">
              <a:latin typeface="NikoshBAN" pitchFamily="2" charset="0"/>
              <a:cs typeface="NikoshBAN" pitchFamily="2" charset="0"/>
            </a:endParaRPr>
          </a:p>
        </p:txBody>
      </p:sp>
      <p:sp>
        <p:nvSpPr>
          <p:cNvPr id="5" name="TextBox 4"/>
          <p:cNvSpPr txBox="1"/>
          <p:nvPr/>
        </p:nvSpPr>
        <p:spPr>
          <a:xfrm>
            <a:off x="6400800" y="609600"/>
            <a:ext cx="2438400" cy="369332"/>
          </a:xfrm>
          <a:prstGeom prst="rect">
            <a:avLst/>
          </a:prstGeom>
          <a:noFill/>
        </p:spPr>
        <p:txBody>
          <a:bodyPr wrap="square" rtlCol="0">
            <a:spAutoFit/>
          </a:bodyPr>
          <a:lstStyle/>
          <a:p>
            <a:r>
              <a:rPr lang="en-US" dirty="0" err="1">
                <a:latin typeface="NikoshBAN" pitchFamily="2" charset="0"/>
                <a:cs typeface="NikoshBAN" pitchFamily="2" charset="0"/>
              </a:rPr>
              <a:t>সময়</a:t>
            </a:r>
            <a:r>
              <a:rPr lang="en-US" dirty="0">
                <a:latin typeface="NikoshBAN" pitchFamily="2" charset="0"/>
                <a:cs typeface="NikoshBAN" pitchFamily="2" charset="0"/>
              </a:rPr>
              <a:t>: ৮মিনিট</a:t>
            </a:r>
          </a:p>
        </p:txBody>
      </p:sp>
    </p:spTree>
    <p:extLst>
      <p:ext uri="{BB962C8B-B14F-4D97-AF65-F5344CB8AC3E}">
        <p14:creationId xmlns:p14="http://schemas.microsoft.com/office/powerpoint/2010/main" val="30215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14400"/>
            <a:ext cx="2163988" cy="646331"/>
          </a:xfrm>
          <a:prstGeom prst="rect">
            <a:avLst/>
          </a:prstGeom>
        </p:spPr>
        <p:txBody>
          <a:bodyPr wrap="square">
            <a:spAutoFit/>
          </a:bodyPr>
          <a:lstStyle/>
          <a:p>
            <a:r>
              <a:rPr lang="bn-BD" sz="3600" dirty="0">
                <a:solidFill>
                  <a:srgbClr val="C00000"/>
                </a:solidFill>
              </a:rPr>
              <a:t>মূল্যায়নঃ</a:t>
            </a:r>
            <a:endParaRPr lang="en-US" sz="3600" dirty="0">
              <a:solidFill>
                <a:srgbClr val="C00000"/>
              </a:solidFill>
            </a:endParaRPr>
          </a:p>
        </p:txBody>
      </p:sp>
      <p:sp>
        <p:nvSpPr>
          <p:cNvPr id="7" name="TextBox 6"/>
          <p:cNvSpPr txBox="1"/>
          <p:nvPr/>
        </p:nvSpPr>
        <p:spPr>
          <a:xfrm>
            <a:off x="685800" y="2057400"/>
            <a:ext cx="7924800" cy="3354765"/>
          </a:xfrm>
          <a:prstGeom prst="rect">
            <a:avLst/>
          </a:prstGeom>
          <a:noFill/>
        </p:spPr>
        <p:txBody>
          <a:bodyPr wrap="square" rtlCol="0">
            <a:spAutoFit/>
          </a:bodyPr>
          <a:lstStyle/>
          <a:p>
            <a:pPr>
              <a:buFont typeface="Wingdings" pitchFamily="2" charset="2"/>
              <a:buChar char="q"/>
            </a:pPr>
            <a:r>
              <a:rPr lang="en-US" sz="4400" dirty="0" err="1">
                <a:latin typeface="NikoshBAN" pitchFamily="2" charset="0"/>
                <a:cs typeface="NikoshBAN" pitchFamily="2" charset="0"/>
              </a:rPr>
              <a:t>সে</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পদ</a:t>
            </a:r>
            <a:r>
              <a:rPr lang="bn-BD" sz="4400" dirty="0">
                <a:latin typeface="NikoshBAN" pitchFamily="2" charset="0"/>
                <a:cs typeface="NikoshBAN" pitchFamily="2" charset="0"/>
              </a:rPr>
              <a:t>?</a:t>
            </a:r>
            <a:endParaRPr lang="en-US" sz="4400" dirty="0">
              <a:latin typeface="NikoshBAN" pitchFamily="2" charset="0"/>
              <a:cs typeface="NikoshBAN" pitchFamily="2" charset="0"/>
            </a:endParaRPr>
          </a:p>
          <a:p>
            <a:pPr>
              <a:buFont typeface="Wingdings" pitchFamily="2" charset="2"/>
              <a:buChar char="q"/>
            </a:pPr>
            <a:r>
              <a:rPr lang="en-US" sz="4400" dirty="0" err="1">
                <a:latin typeface="NikoshBAN" pitchFamily="2" charset="0"/>
                <a:cs typeface="NikoshBAN" pitchFamily="2" charset="0"/>
              </a:rPr>
              <a:t>এবং</a:t>
            </a:r>
            <a:r>
              <a:rPr lang="en-US" sz="4400" dirty="0">
                <a:latin typeface="NikoshBAN" pitchFamily="2" charset="0"/>
                <a:cs typeface="NikoshBAN" pitchFamily="2" charset="0"/>
              </a:rPr>
              <a:t> , </a:t>
            </a:r>
            <a:r>
              <a:rPr lang="en-US" sz="4400" dirty="0" err="1">
                <a:latin typeface="NikoshBAN" pitchFamily="2" charset="0"/>
                <a:cs typeface="NikoshBAN" pitchFamily="2" charset="0"/>
              </a:rPr>
              <a:t>নতুবা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অথবা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এগু</a:t>
            </a:r>
            <a:r>
              <a:rPr lang="bn-BD" sz="4400">
                <a:latin typeface="NikoshBAN" pitchFamily="2" charset="0"/>
                <a:cs typeface="NikoshBAN" pitchFamily="2" charset="0"/>
              </a:rPr>
              <a:t>লো</a:t>
            </a:r>
            <a:r>
              <a:rPr lang="en-US" sz="4400">
                <a:latin typeface="NikoshBAN" pitchFamily="2" charset="0"/>
                <a:cs typeface="NikoshBAN" pitchFamily="2" charset="0"/>
              </a:rPr>
              <a:t> </a:t>
            </a:r>
            <a:r>
              <a:rPr lang="en-US" sz="4400" dirty="0" err="1">
                <a:latin typeface="NikoshBAN" pitchFamily="2" charset="0"/>
                <a:cs typeface="NikoshBAN" pitchFamily="2" charset="0"/>
              </a:rPr>
              <a:t>কোন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পদ</a:t>
            </a:r>
            <a:r>
              <a:rPr lang="en-US" sz="4400" dirty="0">
                <a:latin typeface="NikoshBAN" pitchFamily="2" charset="0"/>
                <a:cs typeface="NikoshBAN" pitchFamily="2" charset="0"/>
              </a:rPr>
              <a:t>।</a:t>
            </a:r>
          </a:p>
          <a:p>
            <a:pPr>
              <a:buFont typeface="Wingdings" pitchFamily="2" charset="2"/>
              <a:buChar char="q"/>
            </a:pPr>
            <a:r>
              <a:rPr lang="en-US" sz="4400" dirty="0">
                <a:latin typeface="NikoshBAN" pitchFamily="2" charset="0"/>
                <a:cs typeface="NikoshBAN" pitchFamily="2" charset="0"/>
              </a:rPr>
              <a:t> ------------ </a:t>
            </a:r>
            <a:r>
              <a:rPr lang="en-US" sz="4400" dirty="0" err="1">
                <a:latin typeface="NikoshBAN" pitchFamily="2" charset="0"/>
                <a:cs typeface="NikoshBAN" pitchFamily="2" charset="0"/>
              </a:rPr>
              <a:t>ফুটবল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খেলে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বিশেষ্য</a:t>
            </a:r>
            <a:r>
              <a:rPr lang="en-US" sz="4400" dirty="0">
                <a:latin typeface="NikoshBAN" pitchFamily="2" charset="0"/>
                <a:cs typeface="NikoshBAN" pitchFamily="2" charset="0"/>
              </a:rPr>
              <a:t>)</a:t>
            </a:r>
          </a:p>
          <a:p>
            <a:pPr>
              <a:buFont typeface="Wingdings" pitchFamily="2" charset="2"/>
              <a:buChar char="q"/>
            </a:pPr>
            <a:r>
              <a:rPr lang="en-US" sz="4400" dirty="0" err="1">
                <a:latin typeface="NikoshBAN" pitchFamily="2" charset="0"/>
                <a:cs typeface="NikoshBAN" pitchFamily="2" charset="0"/>
              </a:rPr>
              <a:t>জেলেরা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নদীতে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মাছ</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ক্রিয়া</a:t>
            </a:r>
            <a:r>
              <a:rPr lang="en-US" sz="4400" dirty="0">
                <a:latin typeface="NikoshBAN" pitchFamily="2" charset="0"/>
                <a:cs typeface="NikoshBAN" pitchFamily="2" charset="0"/>
              </a:rPr>
              <a:t>)</a:t>
            </a:r>
            <a:endParaRPr lang="bn-BD" sz="4400" dirty="0">
              <a:latin typeface="NikoshBAN" pitchFamily="2" charset="0"/>
              <a:cs typeface="NikoshBAN" pitchFamily="2" charset="0"/>
            </a:endParaRPr>
          </a:p>
          <a:p>
            <a:r>
              <a:rPr lang="bn-BD" sz="3600" dirty="0"/>
              <a:t> </a:t>
            </a:r>
            <a:endParaRPr lang="en-US" sz="3600" dirty="0"/>
          </a:p>
        </p:txBody>
      </p:sp>
    </p:spTree>
    <p:extLst>
      <p:ext uri="{BB962C8B-B14F-4D97-AF65-F5344CB8AC3E}">
        <p14:creationId xmlns:p14="http://schemas.microsoft.com/office/powerpoint/2010/main" val="31952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399" y="381000"/>
            <a:ext cx="8077201" cy="6019800"/>
            <a:chOff x="13063" y="13063"/>
            <a:chExt cx="12168940" cy="6842826"/>
          </a:xfrm>
        </p:grpSpPr>
        <p:grpSp>
          <p:nvGrpSpPr>
            <p:cNvPr id="8" name="Group 7"/>
            <p:cNvGrpSpPr/>
            <p:nvPr/>
          </p:nvGrpSpPr>
          <p:grpSpPr>
            <a:xfrm>
              <a:off x="2423894" y="282724"/>
              <a:ext cx="9260395" cy="4978461"/>
              <a:chOff x="2423894" y="-153384"/>
              <a:chExt cx="9260395" cy="4978461"/>
            </a:xfrm>
          </p:grpSpPr>
          <p:sp>
            <p:nvSpPr>
              <p:cNvPr id="5" name="Down Ribbon 4"/>
              <p:cNvSpPr/>
              <p:nvPr/>
            </p:nvSpPr>
            <p:spPr>
              <a:xfrm>
                <a:off x="2423894" y="-153384"/>
                <a:ext cx="9041512" cy="1029611"/>
              </a:xfrm>
              <a:prstGeom prst="ribbon">
                <a:avLst/>
              </a:prstGeom>
              <a:blipFill>
                <a:blip r:embed="rId2"/>
                <a:tile tx="0" ty="0" sx="100000" sy="100000" flip="none" algn="tl"/>
              </a:blipFill>
              <a:ln>
                <a:solidFill>
                  <a:srgbClr val="FF0000"/>
                </a:solidFill>
              </a:ln>
              <a:effectLst>
                <a:glow rad="139700">
                  <a:schemeClr val="accent4">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500" b="1" dirty="0">
                    <a:ln w="10160">
                      <a:solidFill>
                        <a:schemeClr val="accent5"/>
                      </a:solidFill>
                      <a:prstDash val="solid"/>
                    </a:ln>
                    <a:blipFill>
                      <a:blip r:embed="rId3"/>
                      <a:tile tx="0" ty="0" sx="100000" sy="100000" flip="none" algn="tl"/>
                    </a:blip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শিক্ষক পরিচিতি</a:t>
                </a:r>
                <a:endParaRPr lang="en-US" sz="4500" b="1" dirty="0">
                  <a:ln w="10160">
                    <a:solidFill>
                      <a:schemeClr val="accent5"/>
                    </a:solidFill>
                    <a:prstDash val="solid"/>
                  </a:ln>
                  <a:blipFill>
                    <a:blip r:embed="rId3"/>
                    <a:tile tx="0" ty="0" sx="100000" sy="100000" flip="none" algn="tl"/>
                  </a:blip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573790" y="1501090"/>
                <a:ext cx="8110499" cy="3323987"/>
              </a:xfrm>
              <a:prstGeom prst="rect">
                <a:avLst/>
              </a:prstGeom>
              <a:noFill/>
              <a:ln>
                <a:solidFill>
                  <a:srgbClr val="FFFF00"/>
                </a:solidFill>
              </a:ln>
              <a:effectLst>
                <a:softEdge rad="635000"/>
              </a:effectLst>
            </p:spPr>
            <p:txBody>
              <a:bodyPr wrap="square" rtlCol="0">
                <a:spAutoFit/>
              </a:bodyPr>
              <a:lstStyle/>
              <a:p>
                <a:r>
                  <a:rPr lang="bn-BD" sz="3600" dirty="0">
                    <a:cs typeface="Ekushey Mohua" panose="03080603080002020207" pitchFamily="66"/>
                  </a:rPr>
                  <a:t>মোঃ বিল্লাল হোসেন </a:t>
                </a:r>
              </a:p>
              <a:p>
                <a:r>
                  <a:rPr lang="bn-BD" sz="2400" dirty="0">
                    <a:cs typeface="Ekushey Mohua" panose="03080603080002020207" pitchFamily="66"/>
                  </a:rPr>
                  <a:t>সহকারী শিক্ষক ( কৃষি ) </a:t>
                </a:r>
              </a:p>
              <a:p>
                <a:r>
                  <a:rPr lang="bn-BD" sz="2400" dirty="0">
                    <a:cs typeface="Ekushey Mohua" panose="03080603080002020207" pitchFamily="66"/>
                  </a:rPr>
                  <a:t>ফুলহাতা মাধ্যমিক বিদ্যালয়</a:t>
                </a:r>
              </a:p>
              <a:p>
                <a:r>
                  <a:rPr lang="bn-BD" sz="2400" dirty="0">
                    <a:cs typeface="Ekushey Mohua" panose="03080603080002020207" pitchFamily="66"/>
                  </a:rPr>
                  <a:t>মোরেলগঞ্জ,বাগেরহাট।</a:t>
                </a:r>
              </a:p>
              <a:p>
                <a:r>
                  <a:rPr lang="bn-BD" sz="2400" dirty="0">
                    <a:cs typeface="Ekushey Mohua" panose="03080603080002020207" pitchFamily="66"/>
                  </a:rPr>
                  <a:t>মোবাইল নং </a:t>
                </a:r>
                <a:r>
                  <a:rPr lang="en-GB" sz="2400" dirty="0">
                    <a:cs typeface="Ekushey Mohua" panose="03080603080002020207" pitchFamily="66"/>
                  </a:rPr>
                  <a:t>01725666116 </a:t>
                </a:r>
              </a:p>
              <a:p>
                <a:r>
                  <a:rPr lang="bn-BD" sz="2400" dirty="0">
                    <a:cs typeface="Ekushey Mohua" panose="03080603080002020207" pitchFamily="66"/>
                  </a:rPr>
                  <a:t>ইমেইলঃ </a:t>
                </a:r>
                <a:r>
                  <a:rPr lang="en-GB" sz="2400" dirty="0">
                    <a:cs typeface="Ekushey Mohua" panose="03080603080002020207" pitchFamily="66"/>
                    <a:hlinkClick r:id="rId4"/>
                  </a:rPr>
                  <a:t>bellalhossailtr@gmail.com</a:t>
                </a:r>
                <a:r>
                  <a:rPr lang="en-GB" sz="2400" dirty="0">
                    <a:cs typeface="Ekushey Mohua" panose="03080603080002020207" pitchFamily="66"/>
                  </a:rPr>
                  <a:t> </a:t>
                </a:r>
                <a:endParaRPr lang="en-US" sz="2400" dirty="0">
                  <a:cs typeface="Ekushey Mohua" panose="03080603080002020207" pitchFamily="66"/>
                </a:endParaRPr>
              </a:p>
            </p:txBody>
          </p:sp>
        </p:grpSp>
        <p:grpSp>
          <p:nvGrpSpPr>
            <p:cNvPr id="9" name="Group 8"/>
            <p:cNvGrpSpPr/>
            <p:nvPr/>
          </p:nvGrpSpPr>
          <p:grpSpPr>
            <a:xfrm>
              <a:off x="13063" y="13063"/>
              <a:ext cx="12168940" cy="6842826"/>
              <a:chOff x="0" y="0"/>
              <a:chExt cx="12168940" cy="6842826"/>
            </a:xfrm>
            <a:solidFill>
              <a:srgbClr val="00B050"/>
            </a:solidFill>
            <a:scene3d>
              <a:camera prst="orthographicFront">
                <a:rot lat="0" lon="0" rev="0"/>
              </a:camera>
              <a:lightRig rig="soft" dir="t">
                <a:rot lat="0" lon="0" rev="0"/>
              </a:lightRig>
            </a:scene3d>
          </p:grpSpPr>
          <p:sp>
            <p:nvSpPr>
              <p:cNvPr id="10" name="Rectangle 9"/>
              <p:cNvSpPr/>
              <p:nvPr/>
            </p:nvSpPr>
            <p:spPr>
              <a:xfrm>
                <a:off x="0" y="0"/>
                <a:ext cx="12168940" cy="143691"/>
              </a:xfrm>
              <a:prstGeom prst="rect">
                <a:avLst/>
              </a:prstGeom>
              <a:grpFill/>
              <a:ln>
                <a:solidFill>
                  <a:srgbClr val="00B05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0" y="6714420"/>
                <a:ext cx="12168940" cy="128406"/>
              </a:xfrm>
              <a:prstGeom prst="rect">
                <a:avLst/>
              </a:prstGeom>
              <a:grpFill/>
              <a:ln>
                <a:solidFill>
                  <a:srgbClr val="00B05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1999123" y="0"/>
                <a:ext cx="169817" cy="6842826"/>
              </a:xfrm>
              <a:prstGeom prst="rect">
                <a:avLst/>
              </a:prstGeom>
              <a:grpFill/>
              <a:ln>
                <a:solidFill>
                  <a:srgbClr val="00B05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889" y="0"/>
                <a:ext cx="169817" cy="6842826"/>
              </a:xfrm>
              <a:prstGeom prst="rect">
                <a:avLst/>
              </a:prstGeom>
              <a:grpFill/>
              <a:ln>
                <a:solidFill>
                  <a:srgbClr val="00B05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3" name="Picture 2">
            <a:extLst>
              <a:ext uri="{FF2B5EF4-FFF2-40B4-BE49-F238E27FC236}">
                <a16:creationId xmlns:a16="http://schemas.microsoft.com/office/drawing/2014/main" id="{40549A17-AFA0-476A-9D30-641096FB6BE6}"/>
              </a:ext>
            </a:extLst>
          </p:cNvPr>
          <p:cNvPicPr>
            <a:picLocks noChangeAspect="1"/>
          </p:cNvPicPr>
          <p:nvPr/>
        </p:nvPicPr>
        <p:blipFill>
          <a:blip r:embed="rId5"/>
          <a:stretch>
            <a:fillRect/>
          </a:stretch>
        </p:blipFill>
        <p:spPr>
          <a:xfrm>
            <a:off x="390580" y="976399"/>
            <a:ext cx="2263337" cy="6505215"/>
          </a:xfrm>
          <a:prstGeom prst="rect">
            <a:avLst/>
          </a:prstGeom>
          <a:ln>
            <a:noFill/>
          </a:ln>
          <a:effectLst>
            <a:softEdge rad="112500"/>
          </a:effectLst>
        </p:spPr>
      </p:pic>
      <p:sp>
        <p:nvSpPr>
          <p:cNvPr id="4" name="Footer Placeholder 3">
            <a:extLst>
              <a:ext uri="{FF2B5EF4-FFF2-40B4-BE49-F238E27FC236}">
                <a16:creationId xmlns:a16="http://schemas.microsoft.com/office/drawing/2014/main" id="{E2BE3778-92C1-4A47-88DD-FF82BCA639C0}"/>
              </a:ext>
            </a:extLst>
          </p:cNvPr>
          <p:cNvSpPr>
            <a:spLocks noGrp="1"/>
          </p:cNvSpPr>
          <p:nvPr>
            <p:ph type="ftr" sz="quarter" idx="11"/>
          </p:nvPr>
        </p:nvSpPr>
        <p:spPr/>
        <p:txBody>
          <a:bodyPr/>
          <a:lstStyle/>
          <a:p>
            <a:r>
              <a:rPr lang="en-US"/>
              <a:t>MD.  BELLAL HOSSAIN </a:t>
            </a:r>
          </a:p>
        </p:txBody>
      </p:sp>
    </p:spTree>
    <p:extLst>
      <p:ext uri="{BB962C8B-B14F-4D97-AF65-F5344CB8AC3E}">
        <p14:creationId xmlns:p14="http://schemas.microsoft.com/office/powerpoint/2010/main" val="1561072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44025"/>
            <a:ext cx="6324600" cy="584775"/>
          </a:xfrm>
          <a:prstGeom prst="rect">
            <a:avLst/>
          </a:prstGeom>
          <a:noFill/>
        </p:spPr>
        <p:txBody>
          <a:bodyPr wrap="square" rtlCol="0">
            <a:spAutoFit/>
          </a:bodyPr>
          <a:lstStyle/>
          <a:p>
            <a:pPr algn="ctr"/>
            <a:r>
              <a:rPr lang="bn-BD" sz="3200" dirty="0">
                <a:solidFill>
                  <a:srgbClr val="0000FF"/>
                </a:solidFill>
                <a:latin typeface="NikoshBAN" pitchFamily="2" charset="0"/>
                <a:cs typeface="NikoshBAN" pitchFamily="2" charset="0"/>
              </a:rPr>
              <a:t>বা</a:t>
            </a:r>
            <a:r>
              <a:rPr lang="en-US" sz="3200" dirty="0" err="1">
                <a:solidFill>
                  <a:srgbClr val="0000FF"/>
                </a:solidFill>
                <a:latin typeface="NikoshBAN" pitchFamily="2" charset="0"/>
                <a:cs typeface="NikoshBAN" pitchFamily="2" charset="0"/>
              </a:rPr>
              <a:t>ড়ি</a:t>
            </a:r>
            <a:r>
              <a:rPr lang="bn-BD" sz="3200" dirty="0">
                <a:solidFill>
                  <a:srgbClr val="0000FF"/>
                </a:solidFill>
                <a:latin typeface="NikoshBAN" pitchFamily="2" charset="0"/>
                <a:cs typeface="NikoshBAN" pitchFamily="2" charset="0"/>
              </a:rPr>
              <a:t>র কাজঃ</a:t>
            </a:r>
            <a:endParaRPr lang="en-US" sz="3200" dirty="0">
              <a:solidFill>
                <a:srgbClr val="0000FF"/>
              </a:solidFill>
              <a:latin typeface="NikoshBAN" pitchFamily="2" charset="0"/>
              <a:cs typeface="NikoshBAN" pitchFamily="2" charset="0"/>
            </a:endParaRPr>
          </a:p>
        </p:txBody>
      </p:sp>
      <p:sp>
        <p:nvSpPr>
          <p:cNvPr id="4" name="TextBox 3"/>
          <p:cNvSpPr txBox="1"/>
          <p:nvPr/>
        </p:nvSpPr>
        <p:spPr>
          <a:xfrm>
            <a:off x="841659" y="3135868"/>
            <a:ext cx="7768941" cy="646331"/>
          </a:xfrm>
          <a:prstGeom prst="rect">
            <a:avLst/>
          </a:prstGeom>
          <a:noFill/>
        </p:spPr>
        <p:txBody>
          <a:bodyPr wrap="square" rtlCol="0">
            <a:spAutoFit/>
          </a:bodyPr>
          <a:lstStyle/>
          <a:p>
            <a:r>
              <a:rPr lang="en-US" sz="3600" b="1" dirty="0" err="1">
                <a:solidFill>
                  <a:srgbClr val="0070C0"/>
                </a:solidFill>
                <a:latin typeface="NikoshBAN" pitchFamily="2" charset="0"/>
                <a:cs typeface="NikoshBAN" pitchFamily="2" charset="0"/>
              </a:rPr>
              <a:t>বিভিন্ন</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প্রকার</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পদের</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সংঙ্গা</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সহ</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উদাহরণ</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লিখে</a:t>
            </a: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আনবে</a:t>
            </a:r>
            <a:r>
              <a:rPr lang="en-US" sz="3600" b="1" dirty="0">
                <a:solidFill>
                  <a:srgbClr val="0070C0"/>
                </a:solidFill>
                <a:latin typeface="NikoshBAN" pitchFamily="2" charset="0"/>
                <a:cs typeface="NikoshBAN" pitchFamily="2" charset="0"/>
              </a:rPr>
              <a:t>।</a:t>
            </a:r>
          </a:p>
        </p:txBody>
      </p:sp>
      <p:grpSp>
        <p:nvGrpSpPr>
          <p:cNvPr id="5" name="Group 4"/>
          <p:cNvGrpSpPr/>
          <p:nvPr/>
        </p:nvGrpSpPr>
        <p:grpSpPr>
          <a:xfrm>
            <a:off x="591184" y="1327046"/>
            <a:ext cx="1853514" cy="1509848"/>
            <a:chOff x="2667000" y="3581400"/>
            <a:chExt cx="2819400" cy="2667000"/>
          </a:xfrm>
        </p:grpSpPr>
        <p:sp>
          <p:nvSpPr>
            <p:cNvPr id="6" name="Rectangle 5"/>
            <p:cNvSpPr/>
            <p:nvPr/>
          </p:nvSpPr>
          <p:spPr>
            <a:xfrm>
              <a:off x="3048000" y="4038600"/>
              <a:ext cx="20574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rot="10800000">
              <a:off x="2667000" y="3581400"/>
              <a:ext cx="2819400" cy="6858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4876800"/>
              <a:ext cx="457200" cy="13716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5105400"/>
              <a:ext cx="457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0" y="5105400"/>
              <a:ext cx="457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36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201"/>
            <a:ext cx="9126705" cy="5760084"/>
            <a:chOff x="0" y="0"/>
            <a:chExt cx="12168940" cy="6842826"/>
          </a:xfrm>
          <a:solidFill>
            <a:srgbClr val="00B050"/>
          </a:solidFill>
          <a:scene3d>
            <a:camera prst="orthographicFront">
              <a:rot lat="0" lon="0" rev="0"/>
            </a:camera>
            <a:lightRig rig="balanced" dir="t">
              <a:rot lat="0" lon="0" rev="8700000"/>
            </a:lightRig>
          </a:scene3d>
        </p:grpSpPr>
        <p:sp>
          <p:nvSpPr>
            <p:cNvPr id="5" name="Rectangle 4"/>
            <p:cNvSpPr/>
            <p:nvPr/>
          </p:nvSpPr>
          <p:spPr>
            <a:xfrm>
              <a:off x="0" y="0"/>
              <a:ext cx="12168940" cy="143691"/>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0" y="6714420"/>
              <a:ext cx="12168940" cy="128406"/>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1999123" y="0"/>
              <a:ext cx="169817" cy="6842826"/>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89" y="0"/>
              <a:ext cx="169817" cy="6842826"/>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Rectangle 14"/>
          <p:cNvSpPr/>
          <p:nvPr/>
        </p:nvSpPr>
        <p:spPr>
          <a:xfrm>
            <a:off x="4593374" y="1105276"/>
            <a:ext cx="4332849" cy="317073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19D7F7F4-E6AA-472B-9174-6B81B7975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75" y="1105276"/>
            <a:ext cx="4213181" cy="3170738"/>
          </a:xfrm>
          <a:prstGeom prst="rect">
            <a:avLst/>
          </a:prstGeom>
        </p:spPr>
      </p:pic>
      <p:sp>
        <p:nvSpPr>
          <p:cNvPr id="22" name="TextBox 21">
            <a:extLst>
              <a:ext uri="{FF2B5EF4-FFF2-40B4-BE49-F238E27FC236}">
                <a16:creationId xmlns:a16="http://schemas.microsoft.com/office/drawing/2014/main" id="{B28FD3AA-2A8C-4C8D-AFB0-15B4AB3C50FB}"/>
              </a:ext>
            </a:extLst>
          </p:cNvPr>
          <p:cNvSpPr txBox="1"/>
          <p:nvPr/>
        </p:nvSpPr>
        <p:spPr>
          <a:xfrm>
            <a:off x="283800" y="4521674"/>
            <a:ext cx="8619149" cy="830997"/>
          </a:xfrm>
          <a:prstGeom prst="rect">
            <a:avLst/>
          </a:prstGeom>
          <a:blipFill>
            <a:blip r:embed="rId4"/>
            <a:tile tx="0" ty="0" sx="100000" sy="100000" flip="none" algn="tl"/>
          </a:blipFill>
        </p:spPr>
        <p:txBody>
          <a:bodyPr wrap="square" rtlCol="0">
            <a:prstTxWarp prst="textPlain">
              <a:avLst/>
            </a:prstTxWarp>
            <a:spAutoFit/>
            <a:scene3d>
              <a:camera prst="orthographicFront"/>
              <a:lightRig rig="threePt" dir="t"/>
            </a:scene3d>
            <a:sp3d extrusionH="57150">
              <a:bevelT w="69850" h="69850" prst="divot"/>
            </a:sp3d>
          </a:bodyPr>
          <a:lstStyle/>
          <a:p>
            <a:pPr algn="ctr"/>
            <a:r>
              <a:rPr lang="bn-BD" sz="4950" dirty="0">
                <a:ln>
                  <a:solidFill>
                    <a:srgbClr val="00B050"/>
                  </a:solidFill>
                </a:ln>
                <a:solidFill>
                  <a:srgbClr val="C00000"/>
                </a:solidFill>
                <a:latin typeface="NikoshBAN" panose="02000000000000000000" pitchFamily="2" charset="0"/>
                <a:cs typeface="NikoshBAN" panose="02000000000000000000" pitchFamily="2" charset="0"/>
              </a:rPr>
              <a:t>“ঘরে থাকো,সুস্থ থাকো”</a:t>
            </a:r>
            <a:endParaRPr lang="en-US" sz="4950" dirty="0">
              <a:ln>
                <a:solidFill>
                  <a:srgbClr val="00B050"/>
                </a:solidFill>
              </a:ln>
              <a:solidFill>
                <a:srgbClr val="C00000"/>
              </a:solidFill>
              <a:latin typeface="NikoshBAN" panose="02000000000000000000" pitchFamily="2" charset="0"/>
              <a:cs typeface="NikoshBAN" panose="02000000000000000000" pitchFamily="2" charset="0"/>
            </a:endParaRPr>
          </a:p>
        </p:txBody>
      </p:sp>
      <p:sp>
        <p:nvSpPr>
          <p:cNvPr id="2" name="Footer Placeholder 1">
            <a:extLst>
              <a:ext uri="{FF2B5EF4-FFF2-40B4-BE49-F238E27FC236}">
                <a16:creationId xmlns:a16="http://schemas.microsoft.com/office/drawing/2014/main" id="{9086BFCC-B5E4-46C0-9BE9-8D37B6C2E994}"/>
              </a:ext>
            </a:extLst>
          </p:cNvPr>
          <p:cNvSpPr>
            <a:spLocks noGrp="1"/>
          </p:cNvSpPr>
          <p:nvPr>
            <p:ph type="ftr" sz="quarter" idx="11"/>
          </p:nvPr>
        </p:nvSpPr>
        <p:spPr/>
        <p:txBody>
          <a:bodyPr/>
          <a:lstStyle/>
          <a:p>
            <a:r>
              <a:rPr lang="en-US"/>
              <a:t>MD.  BELLAL HOSSAIN </a:t>
            </a:r>
          </a:p>
        </p:txBody>
      </p:sp>
    </p:spTree>
    <p:extLst>
      <p:ext uri="{BB962C8B-B14F-4D97-AF65-F5344CB8AC3E}">
        <p14:creationId xmlns:p14="http://schemas.microsoft.com/office/powerpoint/2010/main" val="915397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514600"/>
            <a:ext cx="6553200" cy="20005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4000" b="1" dirty="0" err="1">
                <a:solidFill>
                  <a:srgbClr val="002060"/>
                </a:solidFill>
                <a:latin typeface="NikoshBAN" pitchFamily="2" charset="0"/>
                <a:cs typeface="NikoshBAN" pitchFamily="2" charset="0"/>
              </a:rPr>
              <a:t>বি</a:t>
            </a:r>
            <a:r>
              <a:rPr lang="bn-BD" sz="4000" b="1" dirty="0">
                <a:solidFill>
                  <a:srgbClr val="002060"/>
                </a:solidFill>
                <a:latin typeface="NikoshBAN" pitchFamily="2" charset="0"/>
                <a:cs typeface="NikoshBAN" pitchFamily="2" charset="0"/>
              </a:rPr>
              <a:t>ষয়ঃ </a:t>
            </a:r>
            <a:r>
              <a:rPr lang="bn-BD" sz="4400" b="1" dirty="0">
                <a:solidFill>
                  <a:srgbClr val="002060"/>
                </a:solidFill>
                <a:latin typeface="NikoshBAN" pitchFamily="2" charset="0"/>
                <a:cs typeface="NikoshBAN" pitchFamily="2" charset="0"/>
              </a:rPr>
              <a:t>বাংলা </a:t>
            </a:r>
            <a:r>
              <a:rPr lang="bn-IN" sz="4400" b="1" dirty="0">
                <a:solidFill>
                  <a:srgbClr val="002060"/>
                </a:solidFill>
                <a:latin typeface="NikoshBAN" pitchFamily="2" charset="0"/>
                <a:cs typeface="NikoshBAN" pitchFamily="2" charset="0"/>
              </a:rPr>
              <a:t>২য়</a:t>
            </a:r>
            <a:endParaRPr lang="bn-BD" sz="4000" b="1" dirty="0">
              <a:solidFill>
                <a:srgbClr val="002060"/>
              </a:solidFill>
              <a:latin typeface="NikoshBAN" pitchFamily="2" charset="0"/>
              <a:cs typeface="NikoshBAN" pitchFamily="2" charset="0"/>
            </a:endParaRPr>
          </a:p>
          <a:p>
            <a:pPr>
              <a:defRPr/>
            </a:pPr>
            <a:r>
              <a:rPr lang="bn-BD" sz="4000" b="1" dirty="0">
                <a:solidFill>
                  <a:srgbClr val="002060"/>
                </a:solidFill>
                <a:latin typeface="NikoshBAN" pitchFamily="2" charset="0"/>
                <a:cs typeface="NikoshBAN" pitchFamily="2" charset="0"/>
              </a:rPr>
              <a:t>শ্রেণিঃ  ষষ্ঠ</a:t>
            </a:r>
          </a:p>
          <a:p>
            <a:pPr>
              <a:defRPr/>
            </a:pPr>
            <a:r>
              <a:rPr lang="bn-BD" sz="4000" b="1" dirty="0">
                <a:solidFill>
                  <a:srgbClr val="002060"/>
                </a:solidFill>
                <a:latin typeface="NikoshBAN" pitchFamily="2" charset="0"/>
                <a:cs typeface="NikoshBAN" pitchFamily="2" charset="0"/>
              </a:rPr>
              <a:t>সময়ঃ </a:t>
            </a:r>
            <a:r>
              <a:rPr lang="en-US" sz="4000" b="1" dirty="0">
                <a:solidFill>
                  <a:srgbClr val="002060"/>
                </a:solidFill>
                <a:latin typeface="NikoshBAN" pitchFamily="2" charset="0"/>
                <a:cs typeface="NikoshBAN" pitchFamily="2" charset="0"/>
              </a:rPr>
              <a:t>৫০</a:t>
            </a:r>
            <a:r>
              <a:rPr lang="bn-BD" sz="4000" b="1" dirty="0">
                <a:solidFill>
                  <a:srgbClr val="002060"/>
                </a:solidFill>
                <a:latin typeface="NikoshBAN" pitchFamily="2" charset="0"/>
                <a:cs typeface="NikoshBAN" pitchFamily="2" charset="0"/>
              </a:rPr>
              <a:t>মি.</a:t>
            </a:r>
          </a:p>
        </p:txBody>
      </p:sp>
      <p:sp>
        <p:nvSpPr>
          <p:cNvPr id="3" name="Rectangle 2">
            <a:extLst>
              <a:ext uri="{FF2B5EF4-FFF2-40B4-BE49-F238E27FC236}">
                <a16:creationId xmlns:a16="http://schemas.microsoft.com/office/drawing/2014/main" id="{F36DDFF0-7148-447E-AB10-72D69327734D}"/>
              </a:ext>
            </a:extLst>
          </p:cNvPr>
          <p:cNvSpPr/>
          <p:nvPr/>
        </p:nvSpPr>
        <p:spPr>
          <a:xfrm>
            <a:off x="1371600" y="1143000"/>
            <a:ext cx="65532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bn-BD" sz="4000" b="1" dirty="0">
                <a:solidFill>
                  <a:srgbClr val="002060"/>
                </a:solidFill>
                <a:latin typeface="NikoshBAN" pitchFamily="2" charset="0"/>
                <a:cs typeface="NikoshBAN" pitchFamily="2" charset="0"/>
              </a:rPr>
              <a:t>পাঠ পরিচিতি </a:t>
            </a:r>
          </a:p>
        </p:txBody>
      </p:sp>
    </p:spTree>
    <p:extLst>
      <p:ext uri="{BB962C8B-B14F-4D97-AF65-F5344CB8AC3E}">
        <p14:creationId xmlns:p14="http://schemas.microsoft.com/office/powerpoint/2010/main" val="410801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ollo42.jpg"/>
          <p:cNvPicPr>
            <a:picLocks noChangeAspect="1"/>
          </p:cNvPicPr>
          <p:nvPr/>
        </p:nvPicPr>
        <p:blipFill>
          <a:blip r:embed="rId2" cstate="print"/>
          <a:stretch>
            <a:fillRect/>
          </a:stretch>
        </p:blipFill>
        <p:spPr>
          <a:xfrm>
            <a:off x="2362200" y="1009650"/>
            <a:ext cx="4343400" cy="3257550"/>
          </a:xfrm>
          <a:prstGeom prst="rect">
            <a:avLst/>
          </a:prstGeom>
        </p:spPr>
      </p:pic>
      <p:sp>
        <p:nvSpPr>
          <p:cNvPr id="3" name="Rectangle 2"/>
          <p:cNvSpPr/>
          <p:nvPr/>
        </p:nvSpPr>
        <p:spPr>
          <a:xfrm>
            <a:off x="914400" y="4532293"/>
            <a:ext cx="7620000" cy="1015663"/>
          </a:xfrm>
          <a:prstGeom prst="rect">
            <a:avLst/>
          </a:prstGeom>
        </p:spPr>
        <p:txBody>
          <a:bodyPr wrap="square">
            <a:spAutoFit/>
          </a:bodyPr>
          <a:lstStyle/>
          <a:p>
            <a:pPr>
              <a:buFont typeface="Wingdings" pitchFamily="2" charset="2"/>
              <a:buChar char="v"/>
            </a:pPr>
            <a:r>
              <a:rPr lang="bn-BD" sz="3200" dirty="0">
                <a:latin typeface="NikoshBAN" pitchFamily="2" charset="0"/>
                <a:cs typeface="NikoshBAN" pitchFamily="2" charset="0"/>
              </a:rPr>
              <a:t> </a:t>
            </a:r>
            <a:r>
              <a:rPr lang="bn-BD" sz="2800" b="1" dirty="0">
                <a:latin typeface="NikoshBAN" pitchFamily="2" charset="0"/>
                <a:cs typeface="NikoshBAN" pitchFamily="2" charset="0"/>
              </a:rPr>
              <a:t>দুঃসাহসী </a:t>
            </a:r>
            <a:r>
              <a:rPr lang="bn-BD" sz="2800" b="1" dirty="0">
                <a:solidFill>
                  <a:srgbClr val="FF0000"/>
                </a:solidFill>
                <a:latin typeface="NikoshBAN" pitchFamily="2" charset="0"/>
                <a:cs typeface="NikoshBAN" pitchFamily="2" charset="0"/>
              </a:rPr>
              <a:t>অভিযাত্রীরা </a:t>
            </a:r>
            <a:r>
              <a:rPr lang="bn-BD" sz="2800" b="1" dirty="0">
                <a:solidFill>
                  <a:srgbClr val="00B050"/>
                </a:solidFill>
                <a:latin typeface="NikoshBAN" pitchFamily="2" charset="0"/>
                <a:cs typeface="NikoshBAN" pitchFamily="2" charset="0"/>
              </a:rPr>
              <a:t>মানুষের </a:t>
            </a:r>
            <a:r>
              <a:rPr lang="bn-BD" sz="2800" b="1" dirty="0">
                <a:latin typeface="NikoshBAN" pitchFamily="2" charset="0"/>
                <a:cs typeface="NikoshBAN" pitchFamily="2" charset="0"/>
              </a:rPr>
              <a:t>চিরন্তন </a:t>
            </a:r>
            <a:r>
              <a:rPr lang="bn-BD" sz="2800" b="1" dirty="0">
                <a:solidFill>
                  <a:srgbClr val="00B0F0"/>
                </a:solidFill>
                <a:latin typeface="NikoshBAN" pitchFamily="2" charset="0"/>
                <a:cs typeface="NikoshBAN" pitchFamily="2" charset="0"/>
              </a:rPr>
              <a:t>কল্পনার</a:t>
            </a:r>
            <a:r>
              <a:rPr lang="bn-BD" sz="2800" b="1" dirty="0">
                <a:latin typeface="NikoshBAN" pitchFamily="2" charset="0"/>
                <a:cs typeface="NikoshBAN" pitchFamily="2" charset="0"/>
              </a:rPr>
              <a:t> রাজ্য চাঁদের দেশে </a:t>
            </a:r>
            <a:r>
              <a:rPr lang="en-US" sz="2800" b="1" dirty="0" err="1">
                <a:latin typeface="NikoshBAN" pitchFamily="2" charset="0"/>
                <a:cs typeface="NikoshBAN" pitchFamily="2" charset="0"/>
              </a:rPr>
              <a:t>পৌ</a:t>
            </a:r>
            <a:r>
              <a:rPr lang="bn-BD" sz="2800" b="1" dirty="0">
                <a:latin typeface="NikoshBAN" pitchFamily="2" charset="0"/>
                <a:cs typeface="NikoshBAN" pitchFamily="2" charset="0"/>
              </a:rPr>
              <a:t>ছেছেন এবং </a:t>
            </a:r>
            <a:r>
              <a:rPr lang="bn-BD" sz="2800" b="1" dirty="0">
                <a:solidFill>
                  <a:srgbClr val="7030A0"/>
                </a:solidFill>
                <a:latin typeface="NikoshBAN" pitchFamily="2" charset="0"/>
                <a:cs typeface="NikoshBAN" pitchFamily="2" charset="0"/>
              </a:rPr>
              <a:t>মঙ্গল গ্রহেও </a:t>
            </a:r>
            <a:r>
              <a:rPr lang="bn-BD" sz="2800" b="1" dirty="0">
                <a:latin typeface="NikoshBAN" pitchFamily="2" charset="0"/>
                <a:cs typeface="NikoshBAN" pitchFamily="2" charset="0"/>
              </a:rPr>
              <a:t>য</a:t>
            </a:r>
            <a:r>
              <a:rPr lang="en-US" sz="2800" b="1" dirty="0">
                <a:latin typeface="NikoshBAN" pitchFamily="2" charset="0"/>
                <a:cs typeface="NikoshBAN" pitchFamily="2" charset="0"/>
              </a:rPr>
              <a:t>া</a:t>
            </a:r>
            <a:r>
              <a:rPr lang="bn-BD" sz="2800" b="1" dirty="0">
                <a:latin typeface="NikoshBAN" pitchFamily="2" charset="0"/>
                <a:cs typeface="NikoshBAN" pitchFamily="2" charset="0"/>
              </a:rPr>
              <a:t>ওয়ার জন্য তাঁরা প্রস্তুত হচ্ছেন।</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26416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09800"/>
            <a:ext cx="7086600" cy="144655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8800" dirty="0" err="1">
                <a:solidFill>
                  <a:srgbClr val="C00000"/>
                </a:solidFill>
                <a:latin typeface="NikoshBAN" pitchFamily="2" charset="0"/>
                <a:cs typeface="NikoshBAN" pitchFamily="2" charset="0"/>
              </a:rPr>
              <a:t>পদ</a:t>
            </a:r>
            <a:endParaRPr lang="en-US" sz="88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5713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0"/>
            <a:ext cx="3657599" cy="923330"/>
          </a:xfrm>
          <a:prstGeom prst="rect">
            <a:avLst/>
          </a:prstGeom>
        </p:spPr>
        <p:txBody>
          <a:bodyPr wrap="square">
            <a:spAutoFit/>
          </a:bodyPr>
          <a:lstStyle/>
          <a:p>
            <a:pPr algn="ctr">
              <a:defRPr/>
            </a:pPr>
            <a:r>
              <a:rPr lang="bn-BD" sz="5400" dirty="0">
                <a:solidFill>
                  <a:srgbClr val="00B050"/>
                </a:solidFill>
                <a:latin typeface="NikoshBAN" pitchFamily="2" charset="0"/>
                <a:cs typeface="NikoshBAN" pitchFamily="2" charset="0"/>
              </a:rPr>
              <a:t>শিখনফলঃ</a:t>
            </a:r>
            <a:endParaRPr lang="en-US" sz="5400" dirty="0">
              <a:solidFill>
                <a:srgbClr val="00B050"/>
              </a:solidFill>
              <a:latin typeface="NikoshBAN" pitchFamily="2" charset="0"/>
              <a:cs typeface="NikoshBAN" pitchFamily="2" charset="0"/>
            </a:endParaRPr>
          </a:p>
        </p:txBody>
      </p:sp>
      <p:sp>
        <p:nvSpPr>
          <p:cNvPr id="4" name="Rectangle 3"/>
          <p:cNvSpPr/>
          <p:nvPr/>
        </p:nvSpPr>
        <p:spPr>
          <a:xfrm>
            <a:off x="609600" y="1713465"/>
            <a:ext cx="80010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bn-BD" sz="3200" b="1" dirty="0">
                <a:solidFill>
                  <a:srgbClr val="0000FF"/>
                </a:solidFill>
                <a:latin typeface="NikoshBAN" pitchFamily="2" charset="0"/>
                <a:cs typeface="NikoshBAN" pitchFamily="2" charset="0"/>
              </a:rPr>
              <a:t>পাঠ শেষে শিক্ষার্থীরা-</a:t>
            </a:r>
          </a:p>
          <a:p>
            <a:pPr marL="457200" indent="-457200">
              <a:buFont typeface="Wingdings" panose="05000000000000000000" pitchFamily="2" charset="2"/>
              <a:buChar char="Ø"/>
              <a:defRPr/>
            </a:pPr>
            <a:r>
              <a:rPr lang="bn-BD" sz="2800" b="1" dirty="0">
                <a:solidFill>
                  <a:schemeClr val="tx1"/>
                </a:solidFill>
                <a:latin typeface="NikoshBAN" pitchFamily="2" charset="0"/>
                <a:cs typeface="NikoshBAN" pitchFamily="2" charset="0"/>
              </a:rPr>
              <a:t> পদ কি তা বলতে পারবে।   </a:t>
            </a:r>
          </a:p>
          <a:p>
            <a:pPr marL="457200" indent="-457200">
              <a:buFont typeface="Wingdings" panose="05000000000000000000" pitchFamily="2" charset="2"/>
              <a:buChar char="Ø"/>
              <a:defRPr/>
            </a:pPr>
            <a:r>
              <a:rPr lang="bn-BD" sz="2800" b="1" dirty="0">
                <a:solidFill>
                  <a:schemeClr val="tx1"/>
                </a:solidFill>
                <a:latin typeface="NikoshBAN" pitchFamily="2" charset="0"/>
                <a:cs typeface="NikoshBAN" pitchFamily="2" charset="0"/>
              </a:rPr>
              <a:t> পদ নির্ণয় করতে পারবে।</a:t>
            </a:r>
          </a:p>
          <a:p>
            <a:pPr>
              <a:buFont typeface="Arial" pitchFamily="34" charset="0"/>
              <a:buChar char="•"/>
              <a:defRPr/>
            </a:pPr>
            <a:endParaRPr lang="en-US" sz="2800" dirty="0"/>
          </a:p>
          <a:p>
            <a:pPr lvl="1" algn="ctr">
              <a:defRPr/>
            </a:pPr>
            <a:endParaRPr lang="bn-BD" sz="2800" b="1" dirty="0">
              <a:solidFill>
                <a:srgbClr val="FF0000"/>
              </a:solidFill>
            </a:endParaRPr>
          </a:p>
        </p:txBody>
      </p:sp>
    </p:spTree>
    <p:extLst>
      <p:ext uri="{BB962C8B-B14F-4D97-AF65-F5344CB8AC3E}">
        <p14:creationId xmlns:p14="http://schemas.microsoft.com/office/powerpoint/2010/main" val="197457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68410-AA20-44E2-8F5A-85A5F608C568}"/>
              </a:ext>
            </a:extLst>
          </p:cNvPr>
          <p:cNvSpPr txBox="1"/>
          <p:nvPr/>
        </p:nvSpPr>
        <p:spPr>
          <a:xfrm>
            <a:off x="609600" y="762000"/>
            <a:ext cx="8153400" cy="4524315"/>
          </a:xfrm>
          <a:prstGeom prst="rect">
            <a:avLst/>
          </a:prstGeom>
          <a:noFill/>
        </p:spPr>
        <p:txBody>
          <a:bodyPr wrap="square" rtlCol="0">
            <a:spAutoFit/>
          </a:bodyPr>
          <a:lstStyle/>
          <a:p>
            <a:r>
              <a:rPr lang="bn-BD" sz="4800" u="sng" dirty="0">
                <a:latin typeface="NikoshBAN" panose="02000000000000000000" pitchFamily="2" charset="0"/>
                <a:cs typeface="Ekushey Mohua" panose="03080603080002020207" pitchFamily="66"/>
              </a:rPr>
              <a:t>পদের পরিচয়ঃ </a:t>
            </a:r>
            <a:r>
              <a:rPr lang="bn-BD" sz="4800" dirty="0">
                <a:latin typeface="NikoshBAN" panose="02000000000000000000" pitchFamily="2" charset="0"/>
                <a:cs typeface="Ekushey Mohua" panose="03080603080002020207" pitchFamily="66"/>
              </a:rPr>
              <a:t>অর্থ প্রকাশ করে এমন ধ্বনিকে বলা হয় শব্দ। শব্দের পর শব্দ বসিয়ে বাক্য তৈরি করা হয়।তবে শুধু শব্ধুলো বসালেই বাক্য তৈরি হবে না।শব্দের সাথে প্রয়োজনীয় বিভক্তি যুক্ত করলে তবেই বাক্য হবে।</a:t>
            </a:r>
            <a:endParaRPr lang="en-US" sz="4800" dirty="0">
              <a:latin typeface="NikoshBAN" panose="02000000000000000000" pitchFamily="2" charset="0"/>
              <a:cs typeface="Ekushey Mohua" panose="03080603080002020207" pitchFamily="66"/>
            </a:endParaRPr>
          </a:p>
        </p:txBody>
      </p:sp>
    </p:spTree>
    <p:extLst>
      <p:ext uri="{BB962C8B-B14F-4D97-AF65-F5344CB8AC3E}">
        <p14:creationId xmlns:p14="http://schemas.microsoft.com/office/powerpoint/2010/main" val="14683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C5DC4-3440-449F-8481-1E29CCE4D598}"/>
              </a:ext>
            </a:extLst>
          </p:cNvPr>
          <p:cNvSpPr txBox="1"/>
          <p:nvPr/>
        </p:nvSpPr>
        <p:spPr>
          <a:xfrm>
            <a:off x="459335" y="762000"/>
            <a:ext cx="8225329" cy="1938992"/>
          </a:xfrm>
          <a:prstGeom prst="rect">
            <a:avLst/>
          </a:prstGeom>
          <a:noFill/>
        </p:spPr>
        <p:txBody>
          <a:bodyPr wrap="none" rtlCol="0">
            <a:spAutoFit/>
          </a:bodyPr>
          <a:lstStyle/>
          <a:p>
            <a:r>
              <a:rPr lang="bn-BD" sz="6000" dirty="0">
                <a:latin typeface="NikoshBAN" panose="02000000000000000000" pitchFamily="2" charset="0"/>
                <a:cs typeface="NikoshBAN" panose="02000000000000000000" pitchFamily="2" charset="0"/>
              </a:rPr>
              <a:t>মনে কর, </a:t>
            </a:r>
          </a:p>
          <a:p>
            <a:r>
              <a:rPr lang="bn-BD" sz="6000" dirty="0">
                <a:latin typeface="NikoshBAN" panose="02000000000000000000" pitchFamily="2" charset="0"/>
                <a:cs typeface="NikoshBAN" panose="02000000000000000000" pitchFamily="2" charset="0"/>
              </a:rPr>
              <a:t>প্রতিদিন,করিম, মাঠ, খেল, ফুটবল </a:t>
            </a:r>
            <a:endParaRPr lang="en-US" sz="6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67B0EBD-945C-47B6-BF5D-42FB932030CA}"/>
              </a:ext>
            </a:extLst>
          </p:cNvPr>
          <p:cNvSpPr txBox="1"/>
          <p:nvPr/>
        </p:nvSpPr>
        <p:spPr>
          <a:xfrm>
            <a:off x="459335" y="2722763"/>
            <a:ext cx="8075065" cy="3170099"/>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এগুলো প্রত্যেকটি একটি শব্দ ও পদ। </a:t>
            </a:r>
          </a:p>
          <a:p>
            <a:r>
              <a:rPr lang="bn-BD" sz="4000" dirty="0">
                <a:latin typeface="NikoshBAN" panose="02000000000000000000" pitchFamily="2" charset="0"/>
                <a:cs typeface="NikoshBAN" panose="02000000000000000000" pitchFamily="2" charset="0"/>
              </a:rPr>
              <a:t>এখন এগুলো সাজিয়ে পাই, </a:t>
            </a:r>
          </a:p>
          <a:p>
            <a:r>
              <a:rPr lang="bn-BD" sz="4000" dirty="0">
                <a:latin typeface="NikoshBAN" panose="02000000000000000000" pitchFamily="2" charset="0"/>
                <a:cs typeface="NikoshBAN" panose="02000000000000000000" pitchFamily="2" charset="0"/>
              </a:rPr>
              <a:t>প্রতিদিন করিম মাঠ খেল ফুটবল </a:t>
            </a:r>
          </a:p>
          <a:p>
            <a:r>
              <a:rPr lang="bn-BD" sz="4000" dirty="0">
                <a:latin typeface="NikoshBAN" panose="02000000000000000000" pitchFamily="2" charset="0"/>
                <a:cs typeface="NikoshBAN" panose="02000000000000000000" pitchFamily="2" charset="0"/>
              </a:rPr>
              <a:t>এটি বাক্য হয়নি। কারণ এখানে মনের ভাব প্রকাশ পায়নি।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69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0F87D-25F3-428A-B657-3F23A0EEC9D7}"/>
              </a:ext>
            </a:extLst>
          </p:cNvPr>
          <p:cNvSpPr txBox="1"/>
          <p:nvPr/>
        </p:nvSpPr>
        <p:spPr>
          <a:xfrm>
            <a:off x="419100" y="762000"/>
            <a:ext cx="8305800" cy="4832092"/>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শব্দকে বাক্যে ব্যবহার করতে হলে শব্দের সাথে  বিভক্তি যোগ করে শব্দকে পদে পরিণত করতে হবে। বিভক্তি হলো বিশেষ অর্থ প্রকাশের জন্য এক একটি চিহ্ন।</a:t>
            </a:r>
          </a:p>
          <a:p>
            <a:r>
              <a:rPr lang="bn-BD" sz="4400" dirty="0">
                <a:latin typeface="NikoshBAN" panose="02000000000000000000" pitchFamily="2" charset="0"/>
                <a:cs typeface="NikoshBAN" panose="02000000000000000000" pitchFamily="2" charset="0"/>
              </a:rPr>
              <a:t>এখন আমরা আগের শব্দগুলো বিভক্তি যুক্ত করে বাক্য তৈরি করিঃ</a:t>
            </a:r>
          </a:p>
          <a:p>
            <a:r>
              <a:rPr lang="bn-BD" sz="4400" dirty="0">
                <a:latin typeface="NikoshBAN" panose="02000000000000000000" pitchFamily="2" charset="0"/>
                <a:cs typeface="NikoshBAN" panose="02000000000000000000" pitchFamily="2" charset="0"/>
              </a:rPr>
              <a:t>করিম প্রতিদিন মাঠে ফুটবল খেলে।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50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280</TotalTime>
  <Words>494</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NikoshBAN</vt:lpstr>
      <vt:lpstr>Wingdings</vt:lpstr>
      <vt:lpstr>Wingdings 2</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Md Bellal Hossain</cp:lastModifiedBy>
  <cp:revision>32</cp:revision>
  <dcterms:created xsi:type="dcterms:W3CDTF">2006-08-16T00:00:00Z</dcterms:created>
  <dcterms:modified xsi:type="dcterms:W3CDTF">2020-05-29T03:34:24Z</dcterms:modified>
</cp:coreProperties>
</file>