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7" r:id="rId2"/>
    <p:sldId id="286" r:id="rId3"/>
    <p:sldId id="259" r:id="rId4"/>
    <p:sldId id="301" r:id="rId5"/>
    <p:sldId id="289" r:id="rId6"/>
    <p:sldId id="263" r:id="rId7"/>
    <p:sldId id="302" r:id="rId8"/>
    <p:sldId id="300" r:id="rId9"/>
    <p:sldId id="298" r:id="rId10"/>
    <p:sldId id="299" r:id="rId11"/>
    <p:sldId id="292" r:id="rId12"/>
    <p:sldId id="304" r:id="rId13"/>
    <p:sldId id="266" r:id="rId14"/>
    <p:sldId id="267" r:id="rId15"/>
    <p:sldId id="268" r:id="rId16"/>
    <p:sldId id="291" r:id="rId17"/>
    <p:sldId id="305" r:id="rId18"/>
    <p:sldId id="303" r:id="rId19"/>
    <p:sldId id="295" r:id="rId20"/>
    <p:sldId id="275" r:id="rId21"/>
    <p:sldId id="294" r:id="rId22"/>
    <p:sldId id="279" r:id="rId23"/>
    <p:sldId id="296" r:id="rId24"/>
    <p:sldId id="297" r:id="rId25"/>
    <p:sldId id="281" r:id="rId26"/>
    <p:sldId id="282" r:id="rId27"/>
    <p:sldId id="290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9900FF"/>
    <a:srgbClr val="6600FF"/>
    <a:srgbClr val="5F01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14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1BD87-B6FA-4603-999A-05C3F0D677F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30CE2-1178-49BD-93F6-DFF7C676D5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pPr rtl="0"/>
          <a:endParaRPr lang="en-US" sz="800" dirty="0" smtClean="0">
            <a:latin typeface="NikoshBAN" pitchFamily="2" charset="0"/>
            <a:cs typeface="NikoshBAN" pitchFamily="2" charset="0"/>
          </a:endParaRPr>
        </a:p>
        <a:p>
          <a:pPr rtl="0"/>
          <a:r>
            <a:rPr lang="bn-BD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হজ্জ</a:t>
          </a:r>
          <a:endParaRPr lang="en-US" sz="7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2FE663-53A7-48AC-AE77-16EAA6713FFD}" type="parTrans" cxnId="{73129326-4C9D-454E-91CA-C119133AA88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7E6E76-DF73-4FCF-9401-43B65FAA7C68}" type="sibTrans" cxnId="{73129326-4C9D-454E-91CA-C119133AA88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A6C651C-3EB3-4253-9CEB-A4D0581F261E}" type="pres">
      <dgm:prSet presAssocID="{7141BD87-B6FA-4603-999A-05C3F0D677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0E4D3F-C468-4A2A-8C9B-92741BD5C390}" type="pres">
      <dgm:prSet presAssocID="{E7330CE2-1178-49BD-93F6-DFF7C676D57A}" presName="horFlow" presStyleCnt="0"/>
      <dgm:spPr/>
    </dgm:pt>
    <dgm:pt modelId="{CEBE53C9-3680-40A3-AB8C-BF51553A1042}" type="pres">
      <dgm:prSet presAssocID="{E7330CE2-1178-49BD-93F6-DFF7C676D57A}" presName="bigChev" presStyleLbl="node1" presStyleIdx="0" presStyleCnt="1" custScaleX="28814" custScaleY="37456" custLinFactNeighborX="-36519" custLinFactNeighborY="-15295"/>
      <dgm:spPr/>
      <dgm:t>
        <a:bodyPr/>
        <a:lstStyle/>
        <a:p>
          <a:endParaRPr lang="en-US"/>
        </a:p>
      </dgm:t>
    </dgm:pt>
  </dgm:ptLst>
  <dgm:cxnLst>
    <dgm:cxn modelId="{73129326-4C9D-454E-91CA-C119133AA88C}" srcId="{7141BD87-B6FA-4603-999A-05C3F0D677F1}" destId="{E7330CE2-1178-49BD-93F6-DFF7C676D57A}" srcOrd="0" destOrd="0" parTransId="{6D2FE663-53A7-48AC-AE77-16EAA6713FFD}" sibTransId="{FD7E6E76-DF73-4FCF-9401-43B65FAA7C68}"/>
    <dgm:cxn modelId="{CE63F057-2106-40D8-B3E5-84A09D837B06}" type="presOf" srcId="{7141BD87-B6FA-4603-999A-05C3F0D677F1}" destId="{AA6C651C-3EB3-4253-9CEB-A4D0581F261E}" srcOrd="0" destOrd="0" presId="urn:microsoft.com/office/officeart/2005/8/layout/lProcess3"/>
    <dgm:cxn modelId="{AC6E80E8-4FE1-42D5-BAF4-BC7849E934DA}" type="presOf" srcId="{E7330CE2-1178-49BD-93F6-DFF7C676D57A}" destId="{CEBE53C9-3680-40A3-AB8C-BF51553A1042}" srcOrd="0" destOrd="0" presId="urn:microsoft.com/office/officeart/2005/8/layout/lProcess3"/>
    <dgm:cxn modelId="{ADD9CB47-5D1F-4BBF-BFF0-3A8D2F539A52}" type="presParOf" srcId="{AA6C651C-3EB3-4253-9CEB-A4D0581F261E}" destId="{6D0E4D3F-C468-4A2A-8C9B-92741BD5C390}" srcOrd="0" destOrd="0" presId="urn:microsoft.com/office/officeart/2005/8/layout/lProcess3"/>
    <dgm:cxn modelId="{D8141296-4789-4B3C-BBC4-D21B49AB4203}" type="presParOf" srcId="{6D0E4D3F-C468-4A2A-8C9B-92741BD5C390}" destId="{CEBE53C9-3680-40A3-AB8C-BF51553A10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FD53F-2183-4E38-9EBF-97E6047BCC0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1A1DF-AB85-4BF8-9C89-EF6FE99B456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600" dirty="0" smtClean="0">
            <a:latin typeface="NikoshBAN" pitchFamily="2" charset="0"/>
            <a:cs typeface="NikoshBAN" pitchFamily="2" charset="0"/>
          </a:endParaRPr>
        </a:p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“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কবুলীয় হজ্জ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একজন হাজীকে নবজাত শিশুর ন্যায় নিষ্পাপ করে দেয়” এ বিষয়ে তোমাদের মতামত লিখ।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pPr rtl="0"/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392C0A1-11A3-4138-BE52-BF2D6EA748D3}" type="parTrans" cxnId="{149075A1-927A-497A-A043-FD540DA9FD49}">
      <dgm:prSet/>
      <dgm:spPr/>
      <dgm:t>
        <a:bodyPr/>
        <a:lstStyle/>
        <a:p>
          <a:endParaRPr lang="en-US" sz="1400"/>
        </a:p>
      </dgm:t>
    </dgm:pt>
    <dgm:pt modelId="{5EB6BB5A-F388-4E96-8252-FBF4F96C98A5}" type="sibTrans" cxnId="{149075A1-927A-497A-A043-FD540DA9FD49}">
      <dgm:prSet/>
      <dgm:spPr/>
      <dgm:t>
        <a:bodyPr/>
        <a:lstStyle/>
        <a:p>
          <a:endParaRPr lang="en-US" sz="1400"/>
        </a:p>
      </dgm:t>
    </dgm:pt>
    <dgm:pt modelId="{16DDF1FD-D556-4DCD-8770-8BEF8930BC7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হজ্জের মাধ্যমে বিশ্ব মুসলিম ভ্রাতৃত্ব তৈরি হয়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” আলোচনা কর।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E4BCF59-C6BB-40F2-8F9A-9C384D198D1D}" type="parTrans" cxnId="{22B3D18C-9D6C-4133-9404-B0C3F5C262DF}">
      <dgm:prSet/>
      <dgm:spPr/>
      <dgm:t>
        <a:bodyPr/>
        <a:lstStyle/>
        <a:p>
          <a:endParaRPr lang="en-US" sz="1400"/>
        </a:p>
      </dgm:t>
    </dgm:pt>
    <dgm:pt modelId="{CAC700E9-2A87-457C-9ACC-1FE5755C0ECC}" type="sibTrans" cxnId="{22B3D18C-9D6C-4133-9404-B0C3F5C262DF}">
      <dgm:prSet/>
      <dgm:spPr/>
      <dgm:t>
        <a:bodyPr/>
        <a:lstStyle/>
        <a:p>
          <a:endParaRPr lang="en-US" sz="1400"/>
        </a:p>
      </dgm:t>
    </dgm:pt>
    <dgm:pt modelId="{C4F097B9-CCF8-4C87-AA65-EF9DDEF12E33}" type="pres">
      <dgm:prSet presAssocID="{D29FD53F-2183-4E38-9EBF-97E6047BCC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EE5018-2693-4231-8EE2-4EE1E0E7AB7E}" type="pres">
      <dgm:prSet presAssocID="{16DDF1FD-D556-4DCD-8770-8BEF8930BC76}" presName="boxAndChildren" presStyleCnt="0"/>
      <dgm:spPr/>
    </dgm:pt>
    <dgm:pt modelId="{871F7E01-5332-4591-ADE0-FCE6F4F44F4C}" type="pres">
      <dgm:prSet presAssocID="{16DDF1FD-D556-4DCD-8770-8BEF8930BC76}" presName="parentTextBox" presStyleLbl="node1" presStyleIdx="0" presStyleCnt="2"/>
      <dgm:spPr/>
      <dgm:t>
        <a:bodyPr/>
        <a:lstStyle/>
        <a:p>
          <a:endParaRPr lang="en-US"/>
        </a:p>
      </dgm:t>
    </dgm:pt>
    <dgm:pt modelId="{08C967CC-1B53-4096-9B49-E7813150196C}" type="pres">
      <dgm:prSet presAssocID="{5EB6BB5A-F388-4E96-8252-FBF4F96C98A5}" presName="sp" presStyleCnt="0"/>
      <dgm:spPr/>
    </dgm:pt>
    <dgm:pt modelId="{B30E1F17-A9FD-4C56-B82E-193C533FFDD7}" type="pres">
      <dgm:prSet presAssocID="{4321A1DF-AB85-4BF8-9C89-EF6FE99B456D}" presName="arrowAndChildren" presStyleCnt="0"/>
      <dgm:spPr/>
    </dgm:pt>
    <dgm:pt modelId="{E574737A-B047-4C75-8232-D6CD76DC9024}" type="pres">
      <dgm:prSet presAssocID="{4321A1DF-AB85-4BF8-9C89-EF6FE99B456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49075A1-927A-497A-A043-FD540DA9FD49}" srcId="{D29FD53F-2183-4E38-9EBF-97E6047BCC02}" destId="{4321A1DF-AB85-4BF8-9C89-EF6FE99B456D}" srcOrd="0" destOrd="0" parTransId="{2392C0A1-11A3-4138-BE52-BF2D6EA748D3}" sibTransId="{5EB6BB5A-F388-4E96-8252-FBF4F96C98A5}"/>
    <dgm:cxn modelId="{CE1E1FC8-1174-4A0C-B349-145E2F988FB7}" type="presOf" srcId="{D29FD53F-2183-4E38-9EBF-97E6047BCC02}" destId="{C4F097B9-CCF8-4C87-AA65-EF9DDEF12E33}" srcOrd="0" destOrd="0" presId="urn:microsoft.com/office/officeart/2005/8/layout/process4"/>
    <dgm:cxn modelId="{22B3D18C-9D6C-4133-9404-B0C3F5C262DF}" srcId="{D29FD53F-2183-4E38-9EBF-97E6047BCC02}" destId="{16DDF1FD-D556-4DCD-8770-8BEF8930BC76}" srcOrd="1" destOrd="0" parTransId="{FE4BCF59-C6BB-40F2-8F9A-9C384D198D1D}" sibTransId="{CAC700E9-2A87-457C-9ACC-1FE5755C0ECC}"/>
    <dgm:cxn modelId="{E117E3C9-66C2-4585-B48C-016EFE2E7CC0}" type="presOf" srcId="{16DDF1FD-D556-4DCD-8770-8BEF8930BC76}" destId="{871F7E01-5332-4591-ADE0-FCE6F4F44F4C}" srcOrd="0" destOrd="0" presId="urn:microsoft.com/office/officeart/2005/8/layout/process4"/>
    <dgm:cxn modelId="{E3331AB9-2B1F-4A60-8B2B-1624C8EEC13B}" type="presOf" srcId="{4321A1DF-AB85-4BF8-9C89-EF6FE99B456D}" destId="{E574737A-B047-4C75-8232-D6CD76DC9024}" srcOrd="0" destOrd="0" presId="urn:microsoft.com/office/officeart/2005/8/layout/process4"/>
    <dgm:cxn modelId="{9A5E2D3C-FC03-4884-8891-8C74874B0156}" type="presParOf" srcId="{C4F097B9-CCF8-4C87-AA65-EF9DDEF12E33}" destId="{FEEE5018-2693-4231-8EE2-4EE1E0E7AB7E}" srcOrd="0" destOrd="0" presId="urn:microsoft.com/office/officeart/2005/8/layout/process4"/>
    <dgm:cxn modelId="{419F32E0-0B5A-4158-822A-B9DCDF2763EE}" type="presParOf" srcId="{FEEE5018-2693-4231-8EE2-4EE1E0E7AB7E}" destId="{871F7E01-5332-4591-ADE0-FCE6F4F44F4C}" srcOrd="0" destOrd="0" presId="urn:microsoft.com/office/officeart/2005/8/layout/process4"/>
    <dgm:cxn modelId="{A686A3E4-90B0-4C66-8BDF-266B470AD6B4}" type="presParOf" srcId="{C4F097B9-CCF8-4C87-AA65-EF9DDEF12E33}" destId="{08C967CC-1B53-4096-9B49-E7813150196C}" srcOrd="1" destOrd="0" presId="urn:microsoft.com/office/officeart/2005/8/layout/process4"/>
    <dgm:cxn modelId="{B417EF23-0EC8-41AC-90BE-35587621D49C}" type="presParOf" srcId="{C4F097B9-CCF8-4C87-AA65-EF9DDEF12E33}" destId="{B30E1F17-A9FD-4C56-B82E-193C533FFDD7}" srcOrd="2" destOrd="0" presId="urn:microsoft.com/office/officeart/2005/8/layout/process4"/>
    <dgm:cxn modelId="{1E46217E-AEDF-42DD-B1B8-3089F1246884}" type="presParOf" srcId="{B30E1F17-A9FD-4C56-B82E-193C533FFDD7}" destId="{E574737A-B047-4C75-8232-D6CD76DC90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E53C9-3680-40A3-AB8C-BF51553A1042}">
      <dsp:nvSpPr>
        <dsp:cNvPr id="0" name=""/>
        <dsp:cNvSpPr/>
      </dsp:nvSpPr>
      <dsp:spPr>
        <a:xfrm>
          <a:off x="0" y="1142998"/>
          <a:ext cx="2371276" cy="1232991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হজ্জ</a:t>
          </a:r>
          <a:endParaRPr lang="en-US" sz="7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6496" y="1142998"/>
        <a:ext cx="1138285" cy="123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F7E01-5332-4591-ADE0-FCE6F4F44F4C}">
      <dsp:nvSpPr>
        <dsp:cNvPr id="0" name=""/>
        <dsp:cNvSpPr/>
      </dsp:nvSpPr>
      <dsp:spPr>
        <a:xfrm>
          <a:off x="0" y="2115573"/>
          <a:ext cx="8229600" cy="138804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“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হজ্জের </a:t>
          </a: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 বিশ্ব মুসলিম ভ্রাতৃত্ব তৈরি হয়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” আলোচনা কর।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0" y="2115573"/>
        <a:ext cx="8229600" cy="1388045"/>
      </dsp:txXfrm>
    </dsp:sp>
    <dsp:sp modelId="{E574737A-B047-4C75-8232-D6CD76DC9024}">
      <dsp:nvSpPr>
        <dsp:cNvPr id="0" name=""/>
        <dsp:cNvSpPr/>
      </dsp:nvSpPr>
      <dsp:spPr>
        <a:xfrm rot="10800000">
          <a:off x="0" y="1580"/>
          <a:ext cx="8229600" cy="2134813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“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কবুলীয় 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হজ্জ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একজন হাজীকে নবজাত শিশুর ন্যায় নিষ্পাপ করে দেয়” এ বিষয়ে তোমাদের মতামত লিখ।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0" y="1580"/>
        <a:ext cx="8229600" cy="138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A680-B794-40D1-B099-599EF757244D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C30A-9081-4B57-A1DC-FBC658EAB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66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1A48-1E2C-4068-9028-72895B90B9FB}" type="datetimeFigureOut">
              <a:rPr lang="en-US" smtClean="0"/>
              <a:pPr/>
              <a:t>03-Jan-19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DBBF-B304-485B-B41A-53808B5F3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8455"/>
          <a:stretch>
            <a:fillRect/>
          </a:stretch>
        </p:blipFill>
        <p:spPr>
          <a:xfrm>
            <a:off x="457200" y="1879637"/>
            <a:ext cx="8305800" cy="444496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81000" y="76200"/>
            <a:ext cx="8305800" cy="1524000"/>
          </a:xfrm>
          <a:prstGeom prst="horizontalScroll">
            <a:avLst/>
          </a:prstGeom>
          <a:solidFill>
            <a:srgbClr val="9900FF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Siyam Rupali ANSI" pitchFamily="2" charset="0"/>
              <a:cs typeface="Siyam Rupali" pitchFamily="2" charset="0"/>
            </a:endParaRPr>
          </a:p>
          <a:p>
            <a:pPr algn="ctr"/>
            <a:endParaRPr lang="en-U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Siyam Rupali ANSI" pitchFamily="2" charset="0"/>
              <a:cs typeface="Siyam Rupali" pitchFamily="2" charset="0"/>
            </a:endParaRPr>
          </a:p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iyam Rupali ANSI" pitchFamily="2" charset="0"/>
                <a:cs typeface="Siyam Rupali" pitchFamily="2" charset="0"/>
              </a:rPr>
              <a:t>আসসালামু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iyam Rupali ANSI" pitchFamily="2" charset="0"/>
                <a:cs typeface="Siyam Rupali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iyam Rupali ANSI" pitchFamily="2" charset="0"/>
                <a:cs typeface="Siyam Rupali" pitchFamily="2" charset="0"/>
              </a:rPr>
              <a:t>আলাইকুম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iyam Rupali ANSI" pitchFamily="2" charset="0"/>
                <a:cs typeface="Siyam Rupali" pitchFamily="2" charset="0"/>
              </a:rPr>
              <a:t>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Siyam Rupali ANS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6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32004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28600"/>
            <a:ext cx="34290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362200"/>
            <a:ext cx="4114800" cy="273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57200"/>
            <a:ext cx="12954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চিন্তা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0"/>
            <a:ext cx="2819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সংকল্প করছে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81000" y="4953000"/>
            <a:ext cx="8437418" cy="190500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হজ্জ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শব্দের অর্থ-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ইচ্ছা করা,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সংকল্প করা,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যিয়ারত করা।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581400"/>
            <a:ext cx="2743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কাবাঘর যিয়ারত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95800" y="39624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292855" flipH="1">
            <a:off x="7788597" y="171175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3387756" y="803245"/>
            <a:ext cx="558166" cy="78047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" r="5304" b="22904"/>
          <a:stretch/>
        </p:blipFill>
        <p:spPr bwMode="auto">
          <a:xfrm>
            <a:off x="381000" y="2128897"/>
            <a:ext cx="8153400" cy="98199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04800" y="333776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অর্থ: </a:t>
            </a:r>
            <a:r>
              <a:rPr lang="bn-BD" sz="32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মানুষের মধ্যে যার আল্লাহর ঘর পর্যন্ত পৌছার সামর্থ্য আছে তার উপর আল্লাহর উদ্দেশ্যে ঐ ঘরের হজ্জ করা অবশ্য কর্তব্য।</a:t>
            </a:r>
            <a:r>
              <a:rPr lang="en-US" sz="32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(সুরা আলে ইমরান, আয়াত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৯৭)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90600" y="5100697"/>
            <a:ext cx="769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সামর্থবানদের জন্য হজ্জ জীবনে একবার ফরজ। 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মহিলারা আর্থিক ও দৈহিক সঙ্গতির সাথে অতিরিক্ত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ফরজ হল </a:t>
            </a:r>
            <a:r>
              <a:rPr lang="bn-BD" sz="32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মাহরামাতের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সাথে হজ্জে যেতে হবে।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38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হজ্জ ইসলামের ৫ম রুকন </a:t>
            </a:r>
            <a:r>
              <a:rPr lang="bn-BD" sz="2800" dirty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। </a:t>
            </a:r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হজ্জ ঐ সমস্ত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ধনী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মুসলমানদের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জন্য 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ফরয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যারা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পবিত্র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মক্কায়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যাতায়াত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ও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হজ্জ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ক্রিয়া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সম্পাদন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করার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                               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মত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আর্থিক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ও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দৈহিক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সামর্থ্য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রাখেন</a:t>
            </a:r>
            <a:r>
              <a:rPr lang="en-US" sz="2800" dirty="0" smtClean="0">
                <a:solidFill>
                  <a:srgbClr val="FF3399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| </a:t>
            </a:r>
            <a:endParaRPr lang="en-US" sz="2800" dirty="0">
              <a:solidFill>
                <a:srgbClr val="FF3399"/>
              </a:solidFill>
              <a:latin typeface="Siyam Rupali AN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493713"/>
            <a:ext cx="882173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612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2667000" cy="3733799"/>
          </a:xfr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514600"/>
            <a:ext cx="2590800" cy="1752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7578" y="4953000"/>
            <a:ext cx="7003840" cy="1354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6600" dirty="0" smtClean="0"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জন্য ইহরাম বাঁধা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abb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33400"/>
            <a:ext cx="2819400" cy="3810000"/>
          </a:xfrm>
          <a:prstGeom prst="rect">
            <a:avLst/>
          </a:prstGeom>
        </p:spPr>
      </p:pic>
      <p:pic>
        <p:nvPicPr>
          <p:cNvPr id="6" name="Picture 5" descr="1353425538_457881723_3-Ihram-Ihraam-Ahram-For-Umrah-and-Hajj-Exporters-of-100-Cotton-Terry-Towel-Ihram-Cloth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33401"/>
            <a:ext cx="2743200" cy="19049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21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077200" cy="5105400"/>
          </a:xfrm>
          <a:ln w="5715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5506016"/>
            <a:ext cx="8001000" cy="11233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আরাফাতের ময়দানে অবস্থান করা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47244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04800"/>
            <a:ext cx="40386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48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১০ জিলহজ্জ ভোর থেকে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জিলহজ্জ পর্যন্ত 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যেকোন দিন কাবা শরীফ তাওয়াফ করা।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9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তাওয়াফে যিয়ারত</a:t>
            </a:r>
            <a:r>
              <a:rPr lang="bn-BD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410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-76200"/>
            <a:ext cx="89916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4800" b="1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যথা- </a:t>
            </a:r>
          </a:p>
          <a:p>
            <a:endParaRPr lang="en-US" sz="9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৯ই জিলহ</a:t>
            </a:r>
            <a:r>
              <a:rPr lang="bn-BD" sz="36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জ্জ</a:t>
            </a:r>
            <a:r>
              <a:rPr lang="en-US" sz="36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দিবাগত রাতে মুযদালিফায় অবস্থান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করা।</a:t>
            </a:r>
          </a:p>
          <a:p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০২।</a:t>
            </a:r>
            <a:r>
              <a:rPr lang="en-US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সাফা মারওয়া পাহাড়দ্বয়ে সাঈ করা</a:t>
            </a:r>
            <a:r>
              <a:rPr lang="en-US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(দৌড়ানো)।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০৩।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১০,১১ ও ১২ তারিখ পর্যায়ক্রমে মিনায়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৩টি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নির্ধারিত স্থানে ৭টি করে কংকর নিক্ষেপ করা।</a:t>
            </a:r>
          </a:p>
          <a:p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০৪।</a:t>
            </a:r>
            <a:r>
              <a:rPr lang="en-US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কুরবানি করা।</a:t>
            </a:r>
          </a:p>
          <a:p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০৫।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মাথা কামানো বা চুল কেটে ছোট করা।</a:t>
            </a:r>
            <a:endParaRPr lang="en-US" sz="36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০৬।</a:t>
            </a:r>
            <a:r>
              <a:rPr lang="en-US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বিদায়ী তাওয়াফ করা।</a:t>
            </a:r>
            <a:r>
              <a:rPr lang="en-US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এটি বহিরাগত লোকদের </a:t>
            </a:r>
            <a:r>
              <a:rPr lang="en-US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জন্য ওয়াজিব।</a:t>
            </a:r>
            <a:endParaRPr lang="en-US" sz="3600" dirty="0" smtClean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০৭।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দম দেওয়া।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-152400"/>
            <a:ext cx="89916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5400" b="1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যথা- </a:t>
            </a:r>
          </a:p>
          <a:p>
            <a:endParaRPr lang="en-US" sz="1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৯ই জিলহ</a:t>
            </a:r>
            <a:r>
              <a:rPr lang="bn-BD" sz="40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জ্জ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দিবাগত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 মুযদালিফায়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করা।</a:t>
            </a:r>
            <a:endParaRPr lang="bn-BD" sz="4000" b="1" dirty="0">
              <a:solidFill>
                <a:srgbClr val="00729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0"/>
            <a:ext cx="4419600" cy="3581400"/>
          </a:xfrm>
          <a:prstGeom prst="rect">
            <a:avLst/>
          </a:prstGeom>
        </p:spPr>
      </p:pic>
      <p:pic>
        <p:nvPicPr>
          <p:cNvPr id="5" name="Picture 2" descr="C:\Users\ip Computer\Desktop\ID 19\Imiage Pucture-2\396903_371034633002143_107771471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191000" cy="3276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3341" y="4690408"/>
            <a:ext cx="3810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০২।</a:t>
            </a:r>
            <a:r>
              <a:rPr lang="en-US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সাফা মারওয়া পাহাড়দ্বয়ে সাঈ করা</a:t>
            </a:r>
            <a:r>
              <a:rPr lang="en-US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(দৌড়ানো)।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39" b="21304"/>
          <a:stretch>
            <a:fillRect/>
          </a:stretch>
        </p:blipFill>
        <p:spPr>
          <a:xfrm>
            <a:off x="533400" y="3124200"/>
            <a:ext cx="3962400" cy="279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10044" y="6103203"/>
            <a:ext cx="2581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কুরবানি করা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eep.jpg"/>
          <p:cNvPicPr>
            <a:picLocks noChangeAspect="1"/>
          </p:cNvPicPr>
          <p:nvPr/>
        </p:nvPicPr>
        <p:blipFill>
          <a:blip r:embed="rId3"/>
          <a:srcRect t="17782" r="2778"/>
          <a:stretch>
            <a:fillRect/>
          </a:stretch>
        </p:blipFill>
        <p:spPr>
          <a:xfrm>
            <a:off x="3810000" y="152400"/>
            <a:ext cx="2514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heep12.jpg"/>
          <p:cNvPicPr>
            <a:picLocks noChangeAspect="1"/>
          </p:cNvPicPr>
          <p:nvPr/>
        </p:nvPicPr>
        <p:blipFill>
          <a:blip r:embed="rId4"/>
          <a:srcRect l="26667" t="13084" r="26952"/>
          <a:stretch>
            <a:fillRect/>
          </a:stretch>
        </p:blipFill>
        <p:spPr>
          <a:xfrm>
            <a:off x="6477000" y="152400"/>
            <a:ext cx="2362200" cy="2841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ews_16_11_2010_1.jpg"/>
          <p:cNvPicPr>
            <a:picLocks noChangeAspect="1"/>
          </p:cNvPicPr>
          <p:nvPr/>
        </p:nvPicPr>
        <p:blipFill>
          <a:blip r:embed="rId5"/>
          <a:srcRect l="10715" t="5992" r="41071" b="7116"/>
          <a:stretch>
            <a:fillRect/>
          </a:stretch>
        </p:blipFill>
        <p:spPr>
          <a:xfrm>
            <a:off x="228600" y="152400"/>
            <a:ext cx="33527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0.jpg"/>
          <p:cNvPicPr>
            <a:picLocks noChangeAspect="1"/>
          </p:cNvPicPr>
          <p:nvPr/>
        </p:nvPicPr>
        <p:blipFill>
          <a:blip r:embed="rId6"/>
          <a:srcRect l="18333" t="23333" r="3333" b="1111"/>
          <a:stretch>
            <a:fillRect/>
          </a:stretch>
        </p:blipFill>
        <p:spPr>
          <a:xfrm>
            <a:off x="4724400" y="3124200"/>
            <a:ext cx="3810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3" t="8197" r="14982" b="13115"/>
          <a:stretch>
            <a:fillRect/>
          </a:stretch>
        </p:blipFill>
        <p:spPr>
          <a:xfrm>
            <a:off x="4572000" y="914400"/>
            <a:ext cx="4343401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14400"/>
            <a:ext cx="4415504" cy="3657600"/>
          </a:xfrm>
          <a:prstGeom prst="rect">
            <a:avLst/>
          </a:prstGeom>
          <a:ln w="381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5257800"/>
            <a:ext cx="8409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মিনায়</a:t>
            </a:r>
            <a:r>
              <a:rPr lang="en-US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bn-BD" sz="60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1295400"/>
            <a:ext cx="7010400" cy="6172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                            </a:t>
            </a:r>
            <a:endParaRPr lang="en-US" sz="2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bn-BD" sz="6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2200" dirty="0" smtClean="0"/>
          </a:p>
        </p:txBody>
      </p:sp>
      <p:pic>
        <p:nvPicPr>
          <p:cNvPr id="6" name="Picture 2" descr="C:\Users\Nazir\Pictures\picture.php"/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381000" y="1066800"/>
            <a:ext cx="1981200" cy="2641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371600" y="9144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</a:t>
            </a:r>
            <a:endParaRPr lang="en-US" sz="6000" b="1" dirty="0" smtClean="0">
              <a:solidFill>
                <a:srgbClr val="FF33CC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1387"/>
            <a:ext cx="83343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4060735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" y="3055203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3178314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বিদায়ী তাওয়াফ করা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152400" y="3855412"/>
            <a:ext cx="3962400" cy="27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40458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দম দেয়া</a:t>
            </a:r>
            <a:endParaRPr lang="en-US" sz="4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4813518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ভুলে বা স্বেচ্ছায় হ</a:t>
            </a:r>
            <a:r>
              <a:rPr lang="bn-BD" sz="2800" b="1" dirty="0" smtClean="0">
                <a:solidFill>
                  <a:srgbClr val="FF3300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28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কোন ওয়াজিব বাদ পড়লে তার কাফফারা হিসাবে একটি অতিরিক্ত ক</a:t>
            </a:r>
            <a:r>
              <a:rPr lang="bn-BD" sz="2800" b="1" dirty="0">
                <a:solidFill>
                  <a:srgbClr val="FF3300"/>
                </a:solidFill>
                <a:latin typeface="SutonnyMJ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রবানি দেওয়া।</a:t>
            </a:r>
            <a:endParaRPr lang="en-US" sz="28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4800"/>
            <a:ext cx="4025661" cy="2667000"/>
          </a:xfrm>
          <a:ln w="38100">
            <a:solidFill>
              <a:srgbClr val="0070C0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038600" y="41148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5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3216"/>
            <a:ext cx="9067800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পালনের ধারবাহিক নিয়মগুলি হল-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কুদুম করা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সাঈ করা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 মিনায় অবস্থান করা</a:t>
            </a:r>
            <a:endParaRPr lang="en-US" sz="39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৯ই </a:t>
            </a:r>
            <a:r>
              <a:rPr lang="bn-BD" sz="3900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জিলহজ্জ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 আরাফায় অবস্থান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কংকর নিক্ষেপ করা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কুরবানি করা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মাথা মুণ্ডন করা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তাওয়াফে যিয়ারত করা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" u="sng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        </a:t>
            </a:r>
            <a:r>
              <a:rPr lang="bn-BD" sz="43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300" u="sng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43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ধর্মীয় ও সামাজিক গুরুত্ব-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০১।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 মুসলিম ভ্রাতৃত্ববন্ধন তৈরি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০২।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শিশুর মত নিষ্পাপ করে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দেয়।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০৩।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কবুলীয় হ</a:t>
            </a:r>
            <a:r>
              <a:rPr lang="bn-BD" sz="40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বিনিময় 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জান্নাত।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০৪।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সম্প্রীতি ও শৃঙ্খলাবোধ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 দেয়।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০৫।</a:t>
            </a:r>
            <a:r>
              <a:rPr lang="en-US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পারস্পরিক ভাব ও সংস্কৃতি </a:t>
            </a:r>
            <a:endParaRPr lang="en-US" sz="4000" dirty="0" smtClean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বিনিময়।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819400"/>
            <a:ext cx="2590800" cy="1872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724400"/>
            <a:ext cx="2658997" cy="1981200"/>
          </a:xfrm>
          <a:prstGeom prst="rect">
            <a:avLst/>
          </a:prstGeom>
        </p:spPr>
      </p:pic>
      <p:pic>
        <p:nvPicPr>
          <p:cNvPr id="5" name="Picture 4" descr="abbu + dadi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4800"/>
            <a:ext cx="2667000" cy="24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1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362200"/>
            <a:ext cx="2095500" cy="2133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 smtClean="0">
                <a:solidFill>
                  <a:schemeClr val="tx1"/>
                </a:solidFill>
                <a:latin typeface="Siyam Rupali ANSI" pitchFamily="2" charset="0"/>
                <a:ea typeface="Times New Roman" pitchFamily="18" charset="0"/>
                <a:cs typeface="SutonnyMJ" pitchFamily="2" charset="0"/>
              </a:rPr>
              <a:t>হজ্জের তাৎপর্য</a:t>
            </a:r>
            <a:endParaRPr lang="en-US" sz="3600" dirty="0" smtClean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47900" y="3124200"/>
            <a:ext cx="342900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533400"/>
            <a:ext cx="152400" cy="575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0" y="7620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381000"/>
            <a:ext cx="5638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Siyam Rupali ANSI" pitchFamily="2" charset="0"/>
                <a:cs typeface="NikoshBAN" pitchFamily="2" charset="0"/>
              </a:rPr>
              <a:t>কু</a:t>
            </a:r>
            <a:r>
              <a:rPr lang="bn-BD" sz="3200" dirty="0" smtClean="0">
                <a:solidFill>
                  <a:srgbClr val="0000FF"/>
                </a:solidFill>
                <a:latin typeface="Siyam Rupali ANSI" pitchFamily="2" charset="0"/>
                <a:cs typeface="NikoshBAN" pitchFamily="2" charset="0"/>
              </a:rPr>
              <a:t>রআনে</a:t>
            </a:r>
            <a:r>
              <a:rPr lang="bn-BD" sz="3200" dirty="0" smtClean="0">
                <a:solidFill>
                  <a:srgbClr val="FF0066"/>
                </a:solidFill>
                <a:latin typeface="Siyam Rupali ANSI" pitchFamily="2" charset="0"/>
                <a:cs typeface="NikoshBAN" pitchFamily="2" charset="0"/>
              </a:rPr>
              <a:t> হজ্জ </a:t>
            </a:r>
            <a:r>
              <a:rPr lang="bn-BD" sz="3200" dirty="0" smtClean="0">
                <a:solidFill>
                  <a:srgbClr val="0000FF"/>
                </a:solidFill>
                <a:latin typeface="Siyam Rupali ANSI" pitchFamily="2" charset="0"/>
                <a:cs typeface="NikoshBAN" pitchFamily="2" charset="0"/>
              </a:rPr>
              <a:t>নামে একটি সুরা অবতীর্ণ করেছেন।</a:t>
            </a:r>
            <a:endParaRPr lang="en-US" sz="3200" dirty="0">
              <a:solidFill>
                <a:srgbClr val="0000FF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1828800"/>
            <a:ext cx="5638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Siyam Rupali ANSI" pitchFamily="2" charset="0"/>
                <a:cs typeface="NikoshBAN" pitchFamily="2" charset="0"/>
              </a:rPr>
              <a:t>অসংখ্য হাদীছ ও রয়েছে।</a:t>
            </a:r>
            <a:endParaRPr lang="en-US" sz="3200" dirty="0">
              <a:solidFill>
                <a:srgbClr val="FF0066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200" y="20955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95600"/>
            <a:ext cx="5638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rgbClr val="006600"/>
              </a:solidFill>
              <a:latin typeface="Siyam Rupali ANSI" pitchFamily="2" charset="0"/>
              <a:cs typeface="NikoshBAN" pitchFamily="2" charset="0"/>
            </a:endParaRPr>
          </a:p>
          <a:p>
            <a:pPr algn="ctr"/>
            <a:endParaRPr lang="en-US" sz="800" dirty="0" smtClean="0">
              <a:solidFill>
                <a:srgbClr val="006600"/>
              </a:solidFill>
              <a:latin typeface="Siyam Rupali ANSI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6600"/>
                </a:solidFill>
                <a:latin typeface="Siyam Rupali ANSI" pitchFamily="2" charset="0"/>
                <a:cs typeface="NikoshBAN" pitchFamily="2" charset="0"/>
              </a:rPr>
              <a:t>নবজাত শিশুর মত নিষ্পাপ হয়।</a:t>
            </a:r>
            <a:endParaRPr lang="en-US" sz="3200" dirty="0">
              <a:solidFill>
                <a:srgbClr val="006600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3327400"/>
            <a:ext cx="533400" cy="4445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4191000"/>
            <a:ext cx="5638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9900FF"/>
                </a:solidFill>
                <a:latin typeface="Siyam Rupali ANSI" pitchFamily="2" charset="0"/>
                <a:cs typeface="NikoshBAN" pitchFamily="2" charset="0"/>
              </a:rPr>
              <a:t>বিশ্ব ভ্রাতৃত্ব তৈরী হয়।</a:t>
            </a:r>
            <a:endParaRPr lang="en-US" sz="3200" dirty="0">
              <a:solidFill>
                <a:srgbClr val="9900FF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43200" y="44577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5257800"/>
            <a:ext cx="5638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B50B23"/>
                </a:solidFill>
                <a:latin typeface="Siyam Rupali ANSI" pitchFamily="2" charset="0"/>
                <a:cs typeface="NikoshBAN" pitchFamily="2" charset="0"/>
              </a:rPr>
              <a:t>বিশ্ব মুসলিমের</a:t>
            </a:r>
            <a:endParaRPr lang="en-US" sz="3200" dirty="0" smtClean="0">
              <a:solidFill>
                <a:srgbClr val="B50B23"/>
              </a:solidFill>
              <a:latin typeface="Siyam Rupali ANSI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B50B23"/>
                </a:solidFill>
                <a:latin typeface="Siyam Rupali ANSI" pitchFamily="2" charset="0"/>
                <a:cs typeface="NikoshBAN" pitchFamily="2" charset="0"/>
              </a:rPr>
              <a:t>মহাসম্মেলন।</a:t>
            </a:r>
            <a:endParaRPr lang="en-US" sz="3200" dirty="0">
              <a:solidFill>
                <a:srgbClr val="B50B23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43200" y="56388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iyam Rupali AN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9419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মুসলমানদের ঐক্যবদ্ধ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886200"/>
            <a:ext cx="4419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29A"/>
                </a:solidFill>
                <a:latin typeface="NikoshBAN" pitchFamily="2" charset="0"/>
                <a:cs typeface="NikoshBAN" pitchFamily="2" charset="0"/>
              </a:rPr>
              <a:t>আদর্শিক ভ্রাতৃত্ববন্ধনে আবদ্ধ করে</a:t>
            </a:r>
            <a:endParaRPr lang="en-US" sz="2800" dirty="0">
              <a:solidFill>
                <a:srgbClr val="00729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208078"/>
            <a:ext cx="419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সাম্যের প্রশিক্ষণ প্রদান করে</a:t>
            </a:r>
            <a:endParaRPr lang="en-US" sz="3200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43434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সম্প্রীতি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শৃংখলাবোধের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 দেয়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384441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পারষ্পরিক ভাব ও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বিনিময়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1" y="3911025"/>
            <a:ext cx="426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Siyam Rupali ANSI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6600"/>
                </a:solidFill>
                <a:latin typeface="Siyam Rupali ANSI" pitchFamily="2" charset="0"/>
                <a:cs typeface="NikoshBAN" pitchFamily="2" charset="0"/>
              </a:rPr>
              <a:t>হাজিদের মানুষ সম্মান করে</a:t>
            </a:r>
            <a:endParaRPr lang="en-US" sz="3200" dirty="0">
              <a:solidFill>
                <a:srgbClr val="006600"/>
              </a:solidFill>
              <a:latin typeface="Siyam Rupali ANSI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76200"/>
            <a:ext cx="62484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800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3800" dirty="0" smtClean="0">
                <a:solidFill>
                  <a:srgbClr val="6600FF"/>
                </a:solidFill>
                <a:latin typeface="SutonnyMJ" pitchFamily="2" charset="0"/>
                <a:cs typeface="NikoshBAN" panose="02000000000000000000" pitchFamily="2" charset="0"/>
              </a:rPr>
              <a:t>জ্জে</a:t>
            </a:r>
            <a:r>
              <a:rPr lang="bn-BD" sz="3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8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BD" sz="3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ও তাৎপর্য</a:t>
            </a:r>
            <a:endParaRPr lang="en-US" sz="3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600" y="1295400"/>
            <a:ext cx="228600" cy="4572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17463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19600" y="1828800"/>
            <a:ext cx="159774" cy="14415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32703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6980904" y="1828800"/>
            <a:ext cx="609600" cy="37927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77296" y="1828800"/>
            <a:ext cx="521724" cy="3609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>
            <a:off x="6980904" y="3352800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1462548" y="3352800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419600" y="3352800"/>
            <a:ext cx="159774" cy="15819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4946794"/>
            <a:ext cx="5852652" cy="82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>
            <a:off x="6980904" y="5034454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H="1">
            <a:off x="1465314" y="5034454"/>
            <a:ext cx="609600" cy="43719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692063"/>
              </p:ext>
            </p:extLst>
          </p:nvPr>
        </p:nvGraphicFramePr>
        <p:xfrm>
          <a:off x="457200" y="2667000"/>
          <a:ext cx="8229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1905000" y="457200"/>
            <a:ext cx="5181600" cy="1600200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3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০১।</a:t>
            </a: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4400" dirty="0" smtClean="0">
                <a:solidFill>
                  <a:srgbClr val="FF0066"/>
                </a:solidFill>
                <a:latin typeface="SutonnyMJ" pitchFamily="2" charset="0"/>
                <a:cs typeface="NikoshBAN" pitchFamily="2" charset="0"/>
              </a:rPr>
              <a:t>জ্জ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কাকে বলে? </a:t>
            </a:r>
            <a:r>
              <a:rPr lang="bn-BD" sz="44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হজ্জ শব্দের অর্থ কি?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০২।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ইহরাম 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-এর ফরজগুলো কি কি? 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০৪।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দম দেওয়া হয় কেন?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০৫।</a:t>
            </a:r>
            <a:r>
              <a:rPr lang="en-US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-এর ধর্মীয় গুরুত্ব বল।</a:t>
            </a:r>
            <a:endParaRPr lang="en-US" sz="4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14600" y="0"/>
            <a:ext cx="3886200" cy="167640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3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64134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আসলাম সাহেব একজন </a:t>
            </a:r>
            <a:r>
              <a:rPr lang="bn-BD" sz="2800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ধর্মপরায়ণ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ব্যক্তি।এলাকায় একটি মসজিদ র্নিমাণের জন্য প্রয়োজন হলো 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একটি চমৎকার জায়গা নির্বাচন করল । জায়গাটি আসলাম সাহেবের ফসল উৎপাদনের এক মাত্র অবলম্বন।কিন্তু সবাই মিলে অনুরোধ করায় তিনি তা মসজিদের জন্য নিঃস্বার্থভাবে দিতে সম্মত হন। তার এ </a:t>
            </a:r>
            <a:r>
              <a:rPr lang="bn-BD" sz="2800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কাজে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বড় ভাই আকরাম সাহেব অসন্তুষ্ট হন এবং উক্ত জায়গা দিতে প্রচন্ড বাধা প্রদান করেন।</a:t>
            </a:r>
          </a:p>
          <a:p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জিলহজ্জ মাসের কোন তারিখে আরাফায় অবস্থান করতে হয়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কুদুম বলতে কী বুঝায়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আসলাম সাহেবের কাজের মাধ্যমে ইবাদতের কোন শিক্ষাটি 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পেয়েছে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 ।</a:t>
            </a:r>
          </a:p>
          <a:p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আকরাম সাহেবের কার্যক্রম হযরত ইব্রাহিম ও হযরত 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(আ.)</a:t>
            </a:r>
            <a:r>
              <a:rPr lang="en-US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ঘটনার আলোকে বিশ্লেষণ কর । </a:t>
            </a:r>
            <a:endParaRPr lang="en-US" sz="2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52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321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orizontal Scroll 8"/>
          <p:cNvSpPr/>
          <p:nvPr/>
        </p:nvSpPr>
        <p:spPr>
          <a:xfrm>
            <a:off x="1447800" y="762000"/>
            <a:ext cx="5867400" cy="12954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A06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A06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A06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হাফেজ</a:t>
            </a:r>
            <a:endParaRPr lang="en-U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A061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04800"/>
            <a:ext cx="8839200" cy="1981200"/>
            <a:chOff x="906830" y="2050276"/>
            <a:chExt cx="6819249" cy="1873210"/>
          </a:xfrm>
        </p:grpSpPr>
        <p:sp>
          <p:nvSpPr>
            <p:cNvPr id="10" name="Chevron 9"/>
            <p:cNvSpPr/>
            <p:nvPr/>
          </p:nvSpPr>
          <p:spPr>
            <a:xfrm>
              <a:off x="906830" y="2050276"/>
              <a:ext cx="6819249" cy="179701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66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6"/>
            <p:cNvSpPr/>
            <p:nvPr/>
          </p:nvSpPr>
          <p:spPr>
            <a:xfrm>
              <a:off x="1031954" y="2355076"/>
              <a:ext cx="6569001" cy="1568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29210" rIns="0" bIns="29210" numCol="1" spcCol="1270" anchor="ctr" anchorCtr="0">
              <a:noAutofit/>
            </a:bodyPr>
            <a:lstStyle/>
            <a:p>
              <a:pPr lvl="0" algn="ct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b="1" kern="1200" dirty="0" smtClean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ইসলাম ও নৈতিক</a:t>
              </a:r>
              <a:r>
                <a:rPr lang="en-US" sz="5400" b="1" kern="1200" dirty="0" smtClean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1200" dirty="0" smtClean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5400" b="1" kern="1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25146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62800" y="4648825"/>
            <a:ext cx="266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iyam Rupali ANSI" pitchFamily="2" charset="0"/>
                <a:cs typeface="NikoshBAN" pitchFamily="2" charset="0"/>
              </a:rPr>
              <a:t>হজ্জ</a:t>
            </a:r>
            <a:endParaRPr lang="en-US" sz="66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iyam Rupali ANSI" pitchFamily="2" charset="0"/>
              <a:cs typeface="SutonnyMJ" pitchFamily="2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57600"/>
            <a:ext cx="4495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1905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6022-111107-mideast-saudi-arabia-ha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1941"/>
            <a:ext cx="8121014" cy="509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600200" y="5912141"/>
            <a:ext cx="6781800" cy="641059"/>
            <a:chOff x="2590800" y="5638800"/>
            <a:chExt cx="3505200" cy="9144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Round Diagonal Corner Rectangle 3"/>
            <p:cNvSpPr/>
            <p:nvPr/>
          </p:nvSpPr>
          <p:spPr>
            <a:xfrm>
              <a:off x="2590800" y="5638800"/>
              <a:ext cx="3505200" cy="914400"/>
            </a:xfrm>
            <a:prstGeom prst="round2Diag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5707559"/>
              <a:ext cx="3352800" cy="71025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4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সিজদারত</a:t>
              </a:r>
              <a:r>
                <a:rPr lang="en-US" sz="4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4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4207"/>
            <a:ext cx="8585491" cy="6443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038600" y="425741"/>
            <a:ext cx="2463585" cy="1446550"/>
            <a:chOff x="3810000" y="304800"/>
            <a:chExt cx="2667000" cy="1514974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304800"/>
              <a:ext cx="2438400" cy="15149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sz="8800" b="1" dirty="0" smtClean="0">
                  <a:ln w="50800"/>
                  <a:solidFill>
                    <a:srgbClr val="7030A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হজ্জ </a:t>
              </a:r>
              <a:r>
                <a:rPr lang="en-US" sz="8800" b="1" dirty="0" smtClean="0">
                  <a:ln w="50800"/>
                  <a:solidFill>
                    <a:srgbClr val="7030A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b="1" dirty="0">
                <a:ln w="50800"/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381000"/>
              <a:ext cx="1905000" cy="1143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361016" y="399245"/>
            <a:ext cx="9122387" cy="13909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438400"/>
            <a:ext cx="5909480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46255"/>
            <a:ext cx="85344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-এর পরিচয় বলতে পারবে।</a:t>
            </a:r>
            <a:endParaRPr lang="en-US" sz="3200" dirty="0" smtClean="0">
              <a:solidFill>
                <a:srgbClr val="9933FF"/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ফরয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3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 smtClean="0">
                <a:solidFill>
                  <a:srgbClr val="23ADAA"/>
                </a:solidFill>
                <a:latin typeface="NikoshBAN" pitchFamily="2" charset="0"/>
                <a:cs typeface="NikoshBAN" pitchFamily="2" charset="0"/>
              </a:rPr>
              <a:t>এর নিয়মাবলি বর্ণনা করতে</a:t>
            </a:r>
            <a:r>
              <a:rPr lang="en-US" sz="3200" dirty="0" smtClean="0">
                <a:solidFill>
                  <a:srgbClr val="23AD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23ADAA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 smtClean="0">
              <a:solidFill>
                <a:srgbClr val="23ADAA"/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23ADA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-এর গুরুত্ব ও তাৎপর্য বিশ্লেষণ করতে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 হজ্জের </a:t>
            </a:r>
            <a:r>
              <a:rPr lang="bn-BD" sz="3200" dirty="0" smtClean="0">
                <a:solidFill>
                  <a:srgbClr val="FF3300"/>
                </a:solidFill>
                <a:latin typeface="SutonnyMJ" pitchFamily="2" charset="0"/>
                <a:cs typeface="NikoshBAN" panose="02000000000000000000" pitchFamily="2" charset="0"/>
              </a:rPr>
              <a:t>শিক্ষা</a:t>
            </a:r>
            <a:r>
              <a:rPr lang="bn-BD" sz="3200" dirty="0" smtClean="0">
                <a:solidFill>
                  <a:srgbClr val="9900FF"/>
                </a:solidFill>
                <a:latin typeface="SutonnyMJ" pitchFamily="2" charset="0"/>
                <a:cs typeface="NikoshBAN" panose="02000000000000000000" pitchFamily="2" charset="0"/>
              </a:rPr>
              <a:t> ব্যাখ্যা করতে পারবে</a:t>
            </a:r>
            <a:r>
              <a:rPr lang="bn-BD" sz="32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38600" y="457200"/>
            <a:ext cx="4114800" cy="157407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শিখনফল</a:t>
            </a:r>
            <a:endParaRPr lang="en-US" sz="6600" dirty="0"/>
          </a:p>
        </p:txBody>
      </p:sp>
      <p:pic>
        <p:nvPicPr>
          <p:cNvPr id="7" name="Picture 6" descr="mzl.jjrhehzl.320x480-75.jpg"/>
          <p:cNvPicPr>
            <a:picLocks noChangeAspect="1"/>
          </p:cNvPicPr>
          <p:nvPr/>
        </p:nvPicPr>
        <p:blipFill>
          <a:blip r:embed="rId2"/>
          <a:srcRect l="35940" t="64817"/>
          <a:stretch>
            <a:fillRect/>
          </a:stretch>
        </p:blipFill>
        <p:spPr>
          <a:xfrm>
            <a:off x="380999" y="152400"/>
            <a:ext cx="258984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5486399"/>
          </a:xfr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3810000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মানচিত্রে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7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JJ.jpg"/>
          <p:cNvPicPr>
            <a:picLocks noChangeAspect="1"/>
          </p:cNvPicPr>
          <p:nvPr/>
        </p:nvPicPr>
        <p:blipFill>
          <a:blip r:embed="rId2"/>
          <a:srcRect b="48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6258580"/>
            <a:ext cx="152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57200"/>
            <a:ext cx="1447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ইফাদা</a:t>
            </a:r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endParaRPr lang="en-US" sz="32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334780"/>
            <a:ext cx="16002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8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867400"/>
            <a:ext cx="2667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295400"/>
            <a:ext cx="1981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644515"/>
            <a:ext cx="152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4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311605"/>
            <a:ext cx="1295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মীনা</a:t>
            </a:r>
            <a:r>
              <a:rPr lang="en-US" sz="3200" b="1" dirty="0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90600"/>
            <a:ext cx="2209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C31BA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মুজদালিফা</a:t>
            </a:r>
            <a:endParaRPr lang="en-US" sz="3200" b="1" dirty="0">
              <a:ln w="1905"/>
              <a:solidFill>
                <a:srgbClr val="C31BA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4788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982" y="256309"/>
            <a:ext cx="2112818" cy="14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029200"/>
            <a:ext cx="22606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505200"/>
            <a:ext cx="2336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10"/>
          <a:stretch>
            <a:fillRect/>
          </a:stretch>
        </p:blipFill>
        <p:spPr>
          <a:xfrm>
            <a:off x="6553200" y="1905000"/>
            <a:ext cx="2286000" cy="144780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3048000" y="1905000"/>
            <a:ext cx="3124200" cy="1444180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124200" y="3505200"/>
            <a:ext cx="3124200" cy="1343891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কাবাঘর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124200" y="5029200"/>
            <a:ext cx="3048000" cy="1524000"/>
          </a:xfrm>
          <a:prstGeom prst="homePlate">
            <a:avLst/>
          </a:prstGeom>
          <a:blipFill>
            <a:blip r:embed="rId1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স্থানসমুহ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438400" y="228600"/>
            <a:ext cx="838200" cy="6449292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3048000" y="304800"/>
            <a:ext cx="3124200" cy="1524000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</a:p>
          <a:p>
            <a:pPr algn="ctr"/>
            <a:r>
              <a:rPr lang="bn-BD" sz="6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দিনসমুহে</a:t>
            </a:r>
            <a:endParaRPr lang="en-US" sz="6000" b="1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04800"/>
            <a:ext cx="2334964" cy="2912964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6275636" y="3276600"/>
            <a:ext cx="241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096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সৌদি আরব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09600"/>
            <a:ext cx="2860115" cy="2362200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381000" y="4303455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5F0103"/>
                </a:solidFill>
                <a:latin typeface="NikoshBAN" pitchFamily="2" charset="0"/>
                <a:cs typeface="NikoshBAN" pitchFamily="2" charset="0"/>
              </a:rPr>
              <a:t>নির্ধারিত </a:t>
            </a:r>
            <a:r>
              <a:rPr lang="bn-BD" sz="4400" dirty="0" smtClean="0">
                <a:solidFill>
                  <a:srgbClr val="5F0103"/>
                </a:solidFill>
                <a:latin typeface="NikoshBAN" pitchFamily="2" charset="0"/>
                <a:cs typeface="NikoshBAN" pitchFamily="2" charset="0"/>
              </a:rPr>
              <a:t>দিনসমূহে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নির্ধারিত নিয়মে</a:t>
            </a:r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ও সংশ্লিষ্ট স্থানসমূহ আল্লাহর সন্তুষ্টি লাভের উদ্দেশ্যে যিয়ারত করাই হল </a:t>
            </a:r>
            <a:r>
              <a:rPr lang="bn-BD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bn-BD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447800"/>
            <a:ext cx="2514600" cy="838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4 0.00555 L -0.0958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746</Words>
  <Application>Microsoft Office PowerPoint</Application>
  <PresentationFormat>On-screen Show (4:3)</PresentationFormat>
  <Paragraphs>185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Nazir</cp:lastModifiedBy>
  <cp:revision>126</cp:revision>
  <dcterms:created xsi:type="dcterms:W3CDTF">2014-02-18T05:39:19Z</dcterms:created>
  <dcterms:modified xsi:type="dcterms:W3CDTF">2019-01-03T06:15:59Z</dcterms:modified>
</cp:coreProperties>
</file>