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58" r:id="rId3"/>
    <p:sldId id="259" r:id="rId4"/>
    <p:sldId id="277" r:id="rId5"/>
    <p:sldId id="260" r:id="rId6"/>
    <p:sldId id="271" r:id="rId7"/>
    <p:sldId id="266" r:id="rId8"/>
    <p:sldId id="261" r:id="rId9"/>
    <p:sldId id="263" r:id="rId10"/>
    <p:sldId id="273" r:id="rId11"/>
    <p:sldId id="269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5176-16A4-47DC-809C-4F31202656C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22EEB-826B-4FEB-9E63-FD03EE49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9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2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5A1D-E7E3-4F63-A7C9-8A5E8B3DD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5E331-78CA-4EC8-B8AB-967B5FAAE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70FF5-C2D8-4C71-9D43-8E5245C0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243CB-2766-49C5-B43F-80A265EA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6EE62-23D2-4023-92D4-5B041572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9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6E088-3A51-428F-A143-7653D10D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A3708-B7ED-49E4-9446-C4EB3EA4C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13218-FC70-4CFF-A0AD-1C656E5C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4FA7B-AF59-4CFE-9E48-519B2625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8E85A-696D-4BB5-AD84-D0A7C230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459AC6-C0A0-4D24-B67F-567C9D901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6A6CE-4A9A-41FC-8B53-9625C36DC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56879-A535-42A9-81C3-BA849CAD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493D-74D7-4044-9FC8-1F9DA0611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AF78F-CDE9-441D-AB14-C7B35E19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4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5881-6F61-4EB1-BF4F-73314B55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9E9A1-2213-48C1-A988-EB0773683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D9DD4-FDEF-41D7-951B-4896D47E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EF5A-EC02-4E03-ABBE-67365A57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F6822-08F5-42AA-A191-9D05C95E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ction Button: Go Forward or Next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E548EBA-ED25-441E-ADAF-FB78185637B0}"/>
              </a:ext>
            </a:extLst>
          </p:cNvPr>
          <p:cNvSpPr/>
          <p:nvPr userDrawn="1"/>
        </p:nvSpPr>
        <p:spPr>
          <a:xfrm>
            <a:off x="1031240" y="5780723"/>
            <a:ext cx="1178560" cy="396240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Go Back or Previous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3E9A16A8-7DD8-457B-8D41-420F3C29A6A5}"/>
              </a:ext>
            </a:extLst>
          </p:cNvPr>
          <p:cNvSpPr/>
          <p:nvPr userDrawn="1"/>
        </p:nvSpPr>
        <p:spPr>
          <a:xfrm>
            <a:off x="2479040" y="5780723"/>
            <a:ext cx="1102360" cy="396240"/>
          </a:xfrm>
          <a:prstGeom prst="actionButtonBackPrevious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87B3-0890-49CB-81D2-5D0CEB940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29212-A51B-40C5-87E9-66226A1BA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794F-F291-4BA4-B207-248860EA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C6B7A-9776-4E9C-AFBE-1BECE0353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68E4D-F777-4D9C-9BDD-6210B907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9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2A27-352E-4372-B9FD-0CF6358F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65C0-A98F-4EA2-9290-B5F6AE114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1C8B0-23DE-4DD7-98DE-BE893202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CA8CA-CF78-451F-964E-A8404AE3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AAE9F-93D2-4D7B-9A09-C2A9D59A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94415-9495-4B21-81C1-28695C2F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854B-9FF0-4821-961D-306148CD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945F8-E1A3-4AC3-A4B4-881C10062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3F150-5D89-4168-8A78-C30F0268F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31EFB-BA78-4B9B-A298-6D12ED590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9F52A-EFA9-4331-92E1-227FD376C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C3DBB-8F1C-4E6F-9775-C665FF4A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9BC9B5-2280-4309-BAB7-48AFBEF2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A3A022-0557-4C3D-96A6-E6AF921E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4C11-CEAF-4774-A8D0-C98B80B1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E561F-F8D9-4360-92E2-62684620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DEAF9-1DB8-4D7C-AB2E-E0AD77C3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BA2A3-13FE-4FC0-833A-F808395A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8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22CCE8-0044-42A2-8F8E-2FB5CAE3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35F3C-0988-4D2A-AEBC-D80706C9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844E-DC34-42C1-B8CF-518F72D2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4C3E-01F5-4AC4-80CC-D6966450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43267-E7B3-4A86-9548-AC5F889E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1FAFD-E178-4CFC-8260-F6E2DE2B0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480AE-2E51-4B42-B1B2-76299B03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5CF59-91B5-4F7A-B920-4D8E180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F60F2-B784-471D-B05E-2BB0647A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5A76-46F8-4F28-9CF1-C2A78401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27CE5-6796-4E6C-955F-841E8DC44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AD61F-F537-44BE-B0B7-59C0FB0F6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93D59-9E1D-4369-A026-A2106BF6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B7D5E-BF8A-47A5-8B70-1316DEFC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CF708-721A-4A8C-9EA3-BFA12D32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6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27AAF5-3D43-4938-A8BA-77A1C121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2243D-2002-4B6D-A3C8-2CAB20B3F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BDFC-28CB-4BFB-B486-EF3A56F37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4AE3-1A47-4B53-822A-4AA461BABC7D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BBBC-9CAC-4747-96AE-4984F3525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2BB46-4F43-490F-920B-D77A2B3F9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244FD-1F2D-4173-8224-399650601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ction Button: Go Back or Previous 6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D635DF5-C607-4FD2-A0EE-B8B61112AC28}"/>
              </a:ext>
            </a:extLst>
          </p:cNvPr>
          <p:cNvSpPr/>
          <p:nvPr userDrawn="1"/>
        </p:nvSpPr>
        <p:spPr>
          <a:xfrm>
            <a:off x="2479040" y="5780723"/>
            <a:ext cx="1102360" cy="396240"/>
          </a:xfrm>
          <a:prstGeom prst="actionButtonBackPrevious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Go Forward or Next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48E982BC-BF1B-4F7D-8D72-22B17FF30E79}"/>
              </a:ext>
            </a:extLst>
          </p:cNvPr>
          <p:cNvSpPr/>
          <p:nvPr userDrawn="1"/>
        </p:nvSpPr>
        <p:spPr>
          <a:xfrm>
            <a:off x="1031240" y="5780723"/>
            <a:ext cx="1178560" cy="396240"/>
          </a:xfrm>
          <a:prstGeom prst="actionButtonForwardNex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anuradhawarrier.blogspot.com/2015/01/happy-new-year-belatedly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commons.wikimedia.org/wiki/File:Bunch_of_flowers.jpg" TargetMode="External"/><Relationship Id="rId10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gate.nl/2014/03/01/alarmistisch-wetenschapsamateurisme-haalt-top-tijdschrift-lance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en.wikibooks.org/wiki/High_School_Chemistry/Making_Measurements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5FABB68B-592E-4838-ABA5-D58EA238548E}"/>
              </a:ext>
            </a:extLst>
          </p:cNvPr>
          <p:cNvSpPr/>
          <p:nvPr/>
        </p:nvSpPr>
        <p:spPr>
          <a:xfrm>
            <a:off x="6322453" y="2525532"/>
            <a:ext cx="5354320" cy="2318182"/>
          </a:xfrm>
          <a:prstGeom prst="ribbon2">
            <a:avLst>
              <a:gd name="adj1" fmla="val 11846"/>
              <a:gd name="adj2" fmla="val 56072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0465" y="1962870"/>
            <a:ext cx="3746108" cy="2226019"/>
          </a:xfrm>
        </p:spPr>
        <p:txBody>
          <a:bodyPr>
            <a:normAutofit/>
          </a:bodyPr>
          <a:lstStyle/>
          <a:p>
            <a:r>
              <a:rPr lang="as-IN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8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8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11E72C46-DF98-4531-8D4A-9127D438AF15}"/>
              </a:ext>
            </a:extLst>
          </p:cNvPr>
          <p:cNvSpPr/>
          <p:nvPr/>
        </p:nvSpPr>
        <p:spPr>
          <a:xfrm>
            <a:off x="6167120" y="0"/>
            <a:ext cx="6372112" cy="5963920"/>
          </a:xfrm>
          <a:prstGeom prst="horizontalScroll">
            <a:avLst>
              <a:gd name="adj" fmla="val 8475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F007B4-E667-4513-ADBE-4F41D93F7BBE}"/>
              </a:ext>
            </a:extLst>
          </p:cNvPr>
          <p:cNvSpPr/>
          <p:nvPr/>
        </p:nvSpPr>
        <p:spPr>
          <a:xfrm>
            <a:off x="6474853" y="2327254"/>
            <a:ext cx="3695307" cy="1862048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dirty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0" cap="none" spc="0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20342-F9DD-46CF-9D95-38B2181A32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67120" y="1209414"/>
            <a:ext cx="6303573" cy="15145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AE8019-B90D-4C4A-9FAC-2B1BDF2154A0}"/>
              </a:ext>
            </a:extLst>
          </p:cNvPr>
          <p:cNvSpPr txBox="1"/>
          <p:nvPr/>
        </p:nvSpPr>
        <p:spPr>
          <a:xfrm>
            <a:off x="7429500" y="5113704"/>
            <a:ext cx="52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://anuradhawarrier.blogspot.com/2015/01/happy-new-year-belatedl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216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62602" y="2438397"/>
            <a:ext cx="1972983" cy="60960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.25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054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018619" y="182655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54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339237" y="24027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8288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2600" y="1752601"/>
            <a:ext cx="1972984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.22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 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77200" y="1752602"/>
            <a:ext cx="2133603" cy="4571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.025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077201" y="2590803"/>
            <a:ext cx="213360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.225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1054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05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মোলার দ্রবণের মধ্যে থাকে -----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১মোল দ্রব্য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 আণবিক ভর ব্রব্য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১অণুর ভর ব্রব্য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981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256368" y="520139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ii,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ii,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197" y="934573"/>
            <a:ext cx="6781803" cy="6858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কত মোল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4BA32-22C0-480E-8CEC-F5E0BFB124E0}"/>
              </a:ext>
            </a:extLst>
          </p:cNvPr>
          <p:cNvSpPr txBox="1"/>
          <p:nvPr/>
        </p:nvSpPr>
        <p:spPr>
          <a:xfrm>
            <a:off x="2989032" y="6396334"/>
            <a:ext cx="712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থেকে ৫০টি এম সি কিঊ প্রশ্ন শিখ!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7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6A6EC-EB21-4F32-93C9-EFFBD73A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90" y="415637"/>
            <a:ext cx="11694620" cy="2314824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cs typeface="NikoshBAN" panose="02000000000000000000" pitchFamily="2" charset="0"/>
              </a:rPr>
              <a:t>১)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SO2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অণুর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ভর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কত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২)১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মোল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Na+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আয়নে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কতটি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আয়ন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বিদ্যমান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৩)1g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মিথেনে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মোট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পরমাণুর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কত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৪)1মোল NaCl এ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অণুর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সংখ্যা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কতটি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৫)10g CaCO3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তে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কতটি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অণু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NikoshBAN" panose="02000000000000000000" pitchFamily="2" charset="0"/>
              </a:rPr>
              <a:t>বিদ্যমান</a:t>
            </a:r>
            <a:r>
              <a:rPr lang="en-US" sz="2400" dirty="0">
                <a:solidFill>
                  <a:srgbClr val="FF0000"/>
                </a:solidFill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1BD57D-6011-4F05-AAC3-81ECCC8729A2}"/>
                  </a:ext>
                </a:extLst>
              </p:cNvPr>
              <p:cNvSpPr txBox="1"/>
              <p:nvPr/>
            </p:nvSpPr>
            <p:spPr>
              <a:xfrm>
                <a:off x="207490" y="2800830"/>
                <a:ext cx="11694620" cy="284828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দ্রবণের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ঘনমাত্রা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                                                                                  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𝑂𝑂𝑂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𝑤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106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250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dirty="0">
                    <a:cs typeface="NikoshBAN" panose="02000000000000000000" pitchFamily="2" charset="0"/>
                  </a:rPr>
                  <a:t>0.38M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</a:t>
                </a:r>
                <a:endParaRPr lang="en-US" sz="2800" dirty="0"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1BD57D-6011-4F05-AAC3-81ECCC872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0" y="2800830"/>
                <a:ext cx="11694620" cy="2848280"/>
              </a:xfrm>
              <a:prstGeom prst="rect">
                <a:avLst/>
              </a:prstGeom>
              <a:blipFill>
                <a:blip r:embed="rId2"/>
                <a:stretch>
                  <a:fillRect l="-1303" t="-2778" b="-49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3BA84C4-9BE6-46FA-B1A0-C773A7DF32CB}"/>
              </a:ext>
            </a:extLst>
          </p:cNvPr>
          <p:cNvSpPr txBox="1"/>
          <p:nvPr/>
        </p:nvSpPr>
        <p:spPr>
          <a:xfrm>
            <a:off x="5593772" y="3533818"/>
            <a:ext cx="105294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10g</a:t>
            </a:r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07CB4-DD28-4EE0-9B45-873A7A487F75}"/>
              </a:ext>
            </a:extLst>
          </p:cNvPr>
          <p:cNvSpPr txBox="1"/>
          <p:nvPr/>
        </p:nvSpPr>
        <p:spPr>
          <a:xfrm>
            <a:off x="9489708" y="2890500"/>
            <a:ext cx="200415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এখানে,</a:t>
            </a:r>
            <a:endParaRPr lang="en-US" sz="2800" dirty="0"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w=</a:t>
            </a:r>
            <a:r>
              <a:rPr lang="en-US" sz="2400" dirty="0">
                <a:cs typeface="NikoshBAN" panose="02000000000000000000" pitchFamily="2" charset="0"/>
              </a:rPr>
              <a:t>10g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V=</a:t>
            </a:r>
            <a:r>
              <a:rPr lang="en-US" sz="2400" dirty="0">
                <a:cs typeface="NikoshBAN" panose="02000000000000000000" pitchFamily="2" charset="0"/>
              </a:rPr>
              <a:t>250mL</a:t>
            </a:r>
          </a:p>
          <a:p>
            <a:r>
              <a:rPr lang="en-US" sz="2400" dirty="0">
                <a:cs typeface="NikoshBAN" panose="02000000000000000000" pitchFamily="2" charset="0"/>
              </a:rPr>
              <a:t>M=106</a:t>
            </a:r>
          </a:p>
          <a:p>
            <a:r>
              <a:rPr lang="en-US" sz="2400" dirty="0">
                <a:cs typeface="NikoshBAN" panose="02000000000000000000" pitchFamily="2" charset="0"/>
              </a:rPr>
              <a:t>S=?</a:t>
            </a:r>
          </a:p>
          <a:p>
            <a:endParaRPr lang="en-SG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3F1BE969-BC64-45A0-AD3D-E2D1C8960D6A}"/>
              </a:ext>
            </a:extLst>
          </p:cNvPr>
          <p:cNvSpPr/>
          <p:nvPr/>
        </p:nvSpPr>
        <p:spPr>
          <a:xfrm>
            <a:off x="5593773" y="3045264"/>
            <a:ext cx="1052946" cy="1447801"/>
          </a:xfrm>
          <a:prstGeom prst="ca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37983-0218-4D1B-9877-9A327A39A6E3}"/>
              </a:ext>
            </a:extLst>
          </p:cNvPr>
          <p:cNvSpPr txBox="1"/>
          <p:nvPr/>
        </p:nvSpPr>
        <p:spPr>
          <a:xfrm>
            <a:off x="5507593" y="3363491"/>
            <a:ext cx="11533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Na2CO3 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7BAD0-CC34-4EE6-8A46-5CB1F0BAA505}"/>
              </a:ext>
            </a:extLst>
          </p:cNvPr>
          <p:cNvSpPr txBox="1"/>
          <p:nvPr/>
        </p:nvSpPr>
        <p:spPr>
          <a:xfrm>
            <a:off x="5438272" y="4420381"/>
            <a:ext cx="1233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250mL</a:t>
            </a:r>
            <a:endParaRPr lang="en-SG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47939-54AB-439C-BAFD-52740A3CC554}"/>
              </a:ext>
            </a:extLst>
          </p:cNvPr>
          <p:cNvSpPr txBox="1"/>
          <p:nvPr/>
        </p:nvSpPr>
        <p:spPr>
          <a:xfrm>
            <a:off x="1251858" y="-30400"/>
            <a:ext cx="8088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গৃহের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6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0C9A3-F1DF-4EF4-8B64-CD60A0475AF6}"/>
              </a:ext>
            </a:extLst>
          </p:cNvPr>
          <p:cNvGrpSpPr/>
          <p:nvPr/>
        </p:nvGrpSpPr>
        <p:grpSpPr>
          <a:xfrm>
            <a:off x="0" y="640080"/>
            <a:ext cx="11948160" cy="6217920"/>
            <a:chOff x="0" y="640080"/>
            <a:chExt cx="11948160" cy="6217920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EB0CB69E-BEEF-49D7-A7BC-D420344D1CFF}"/>
                </a:ext>
              </a:extLst>
            </p:cNvPr>
            <p:cNvSpPr/>
            <p:nvPr/>
          </p:nvSpPr>
          <p:spPr>
            <a:xfrm>
              <a:off x="0" y="640080"/>
              <a:ext cx="11948160" cy="6217920"/>
            </a:xfrm>
            <a:prstGeom prst="star32">
              <a:avLst>
                <a:gd name="adj" fmla="val 26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59A31D-8032-4B64-8794-861DAE16BB0C}"/>
                </a:ext>
              </a:extLst>
            </p:cNvPr>
            <p:cNvSpPr/>
            <p:nvPr/>
          </p:nvSpPr>
          <p:spPr>
            <a:xfrm>
              <a:off x="3637653" y="2967335"/>
              <a:ext cx="4916700" cy="1861006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8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Edwardian Script ITC" panose="030303020407070D0804" pitchFamily="66" charset="0"/>
                </a:rPr>
                <a:t>The  End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61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AD54-7B16-44A6-8C31-9F5C1A63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720" y="-165101"/>
            <a:ext cx="2607310" cy="1325563"/>
          </a:xfrm>
        </p:spPr>
        <p:txBody>
          <a:bodyPr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819A5-B99C-4936-A92D-70AEEBC96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835510" y="2265359"/>
            <a:ext cx="3203893" cy="767556"/>
          </a:xfrm>
        </p:spPr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DC663-C2E7-497E-9173-BF6CEE3AD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509" y="2995931"/>
            <a:ext cx="5157787" cy="2074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আব্দুর রশিদ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দারুল উলুম কামিল মাদ্রাসা,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সদর।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 নং-০১৭০৮৩৪৩০৬৪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D3577-9C8D-47F6-B741-01BB1F5F1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B1BBE-3AB9-4CF7-B61E-F78933296B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7653-13AF-45AB-B424-15923731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8" y="86039"/>
            <a:ext cx="2179320" cy="217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8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FF31-AE9F-4811-B13F-E5191B42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লক্ষ্য কর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7D8BAF-4089-4AF2-91F8-10CEE89B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5219" y="2758197"/>
            <a:ext cx="2824461" cy="2220203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84FEACE-02CA-4F64-AAE4-53703D2B9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84453" y="2254079"/>
            <a:ext cx="2908772" cy="23904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12DC5-E693-42A3-9D62-2EEAC065D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39" y="2057637"/>
            <a:ext cx="2824461" cy="27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8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0B6A28-A0FC-4DC8-A621-FF5BA12A0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45" y="360727"/>
            <a:ext cx="3308520" cy="17627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7A467-8E20-4167-B1A1-69FCCA32A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3" y="402005"/>
            <a:ext cx="2838596" cy="1762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25443-7848-4789-B861-814C9F50F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8" y="2855015"/>
            <a:ext cx="2387075" cy="1762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225971-3EF8-4646-BF50-76E2A678E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22" y="2676225"/>
            <a:ext cx="1867889" cy="1505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7BCE8F-8BAA-4FBB-9CEA-A2161BD28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8" y="381684"/>
            <a:ext cx="3276768" cy="1741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FA617E-AB2A-435D-98D8-5CE406CA9331}"/>
              </a:ext>
            </a:extLst>
          </p:cNvPr>
          <p:cNvSpPr txBox="1"/>
          <p:nvPr/>
        </p:nvSpPr>
        <p:spPr>
          <a:xfrm>
            <a:off x="548640" y="2164719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 মাপন যন্ত্র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28F23-95C1-4637-B2F6-09ACF5F1D083}"/>
              </a:ext>
            </a:extLst>
          </p:cNvPr>
          <p:cNvSpPr txBox="1"/>
          <p:nvPr/>
        </p:nvSpPr>
        <p:spPr>
          <a:xfrm>
            <a:off x="3850640" y="2363483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কনিক্যাল ফ্লাক্স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AB1E8-E6AB-431F-A2A0-40A3A0CA9912}"/>
              </a:ext>
            </a:extLst>
          </p:cNvPr>
          <p:cNvSpPr txBox="1"/>
          <p:nvPr/>
        </p:nvSpPr>
        <p:spPr>
          <a:xfrm>
            <a:off x="7931273" y="2187618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কনিক্যাল ফ্লাক্সে দ্রব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FA8A5-1F2F-413B-99C0-3A4EF8B64EF2}"/>
              </a:ext>
            </a:extLst>
          </p:cNvPr>
          <p:cNvSpPr txBox="1"/>
          <p:nvPr/>
        </p:nvSpPr>
        <p:spPr>
          <a:xfrm>
            <a:off x="380028" y="4867347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কনিক্যাল ফ্লাক্সে সামান্য পানি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F6026-1BA6-49D5-BB22-50EB592E8D97}"/>
              </a:ext>
            </a:extLst>
          </p:cNvPr>
          <p:cNvSpPr txBox="1"/>
          <p:nvPr/>
        </p:nvSpPr>
        <p:spPr>
          <a:xfrm>
            <a:off x="5701005" y="4270273"/>
            <a:ext cx="264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কনিক্যাল ফ্লাক্সের দাগ পর্যন্ত পানি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2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1CEAB-FD4C-4E7C-88AA-B97E64E1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805"/>
            <a:ext cx="10515600" cy="1325563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B3397-407B-46B4-A13D-A8D0E3DCB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690688"/>
            <a:ext cx="11099800" cy="33829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মোলার দ্রবণ এবং উহার প্রস্তুতি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3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7664-7A8F-4959-A0A3-B2789D11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------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7635-F45E-44DA-A1C5-A827DA444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ার দ্রবণ 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তা 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ার দ্রবণ প্রস্তুত করতে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ার দ্রবণ  সম্পর্কিত রাসায়নিক গণনাকরতে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arenR"/>
            </a:pP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মোলের মধ্যে পমানুরসংখ্যা,মোলার আয়তন, ভর,ইত্যাদির হিসাব নিকাশ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নিকা</a:t>
            </a:r>
            <a:r>
              <a:rPr lang="as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শিখতেপারবে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Font typeface="+mj-lt"/>
              <a:buAutoNum type="arabicParenR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নতুন পরিবেশে বিভিন্ন রাসায়নিক গণনার সমস্যার সমধানে সক্ষম হবে।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E181-4A3D-4BBF-868A-F9B08A47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20282"/>
            <a:ext cx="10515600" cy="52746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 দ্রবণঃ- একটি নির্দিষ্ট তাপমাত্রায় ১ লিটার দ্রবণের মধ্যে যদি ১ মোলদ্রব দ্রবীভুত থাকে তবে ঐ দ্রবণকে</a:t>
            </a:r>
          </a:p>
          <a:p>
            <a:pPr marL="0" indent="0">
              <a:buNone/>
            </a:pP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 দ্রবণ বলে।</a:t>
            </a:r>
          </a:p>
          <a:p>
            <a:pPr marL="0" indent="0">
              <a:buNone/>
            </a:pP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 ক্লোরাইডের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৫৮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৫গ্রাম ১লি: দ্রবণের মধ্যে দ্রবীভুত থাকলে তা হবে সোডিয়াম ক্লোরাইডের মোলার দ্রবণ।</a:t>
            </a:r>
          </a:p>
          <a:p>
            <a:pPr marL="0" indent="0">
              <a:buNone/>
            </a:pP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তাৎপর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bn-IN" sz="2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bn-I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 =</a:t>
            </a:r>
            <a:r>
              <a:rPr lang="bn-IN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২মোল  হাইড্রজেন পরমানু ও ১মোল অক্সিজেনপমানু আছে।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হাইড্রজেন পরমানুর ভর১*২=২গ্রাম ও অক্সিজেন পরমানুর ভর ১৬ গ্রাম</a:t>
            </a:r>
          </a:p>
          <a:p>
            <a:pPr marL="514350" indent="-514350">
              <a:buFont typeface="+mj-lt"/>
              <a:buAutoNum type="arabicPeriod"/>
            </a:pP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হাইড্রজেন পরমানুর সংখ্যা২*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6.023*10</a:t>
            </a:r>
            <a:r>
              <a:rPr lang="en-US" sz="2600" baseline="4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600" baseline="4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ও অক্সিজেন পরমানুর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6.023*10</a:t>
            </a:r>
            <a:r>
              <a:rPr lang="en-US" sz="2600" baseline="4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bn-IN" sz="2600" baseline="4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600" baseline="4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লপ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আয়তন </a:t>
            </a:r>
            <a:r>
              <a:rPr lang="bn-IN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লিটার(প্রমান অবস্থায়)</a:t>
            </a:r>
          </a:p>
          <a:p>
            <a:pPr marL="514350" indent="-514350">
              <a:buFont typeface="+mj-lt"/>
              <a:buAutoNum type="arabicPeriod"/>
            </a:pPr>
            <a:endParaRPr lang="bn-IN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bn-IN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1D4E1A-440A-4911-8400-58EDF6573217}"/>
              </a:ext>
            </a:extLst>
          </p:cNvPr>
          <p:cNvSpPr/>
          <p:nvPr/>
        </p:nvSpPr>
        <p:spPr>
          <a:xfrm>
            <a:off x="1046480" y="2258822"/>
            <a:ext cx="3113314" cy="4027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58721-C804-4DF1-BFF0-CC7757F1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794" y="4800133"/>
            <a:ext cx="5474395" cy="16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86DB-D8D5-4496-B1C1-A2AB0FFF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661"/>
            <a:ext cx="10515600" cy="1325563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মোলার দ্রবণ প্রস্তুতি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BD59D-35C1-4B6E-AA7D-8F332FF8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1137921"/>
            <a:ext cx="10515600" cy="547623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যে পদার্থেরদ্রবণ তৈরি করতে হবে সেই পদার্থের নির্দিষ্ট পরিমাণ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করে নিয়ে নির্দিষ্ট আয়তনিক ফ্লাক্সে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ঢেলে নিতে হবে। </a:t>
            </a:r>
          </a:p>
          <a:p>
            <a:pPr marL="0" indent="0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ফ্লাক্সে খানিকটা পানি ঢেলে ঝাঁকিয়ে পদার্থটির দ্রবণ তৈরি করতে হবে।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3)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সাবধানে আয়তনিক ফ্লাক্সের নির্দিষ্ট দাগ পর্যন্ত পানি দ্বারা পূর্ণ করতে হবে।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সোডিয়াম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কাবনেটের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0.1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দ্রবণ তৈরি করতে ভর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(w)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বের করি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১০০০মিলি 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সোডিয়াম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কাবনেটের ভর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(w)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=১০৬ 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250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সোডিয়াম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কাবনেটের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(w)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=১০৬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x250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/১০০০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250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0.1M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সোডিয়াম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কাবনেটের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(w)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=১০৬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x250x .1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/১০০০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= 2.65g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সুত্র:-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w=M*v*s/1000</a:t>
            </a: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71C848-41BB-4237-BA80-85809AE8822C}"/>
              </a:ext>
            </a:extLst>
          </p:cNvPr>
          <p:cNvSpPr/>
          <p:nvPr/>
        </p:nvSpPr>
        <p:spPr>
          <a:xfrm>
            <a:off x="9062720" y="2733040"/>
            <a:ext cx="2291080" cy="43688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মোলের তাৎপর্য থেকে)</a:t>
            </a:r>
            <a:r>
              <a:rPr lang="bn-IN" sz="2000" dirty="0"/>
              <a:t> </a:t>
            </a:r>
            <a:endParaRPr lang="en-US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799A86-8895-4461-A631-66865C75AAA2}"/>
              </a:ext>
            </a:extLst>
          </p:cNvPr>
          <p:cNvSpPr/>
          <p:nvPr/>
        </p:nvSpPr>
        <p:spPr>
          <a:xfrm>
            <a:off x="2199005" y="4709160"/>
            <a:ext cx="8200390" cy="43688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2.65g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সোডিয়াম কার্বনেট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250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মিলি ফ্লাক্সে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দ্রবণ তৈরি কর)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6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267D-0595-4B44-9A95-AF6DFB9E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সমস্য গুলি দ্যাখ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40B6-E1C2-4B63-A00D-84DC04F36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সুত্র:-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w=M*v*s/1000 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:-২৫০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ফ্লাক্সে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োলার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সোডিয়ামক্লরাইড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 w=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Mvs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/100  =.02*250*58.5/1000 =2,925 g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নং সমস্যঃ-২ লিটার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o.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 মোলার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কার্বনেট দ্রবণে কী পরিমাণ সোডিয়াম কার্বনেট আছে?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  w=M*v*s/1000 =0.1*2000*106/1000=21.2g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নং সমস্যঃ- ২৫০মিলি দ্রবণে২০গ্রাম সোডিয়াম ক্লোরাইড থাকলে তার মোলারিটি কত?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w=M*v*s/1000 =20=s*250*106/1000=250ml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773</Words>
  <Application>Microsoft Office PowerPoint</Application>
  <PresentationFormat>Widescreen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 Math</vt:lpstr>
      <vt:lpstr>Edwardian Script ITC</vt:lpstr>
      <vt:lpstr>NikoshBAN</vt:lpstr>
      <vt:lpstr>Speak Pro</vt:lpstr>
      <vt:lpstr>Times New Roman</vt:lpstr>
      <vt:lpstr>Office Theme</vt:lpstr>
      <vt:lpstr>স্বাগতম</vt:lpstr>
      <vt:lpstr>            পরিচিতি</vt:lpstr>
      <vt:lpstr>নীচের চিত্রগুলো লক্ষ্য কর </vt:lpstr>
      <vt:lpstr>PowerPoint Presentation</vt:lpstr>
      <vt:lpstr>পাঠ ঘোষণা </vt:lpstr>
      <vt:lpstr>এই পাঠ শেষে শিক্ষার্থীরা ------</vt:lpstr>
      <vt:lpstr>PowerPoint Presentation</vt:lpstr>
      <vt:lpstr>মোলার দ্রবণ প্রস্তুতি </vt:lpstr>
      <vt:lpstr>নীচের সমস্য গুলি দ্যাখ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rashid</dc:creator>
  <cp:lastModifiedBy>abdur rashid</cp:lastModifiedBy>
  <cp:revision>67</cp:revision>
  <dcterms:created xsi:type="dcterms:W3CDTF">2020-05-10T01:56:44Z</dcterms:created>
  <dcterms:modified xsi:type="dcterms:W3CDTF">2020-05-30T03:01:29Z</dcterms:modified>
</cp:coreProperties>
</file>