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23"/>
  </p:notesMasterIdLst>
  <p:sldIdLst>
    <p:sldId id="298" r:id="rId4"/>
    <p:sldId id="299" r:id="rId5"/>
    <p:sldId id="283" r:id="rId6"/>
    <p:sldId id="296" r:id="rId7"/>
    <p:sldId id="290" r:id="rId8"/>
    <p:sldId id="279" r:id="rId9"/>
    <p:sldId id="287" r:id="rId10"/>
    <p:sldId id="288" r:id="rId11"/>
    <p:sldId id="284" r:id="rId12"/>
    <p:sldId id="285" r:id="rId13"/>
    <p:sldId id="286" r:id="rId14"/>
    <p:sldId id="289" r:id="rId15"/>
    <p:sldId id="291" r:id="rId16"/>
    <p:sldId id="292" r:id="rId17"/>
    <p:sldId id="293" r:id="rId18"/>
    <p:sldId id="294" r:id="rId19"/>
    <p:sldId id="295" r:id="rId20"/>
    <p:sldId id="278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  <a:srgbClr val="D60093"/>
    <a:srgbClr val="00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C47F3-75E9-4FD0-B8CA-C8B76D427AC9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52B54-B21E-4F15-8E1D-31B6BC9E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0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ত্ন্রের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52B54-B21E-4F15-8E1D-31B6BC9EDA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6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9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9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33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0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83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6400" y="6019800"/>
            <a:ext cx="1117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মাহফুজ মাহবুব,  প্রভাষক (জীববিজ্ঞান বিভাগ) মেট্রোপলিটন  কলেজ, ঢাকা</a:t>
            </a:r>
            <a:endParaRPr lang="en-US" sz="24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12800" y="5981700"/>
            <a:ext cx="10261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7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70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54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08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14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7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37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05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44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9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54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6400" y="6019800"/>
            <a:ext cx="1117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মাহফুজ মাহবুব,  প্রভাষক (জীববিজ্ঞান বিভাগ) মেট্রোপলিটন  কলেজ, ঢাকা</a:t>
            </a:r>
            <a:endParaRPr lang="en-US" sz="24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12800" y="5981700"/>
            <a:ext cx="10261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4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50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69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84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3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6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5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6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39151" y="6231988"/>
            <a:ext cx="117043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9151" y="6344528"/>
            <a:ext cx="1170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মাহফুজ মাহবুব, সিনিয়র প্রভাষক</a:t>
            </a:r>
            <a:r>
              <a:rPr lang="bn-BD" sz="20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বিভাগীয় প্রধান, ক্যামব্রিয়ান এডুকেশন গ্রুপ, ঢাকা, </a:t>
            </a:r>
            <a:r>
              <a:rPr lang="en-US" sz="20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biologyshikhi@gmail.com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01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7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7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E036A-6472-4F0E-9C02-022199249D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4BE3-BA81-4646-9C91-D27714DC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7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"/>
          <a:stretch/>
        </p:blipFill>
        <p:spPr>
          <a:xfrm>
            <a:off x="3810000" y="1473368"/>
            <a:ext cx="3924300" cy="4470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6096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C5D4F1-2F17-46E3-AC19-8F657F73B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88" y="3835529"/>
            <a:ext cx="2552700" cy="165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9C70B33-4CF1-42C7-A669-E93A45D608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AF3"/>
              </a:clrFrom>
              <a:clrTo>
                <a:srgbClr val="FDFA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23" y="297293"/>
            <a:ext cx="2552700" cy="1871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94B839-0674-44E7-825F-F3D681E99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58" y="3612075"/>
            <a:ext cx="2552700" cy="1701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D64557E-B456-41BF-AA5D-10E3B4B00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45" y="3805457"/>
            <a:ext cx="2256587" cy="16849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493FD5E-E9AC-45FC-8DE3-4D76CEF232F2}"/>
              </a:ext>
            </a:extLst>
          </p:cNvPr>
          <p:cNvSpPr/>
          <p:nvPr/>
        </p:nvSpPr>
        <p:spPr>
          <a:xfrm>
            <a:off x="5029594" y="2377906"/>
            <a:ext cx="2123416" cy="792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এইডস কিভাবে ছড়ায়না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D68DBA4B-B97C-418C-9AB4-210D46888A49}"/>
              </a:ext>
            </a:extLst>
          </p:cNvPr>
          <p:cNvCxnSpPr>
            <a:cxnSpLocks/>
          </p:cNvCxnSpPr>
          <p:nvPr/>
        </p:nvCxnSpPr>
        <p:spPr>
          <a:xfrm>
            <a:off x="6064540" y="1868980"/>
            <a:ext cx="0" cy="470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77441C9A-7F66-46B9-8C4D-92115506E0C4}"/>
              </a:ext>
            </a:extLst>
          </p:cNvPr>
          <p:cNvCxnSpPr>
            <a:cxnSpLocks/>
          </p:cNvCxnSpPr>
          <p:nvPr/>
        </p:nvCxnSpPr>
        <p:spPr>
          <a:xfrm flipH="1" flipV="1">
            <a:off x="3972935" y="1802257"/>
            <a:ext cx="1045390" cy="561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5BD2DDAC-1F09-44DC-9096-FB3279C669C2}"/>
              </a:ext>
            </a:extLst>
          </p:cNvPr>
          <p:cNvCxnSpPr>
            <a:cxnSpLocks/>
          </p:cNvCxnSpPr>
          <p:nvPr/>
        </p:nvCxnSpPr>
        <p:spPr>
          <a:xfrm>
            <a:off x="6036799" y="3219442"/>
            <a:ext cx="0" cy="586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0561C524-AA0C-41DC-8AEA-E1C3C188D391}"/>
              </a:ext>
            </a:extLst>
          </p:cNvPr>
          <p:cNvCxnSpPr>
            <a:cxnSpLocks/>
          </p:cNvCxnSpPr>
          <p:nvPr/>
        </p:nvCxnSpPr>
        <p:spPr>
          <a:xfrm flipV="1">
            <a:off x="7175549" y="1868980"/>
            <a:ext cx="884284" cy="536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24C020F6-DC6C-4109-8DCC-B2506C647F7E}"/>
              </a:ext>
            </a:extLst>
          </p:cNvPr>
          <p:cNvCxnSpPr>
            <a:cxnSpLocks/>
          </p:cNvCxnSpPr>
          <p:nvPr/>
        </p:nvCxnSpPr>
        <p:spPr>
          <a:xfrm flipH="1">
            <a:off x="4169047" y="3107801"/>
            <a:ext cx="918712" cy="897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918C3675-CB9F-42BD-AD11-70630A7110FD}"/>
              </a:ext>
            </a:extLst>
          </p:cNvPr>
          <p:cNvCxnSpPr>
            <a:cxnSpLocks/>
          </p:cNvCxnSpPr>
          <p:nvPr/>
        </p:nvCxnSpPr>
        <p:spPr>
          <a:xfrm>
            <a:off x="7136126" y="3027064"/>
            <a:ext cx="636274" cy="816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6EC68BE-F05E-463E-8D5F-D0B4F68892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5175" r="8737" b="13193"/>
          <a:stretch/>
        </p:blipFill>
        <p:spPr>
          <a:xfrm>
            <a:off x="2053516" y="297293"/>
            <a:ext cx="2153565" cy="222549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633BD05-48E9-449B-B19F-1B62C62ABD48}"/>
              </a:ext>
            </a:extLst>
          </p:cNvPr>
          <p:cNvSpPr txBox="1"/>
          <p:nvPr/>
        </p:nvSpPr>
        <p:spPr>
          <a:xfrm>
            <a:off x="1582688" y="2667000"/>
            <a:ext cx="255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একসাথে খেললে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84159CC-75AB-4C61-A5A3-63832AD0ABB2}"/>
              </a:ext>
            </a:extLst>
          </p:cNvPr>
          <p:cNvSpPr txBox="1"/>
          <p:nvPr/>
        </p:nvSpPr>
        <p:spPr>
          <a:xfrm>
            <a:off x="7927153" y="2215589"/>
            <a:ext cx="255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কোলাকুলি করলে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1BB0B49-308F-4A09-9B17-0149F0F9AC98}"/>
              </a:ext>
            </a:extLst>
          </p:cNvPr>
          <p:cNvSpPr txBox="1"/>
          <p:nvPr/>
        </p:nvSpPr>
        <p:spPr>
          <a:xfrm>
            <a:off x="1670320" y="5354282"/>
            <a:ext cx="255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কর্মদন করলে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BD0B33D-8C4C-44CF-B670-9195A93C2DC9}"/>
              </a:ext>
            </a:extLst>
          </p:cNvPr>
          <p:cNvSpPr txBox="1"/>
          <p:nvPr/>
        </p:nvSpPr>
        <p:spPr>
          <a:xfrm>
            <a:off x="7651688" y="5373200"/>
            <a:ext cx="255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একসাথে ঘুমালে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0AEF4BC-85AA-47DC-B213-6B2815A9A885}"/>
              </a:ext>
            </a:extLst>
          </p:cNvPr>
          <p:cNvSpPr txBox="1"/>
          <p:nvPr/>
        </p:nvSpPr>
        <p:spPr>
          <a:xfrm>
            <a:off x="5001459" y="4944397"/>
            <a:ext cx="255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মশার মাধ্যমে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54CF15B-D60B-4B63-A03B-00F9D33DA6BA}"/>
              </a:ext>
            </a:extLst>
          </p:cNvPr>
          <p:cNvSpPr txBox="1"/>
          <p:nvPr/>
        </p:nvSpPr>
        <p:spPr>
          <a:xfrm>
            <a:off x="4964081" y="1446202"/>
            <a:ext cx="258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একসাথে খেললে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31A05463-358F-4C9A-B6D7-6CB89BFE92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3879" r="68965" b="62509"/>
          <a:stretch/>
        </p:blipFill>
        <p:spPr>
          <a:xfrm>
            <a:off x="5089315" y="22658"/>
            <a:ext cx="2046811" cy="15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544069-E2DA-4414-8BD3-07DE8FD53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55" y="910219"/>
            <a:ext cx="2972533" cy="2001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1C3245-132C-4412-90CA-302DBD387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7" y="3079998"/>
            <a:ext cx="3086100" cy="2023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5877A07-6606-4085-9FD7-4E0CBE881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7" y="838200"/>
            <a:ext cx="30861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292CD6E-0BA6-4BEF-889E-B2AB809E2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55" y="3176953"/>
            <a:ext cx="2972532" cy="186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820540C-E563-4AD2-82AB-48E691C2F0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45" y="2154878"/>
            <a:ext cx="3570555" cy="2000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DAC59E-13A9-47CE-BC37-D26BAD9A3C3E}"/>
              </a:ext>
            </a:extLst>
          </p:cNvPr>
          <p:cNvSpPr/>
          <p:nvPr/>
        </p:nvSpPr>
        <p:spPr>
          <a:xfrm>
            <a:off x="2209800" y="5137458"/>
            <a:ext cx="8077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হলে স্বাভাবিক রোগ প্রতিরোধ ক্ষমতা কমে যায় । শ্বাসতন্ত্রের রোগ , মস্তিকের রোগ, পরিপাক তন্ত্রের রোগ  হয়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FC738F2-368D-43C9-B4FE-252A87001B9A}"/>
              </a:ext>
            </a:extLst>
          </p:cNvPr>
          <p:cNvSpPr/>
          <p:nvPr/>
        </p:nvSpPr>
        <p:spPr>
          <a:xfrm>
            <a:off x="2971800" y="49656"/>
            <a:ext cx="6934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ম্মুখীন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22F542-6698-4FD8-AD24-5B3A7AB07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381000"/>
            <a:ext cx="8010525" cy="56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62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0170EF-BA1F-446E-8162-1B0DB28A4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0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188135B1-A924-4F03-AEEF-FD5DE6AB6E60}"/>
              </a:ext>
            </a:extLst>
          </p:cNvPr>
          <p:cNvSpPr/>
          <p:nvPr/>
        </p:nvSpPr>
        <p:spPr>
          <a:xfrm>
            <a:off x="81364" y="89883"/>
            <a:ext cx="4912137" cy="709040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D330EC2-F9C4-4DBB-89C6-2B7B25ACB9D5}"/>
              </a:ext>
            </a:extLst>
          </p:cNvPr>
          <p:cNvSpPr/>
          <p:nvPr/>
        </p:nvSpPr>
        <p:spPr>
          <a:xfrm>
            <a:off x="66124" y="271698"/>
            <a:ext cx="4620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স্বাস্থ্য রক্ষায় শরীর চর্চা এবং বিশ্রাম </a:t>
            </a:r>
            <a:endParaRPr lang="en-US" sz="3200" dirty="0"/>
          </a:p>
        </p:txBody>
      </p:sp>
      <p:cxnSp>
        <p:nvCxnSpPr>
          <p:cNvPr id="4" name="Connector: Elbow 3">
            <a:extLst>
              <a:ext uri="{FF2B5EF4-FFF2-40B4-BE49-F238E27FC236}">
                <a16:creationId xmlns="" xmlns:a16="http://schemas.microsoft.com/office/drawing/2014/main" id="{70AE5B4F-4A89-4E26-8F9A-E372D9F90A48}"/>
              </a:ext>
            </a:extLst>
          </p:cNvPr>
          <p:cNvCxnSpPr>
            <a:cxnSpLocks/>
          </p:cNvCxnSpPr>
          <p:nvPr/>
        </p:nvCxnSpPr>
        <p:spPr>
          <a:xfrm>
            <a:off x="3581400" y="1676400"/>
            <a:ext cx="2209800" cy="19050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11D9187-E9AC-4A8A-B799-483A80AE2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37" y="1038288"/>
            <a:ext cx="2554989" cy="3092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A44FCD6-4322-4A6F-80B9-1EDF9024FEDD}"/>
              </a:ext>
            </a:extLst>
          </p:cNvPr>
          <p:cNvSpPr/>
          <p:nvPr/>
        </p:nvSpPr>
        <p:spPr>
          <a:xfrm>
            <a:off x="5821680" y="3315051"/>
            <a:ext cx="5455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ব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্ভ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ব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িছু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ুত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D0A8DA0-F72F-4340-9563-438155EB6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4469213"/>
            <a:ext cx="2133600" cy="17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60593F1A-C96A-4DFD-A319-494AD451B29D}"/>
              </a:ext>
            </a:extLst>
          </p:cNvPr>
          <p:cNvSpPr/>
          <p:nvPr/>
        </p:nvSpPr>
        <p:spPr>
          <a:xfrm rot="5400000">
            <a:off x="3692301" y="3206222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509BD88-FEC4-4D0E-ACE0-510A2007E525}"/>
              </a:ext>
            </a:extLst>
          </p:cNvPr>
          <p:cNvGrpSpPr/>
          <p:nvPr/>
        </p:nvGrpSpPr>
        <p:grpSpPr>
          <a:xfrm>
            <a:off x="1143000" y="228600"/>
            <a:ext cx="8798073" cy="5886992"/>
            <a:chOff x="1092640" y="-17863"/>
            <a:chExt cx="8798073" cy="5886992"/>
          </a:xfrm>
        </p:grpSpPr>
        <p:sp>
          <p:nvSpPr>
            <p:cNvPr id="5" name="Arrow: Right 4">
              <a:extLst>
                <a:ext uri="{FF2B5EF4-FFF2-40B4-BE49-F238E27FC236}">
                  <a16:creationId xmlns="" xmlns:a16="http://schemas.microsoft.com/office/drawing/2014/main" id="{65331E16-E1E0-42F7-B3A3-0240CF5DD977}"/>
                </a:ext>
              </a:extLst>
            </p:cNvPr>
            <p:cNvSpPr/>
            <p:nvPr/>
          </p:nvSpPr>
          <p:spPr>
            <a:xfrm>
              <a:off x="7058598" y="2318632"/>
              <a:ext cx="978408" cy="5046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="" xmlns:a16="http://schemas.microsoft.com/office/drawing/2014/main" id="{271E0F12-7713-4A0D-8B95-16800C21309B}"/>
                </a:ext>
              </a:extLst>
            </p:cNvPr>
            <p:cNvSpPr/>
            <p:nvPr/>
          </p:nvSpPr>
          <p:spPr>
            <a:xfrm rot="5400000">
              <a:off x="5037255" y="3214634"/>
              <a:ext cx="1018792" cy="4846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="" xmlns:a16="http://schemas.microsoft.com/office/drawing/2014/main" id="{9B9B73FD-BF33-477B-B3AF-9741A8C3B0AD}"/>
                </a:ext>
              </a:extLst>
            </p:cNvPr>
            <p:cNvSpPr/>
            <p:nvPr/>
          </p:nvSpPr>
          <p:spPr>
            <a:xfrm rot="5400000">
              <a:off x="6402401" y="3197814"/>
              <a:ext cx="1018791" cy="4846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="" xmlns:a16="http://schemas.microsoft.com/office/drawing/2014/main" id="{0432B391-0C60-409F-9FB8-8E141D43BADB}"/>
                </a:ext>
              </a:extLst>
            </p:cNvPr>
            <p:cNvSpPr/>
            <p:nvPr/>
          </p:nvSpPr>
          <p:spPr>
            <a:xfrm rot="16200000">
              <a:off x="3617465" y="1551454"/>
              <a:ext cx="1018793" cy="4846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="" xmlns:a16="http://schemas.microsoft.com/office/drawing/2014/main" id="{9E984180-F521-4D6D-B874-896CBB122B43}"/>
                </a:ext>
              </a:extLst>
            </p:cNvPr>
            <p:cNvSpPr/>
            <p:nvPr/>
          </p:nvSpPr>
          <p:spPr>
            <a:xfrm rot="10800000">
              <a:off x="2936501" y="2330414"/>
              <a:ext cx="978408" cy="5046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="" xmlns:a16="http://schemas.microsoft.com/office/drawing/2014/main" id="{D58B2F53-796D-4D6C-B4FF-1F0A868FC62D}"/>
                </a:ext>
              </a:extLst>
            </p:cNvPr>
            <p:cNvSpPr/>
            <p:nvPr/>
          </p:nvSpPr>
          <p:spPr>
            <a:xfrm rot="16200000">
              <a:off x="6385271" y="1598706"/>
              <a:ext cx="1018793" cy="4846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21D838D9-D25B-444C-9D00-C14146D87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952" y="1678229"/>
              <a:ext cx="1391847" cy="212134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6EE743C3-7F30-441B-91CE-81DAE4B40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670" y="37176"/>
              <a:ext cx="2762250" cy="123105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4C8DD7BE-509D-475F-A91F-1115C503E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967" y="-17863"/>
              <a:ext cx="2746803" cy="131787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897CD9A5-E836-40D3-BA4F-AA6E321A0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320" y="1753897"/>
              <a:ext cx="1504080" cy="21371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174D1934-9CDA-459F-9F5E-FF1432EFC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816" y="3656125"/>
              <a:ext cx="1735393" cy="12647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70E2E1F2-454D-46DC-82FD-962548AF7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670" y="3609577"/>
              <a:ext cx="1927722" cy="120452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E9ADD5A-F094-47A4-8AD6-D348278CA6F8}"/>
                </a:ext>
              </a:extLst>
            </p:cNvPr>
            <p:cNvSpPr txBox="1"/>
            <p:nvPr/>
          </p:nvSpPr>
          <p:spPr>
            <a:xfrm>
              <a:off x="2309595" y="1214264"/>
              <a:ext cx="1969632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সাতার কাটা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CE93BB4-8C29-4875-8475-AFE2AD22B503}"/>
                </a:ext>
              </a:extLst>
            </p:cNvPr>
            <p:cNvSpPr txBox="1"/>
            <p:nvPr/>
          </p:nvSpPr>
          <p:spPr>
            <a:xfrm>
              <a:off x="7094226" y="1329582"/>
              <a:ext cx="27964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সাইকেল চালানো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96367861-D540-4553-BDFA-F99232C1ADAF}"/>
                </a:ext>
              </a:extLst>
            </p:cNvPr>
            <p:cNvSpPr/>
            <p:nvPr/>
          </p:nvSpPr>
          <p:spPr>
            <a:xfrm>
              <a:off x="8113416" y="3423138"/>
              <a:ext cx="8473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হাটা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E11A89B8-DD18-4530-A7FE-55E3FD875A3B}"/>
                </a:ext>
              </a:extLst>
            </p:cNvPr>
            <p:cNvSpPr/>
            <p:nvPr/>
          </p:nvSpPr>
          <p:spPr>
            <a:xfrm>
              <a:off x="1092640" y="3706390"/>
              <a:ext cx="1374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দৌড়ানো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5BE50B74-F6B0-4D63-8805-EFBFB3F69EDF}"/>
                </a:ext>
              </a:extLst>
            </p:cNvPr>
            <p:cNvSpPr/>
            <p:nvPr/>
          </p:nvSpPr>
          <p:spPr>
            <a:xfrm>
              <a:off x="2664463" y="4814101"/>
              <a:ext cx="1136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ঘুমানো 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C1B42592-E29B-4642-A5C4-A4890544CE5C}"/>
                </a:ext>
              </a:extLst>
            </p:cNvPr>
            <p:cNvSpPr/>
            <p:nvPr/>
          </p:nvSpPr>
          <p:spPr>
            <a:xfrm>
              <a:off x="7036942" y="4920884"/>
              <a:ext cx="10764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টেনিস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F7E1B17A-764B-4DCD-8462-77472D33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917" y="3680972"/>
              <a:ext cx="1257068" cy="16033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5DA8228D-66F0-44E0-BD1C-3BDE57C38E45}"/>
                </a:ext>
              </a:extLst>
            </p:cNvPr>
            <p:cNvSpPr/>
            <p:nvPr/>
          </p:nvSpPr>
          <p:spPr>
            <a:xfrm>
              <a:off x="4911917" y="5284354"/>
              <a:ext cx="12570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ক্রিকেট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47DE26-E6AF-4662-B3C9-342818609247}"/>
              </a:ext>
            </a:extLst>
          </p:cNvPr>
          <p:cNvSpPr/>
          <p:nvPr/>
        </p:nvSpPr>
        <p:spPr>
          <a:xfrm>
            <a:off x="9827385" y="3914311"/>
            <a:ext cx="24432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স্নায়ুতন্ত্র মাংস পেশি নিয়ন্ত্রনের জন্য কী প্রয়োজন?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914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877DEC-CB6B-4518-9333-02FD09B6C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62" y="246184"/>
            <a:ext cx="2575138" cy="1447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504B0A81-CA4A-451D-8311-7488FC1F129F}"/>
              </a:ext>
            </a:extLst>
          </p:cNvPr>
          <p:cNvSpPr/>
          <p:nvPr/>
        </p:nvSpPr>
        <p:spPr>
          <a:xfrm>
            <a:off x="2725991" y="2514600"/>
            <a:ext cx="7391400" cy="1447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  কী “বাঁচতে হলে জানতে হবে” কেন? উক্তিটি বিশ্লেষণ করো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E4AEA37-0C34-42F4-AB8B-35CB66C6713B}"/>
              </a:ext>
            </a:extLst>
          </p:cNvPr>
          <p:cNvSpPr/>
          <p:nvPr/>
        </p:nvSpPr>
        <p:spPr>
          <a:xfrm>
            <a:off x="4572000" y="230944"/>
            <a:ext cx="2743200" cy="1447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82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DAFA5ECD-6F15-4617-AB28-E7E3EE418BBD}"/>
              </a:ext>
            </a:extLst>
          </p:cNvPr>
          <p:cNvSpPr/>
          <p:nvPr/>
        </p:nvSpPr>
        <p:spPr>
          <a:xfrm>
            <a:off x="4505178" y="201608"/>
            <a:ext cx="2743200" cy="9307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5F05B9-14BD-47A1-8674-9009D314593B}"/>
              </a:ext>
            </a:extLst>
          </p:cNvPr>
          <p:cNvSpPr/>
          <p:nvPr/>
        </p:nvSpPr>
        <p:spPr>
          <a:xfrm>
            <a:off x="3200400" y="182328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AIDS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এর পূর্ণ রুপ কী?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3DDDF96-A6FB-4EF3-B870-E617817BCD6E}"/>
              </a:ext>
            </a:extLst>
          </p:cNvPr>
          <p:cNvSpPr/>
          <p:nvPr/>
        </p:nvSpPr>
        <p:spPr>
          <a:xfrm>
            <a:off x="3200400" y="248724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HIV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এর পূর্ণ রুপ 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248AB9B-614C-4A80-9D12-37F271F9C362}"/>
              </a:ext>
            </a:extLst>
          </p:cNvPr>
          <p:cNvSpPr/>
          <p:nvPr/>
        </p:nvSpPr>
        <p:spPr>
          <a:xfrm>
            <a:off x="3200400" y="373169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HIV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ভাইরাস কত দিন পর্যন্ত প্রকাশ পায়না।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HIV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ভাইরাস রক্তে কী আক্রমণ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589A4D2-B691-446F-956A-072C52A3D3BA}"/>
              </a:ext>
            </a:extLst>
          </p:cNvPr>
          <p:cNvSpPr/>
          <p:nvPr/>
        </p:nvSpPr>
        <p:spPr>
          <a:xfrm>
            <a:off x="3200400" y="310946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AIDS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কিভাবে সংক্রামিত হয় ব্যাখ্যা কর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0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1" y="3352799"/>
            <a:ext cx="99060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মরণ ব্যাধি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AIDS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সম্বন্ধে কিভাবে জনসচেনতা সৃষ্টি করা যায়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06582C-59BA-4063-9358-98603691A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1991251" cy="20359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FDD1F49-E466-492B-B4BA-2EB4D563B285}"/>
              </a:ext>
            </a:extLst>
          </p:cNvPr>
          <p:cNvSpPr/>
          <p:nvPr/>
        </p:nvSpPr>
        <p:spPr>
          <a:xfrm>
            <a:off x="4876801" y="1143000"/>
            <a:ext cx="199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9881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325" y="12192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1"/>
            <a:ext cx="3505200" cy="398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948">
            <a:off x="4554923" y="1239119"/>
            <a:ext cx="1953345" cy="4625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1940748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মাহফুজ মাহবুব</a:t>
            </a:r>
          </a:p>
          <a:p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নিয়র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(জীববিজ্ঞান)</a:t>
            </a:r>
          </a:p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মেট্রোপলিটন  </a:t>
            </a:r>
            <a:r>
              <a:rPr lang="bn-BD" sz="3200" b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 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9718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নবম-দশম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.7 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530E3D-D19D-4634-8BD5-5281B4BEB152}"/>
              </a:ext>
            </a:extLst>
          </p:cNvPr>
          <p:cNvSpPr txBox="1"/>
          <p:nvPr/>
        </p:nvSpPr>
        <p:spPr>
          <a:xfrm>
            <a:off x="3722823" y="5736823"/>
            <a:ext cx="522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854E83E-845B-4A3C-BB9E-062C4E706B08}"/>
              </a:ext>
            </a:extLst>
          </p:cNvPr>
          <p:cNvSpPr/>
          <p:nvPr/>
        </p:nvSpPr>
        <p:spPr>
          <a:xfrm>
            <a:off x="4555642" y="2780617"/>
            <a:ext cx="3222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E12805B-95E7-4A84-A423-D647E19AB27D}"/>
              </a:ext>
            </a:extLst>
          </p:cNvPr>
          <p:cNvSpPr/>
          <p:nvPr/>
        </p:nvSpPr>
        <p:spPr>
          <a:xfrm>
            <a:off x="9068193" y="2889334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C60939E-7158-40D6-8CF7-750DF21D79C4}"/>
              </a:ext>
            </a:extLst>
          </p:cNvPr>
          <p:cNvSpPr/>
          <p:nvPr/>
        </p:nvSpPr>
        <p:spPr>
          <a:xfrm>
            <a:off x="778014" y="2795274"/>
            <a:ext cx="2517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D4ED1B-0457-4A42-8D0D-AC650A051A24}"/>
              </a:ext>
            </a:extLst>
          </p:cNvPr>
          <p:cNvSpPr/>
          <p:nvPr/>
        </p:nvSpPr>
        <p:spPr>
          <a:xfrm>
            <a:off x="897499" y="5736824"/>
            <a:ext cx="2343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D69BCC1-8249-4F32-987B-33BDBD828AC1}"/>
              </a:ext>
            </a:extLst>
          </p:cNvPr>
          <p:cNvSpPr/>
          <p:nvPr/>
        </p:nvSpPr>
        <p:spPr>
          <a:xfrm>
            <a:off x="9347203" y="5789743"/>
            <a:ext cx="165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BA648B-2FA7-4B87-8A25-77A7C408924B}"/>
              </a:ext>
            </a:extLst>
          </p:cNvPr>
          <p:cNvSpPr/>
          <p:nvPr/>
        </p:nvSpPr>
        <p:spPr>
          <a:xfrm>
            <a:off x="3531603" y="76014"/>
            <a:ext cx="4450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কোন রোগ নির্দেশ 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B9B71C-F18A-4898-9AC7-9CA870A3B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72" y="3716070"/>
            <a:ext cx="2904914" cy="2057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45C7826-1903-42FF-AF54-2AA1BC062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5"/>
          <a:stretch/>
        </p:blipFill>
        <p:spPr>
          <a:xfrm>
            <a:off x="871250" y="3613090"/>
            <a:ext cx="2243112" cy="2057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60211C7-5B45-4B0F-A7B0-AA563463A0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16278"/>
          <a:stretch/>
        </p:blipFill>
        <p:spPr>
          <a:xfrm>
            <a:off x="4555642" y="892684"/>
            <a:ext cx="2402004" cy="19484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A19CB19-0265-4F00-B62E-AF8AC5454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8" y="720265"/>
            <a:ext cx="2091172" cy="21158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89658E5-62D1-45A1-8159-F99D8F9D57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77" y="463426"/>
            <a:ext cx="1715443" cy="25057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AE6D72D-E63D-448E-BA84-5AFDCEC156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8" t="7555" r="20563" b="5853"/>
          <a:stretch/>
        </p:blipFill>
        <p:spPr>
          <a:xfrm>
            <a:off x="8968753" y="3373913"/>
            <a:ext cx="1715444" cy="26834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FFDC83-05B0-44BB-B6FE-A81602505583}"/>
              </a:ext>
            </a:extLst>
          </p:cNvPr>
          <p:cNvSpPr/>
          <p:nvPr/>
        </p:nvSpPr>
        <p:spPr>
          <a:xfrm>
            <a:off x="8119887" y="188556"/>
            <a:ext cx="1896612" cy="4257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083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0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D0C1AD-521B-4B3A-A06B-CE5C3C6C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48000"/>
            <a:ext cx="431004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F57DF5-0700-4112-A7A8-7A649675F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437601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C1F52D-D1BB-44A5-9D01-761D2ACCE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89" y="3048000"/>
            <a:ext cx="291203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C2D3977-9B4B-4623-942D-5044A87390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1"/>
          <a:stretch/>
        </p:blipFill>
        <p:spPr>
          <a:xfrm>
            <a:off x="1415190" y="228600"/>
            <a:ext cx="291204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FE0077-A535-42E4-9FF3-C4C44EC99DFF}"/>
              </a:ext>
            </a:extLst>
          </p:cNvPr>
          <p:cNvSpPr/>
          <p:nvPr/>
        </p:nvSpPr>
        <p:spPr>
          <a:xfrm>
            <a:off x="3686501" y="5744308"/>
            <a:ext cx="4902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চিত্রগুলো বিশ্রাম বুঝায়?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7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A2E377E-E5B3-4D9D-93F2-61D32B54B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30257"/>
            <a:ext cx="1828799" cy="1303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Arrow: Left-Right 3">
            <a:extLst>
              <a:ext uri="{FF2B5EF4-FFF2-40B4-BE49-F238E27FC236}">
                <a16:creationId xmlns="" xmlns:a16="http://schemas.microsoft.com/office/drawing/2014/main" id="{45D10D65-81C0-4BFC-B2FD-31D7C9E20102}"/>
              </a:ext>
            </a:extLst>
          </p:cNvPr>
          <p:cNvSpPr/>
          <p:nvPr/>
        </p:nvSpPr>
        <p:spPr>
          <a:xfrm>
            <a:off x="4445005" y="228600"/>
            <a:ext cx="3713670" cy="1036319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36D857F-0C89-44E1-8C7D-69FB23996572}"/>
              </a:ext>
            </a:extLst>
          </p:cNvPr>
          <p:cNvSpPr/>
          <p:nvPr/>
        </p:nvSpPr>
        <p:spPr>
          <a:xfrm>
            <a:off x="4439142" y="2330256"/>
            <a:ext cx="6305057" cy="13034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এইডস,স্বাস্থ্য রক্ষায় শরীর চর্চা এবং বিশ্রাম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41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8442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এইডস কী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;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0729" y="3593812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এইডস রোগের কারণ ও প্রতিকার ব্যাখ্যা করতে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4387" y="4343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স্বাস্থ্য রক্ষায় শরীর চর্চা এবং বিশ্রাম সম্পর্কে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বর্ণনা করতে পার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বে।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A1E2C2-BF6D-4E7A-AC49-FBDE235DFAEC}"/>
              </a:ext>
            </a:extLst>
          </p:cNvPr>
          <p:cNvSpPr txBox="1"/>
          <p:nvPr/>
        </p:nvSpPr>
        <p:spPr>
          <a:xfrm>
            <a:off x="2233461" y="1161484"/>
            <a:ext cx="4823855" cy="1517928"/>
          </a:xfrm>
          <a:prstGeom prst="stripedRightArrow">
            <a:avLst>
              <a:gd name="adj1" fmla="val 38251"/>
              <a:gd name="adj2" fmla="val 58224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E873B58-21BA-41A8-9A12-037A6195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26963"/>
            <a:ext cx="40116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08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F0D7FCF-04A3-4BE1-87C9-C3DBF0F51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51" y="2875672"/>
            <a:ext cx="607695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BF44AA-F413-44A7-9821-A3C79E168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"/>
            <a:ext cx="6076950" cy="213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C38891-3DE4-4564-9931-800C0EA407E6}"/>
              </a:ext>
            </a:extLst>
          </p:cNvPr>
          <p:cNvSpPr txBox="1"/>
          <p:nvPr/>
        </p:nvSpPr>
        <p:spPr>
          <a:xfrm>
            <a:off x="8001000" y="6096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HIV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এর পূর্ণ রূপ কী?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AIDS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পূর্ণ রূপ কী?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988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A187727-9498-41A9-A54A-682CAFB0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7239000" cy="480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2EE47B-D138-4CF7-80EA-0BEC73F53B73}"/>
              </a:ext>
            </a:extLst>
          </p:cNvPr>
          <p:cNvSpPr txBox="1"/>
          <p:nvPr/>
        </p:nvSpPr>
        <p:spPr>
          <a:xfrm>
            <a:off x="4343400" y="533597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এইডস এর ভাইরাস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9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13DCE98-60F1-4CDF-9CF0-9FBB39E7BE8B}"/>
              </a:ext>
            </a:extLst>
          </p:cNvPr>
          <p:cNvSpPr txBox="1"/>
          <p:nvPr/>
        </p:nvSpPr>
        <p:spPr>
          <a:xfrm>
            <a:off x="4181035" y="8742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এইডস কীভাবে ছড়ায়?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12BB451-908F-43BA-BFA2-0A2B0C7BD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08" y="3775290"/>
            <a:ext cx="2343150" cy="195262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DDBB8AFB-EAED-41A6-80A9-5F5FCCF67F54}"/>
              </a:ext>
            </a:extLst>
          </p:cNvPr>
          <p:cNvCxnSpPr>
            <a:cxnSpLocks/>
          </p:cNvCxnSpPr>
          <p:nvPr/>
        </p:nvCxnSpPr>
        <p:spPr>
          <a:xfrm flipH="1">
            <a:off x="5808452" y="3197278"/>
            <a:ext cx="1" cy="599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D3BE83-BF8A-4DDA-8773-37497084A0D0}"/>
              </a:ext>
            </a:extLst>
          </p:cNvPr>
          <p:cNvSpPr txBox="1"/>
          <p:nvPr/>
        </p:nvSpPr>
        <p:spPr>
          <a:xfrm>
            <a:off x="947903" y="196995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গর্ভকালিন সময়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BFCA04-19B1-4A83-BA8B-538C2A4F9B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5266" r="1735" b="11457"/>
          <a:stretch/>
        </p:blipFill>
        <p:spPr>
          <a:xfrm>
            <a:off x="7192005" y="116136"/>
            <a:ext cx="2777116" cy="2012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8FBFDEC-5654-4F60-B1A3-AC7AC95B5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" y="3197278"/>
            <a:ext cx="4096657" cy="2142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CD02E51-041B-4A05-8E6A-263483689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0" y="266090"/>
            <a:ext cx="3028950" cy="17308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3FDED7E-737F-4CC7-831D-5BABD7FF3BAD}"/>
              </a:ext>
            </a:extLst>
          </p:cNvPr>
          <p:cNvSpPr/>
          <p:nvPr/>
        </p:nvSpPr>
        <p:spPr>
          <a:xfrm>
            <a:off x="4523935" y="2532297"/>
            <a:ext cx="2514600" cy="6371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0540E868-E04D-44F8-AA0C-9B36AF665FBD}"/>
              </a:ext>
            </a:extLst>
          </p:cNvPr>
          <p:cNvCxnSpPr>
            <a:cxnSpLocks/>
          </p:cNvCxnSpPr>
          <p:nvPr/>
        </p:nvCxnSpPr>
        <p:spPr>
          <a:xfrm flipH="1" flipV="1">
            <a:off x="3658515" y="1958997"/>
            <a:ext cx="862593" cy="573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B78E514-128A-43F7-A5D8-91A392EF7944}"/>
              </a:ext>
            </a:extLst>
          </p:cNvPr>
          <p:cNvSpPr txBox="1"/>
          <p:nvPr/>
        </p:nvSpPr>
        <p:spPr>
          <a:xfrm>
            <a:off x="7152470" y="2326526"/>
            <a:ext cx="5327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কাঁচি ,সুচ,রেজার ইত্যাদি যন্ত্রেরমাধ্যমে?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92EA446B-0B81-4E74-8839-AFD262C3FD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03" y="136278"/>
            <a:ext cx="2196065" cy="202318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F802C67B-9B4E-4DBA-BB90-4C5A9EB07492}"/>
              </a:ext>
            </a:extLst>
          </p:cNvPr>
          <p:cNvCxnSpPr>
            <a:cxnSpLocks/>
          </p:cNvCxnSpPr>
          <p:nvPr/>
        </p:nvCxnSpPr>
        <p:spPr>
          <a:xfrm flipV="1">
            <a:off x="7028248" y="1934218"/>
            <a:ext cx="667779" cy="617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B5229AE2-D765-4E46-995E-83E1390E1181}"/>
              </a:ext>
            </a:extLst>
          </p:cNvPr>
          <p:cNvCxnSpPr>
            <a:cxnSpLocks/>
          </p:cNvCxnSpPr>
          <p:nvPr/>
        </p:nvCxnSpPr>
        <p:spPr>
          <a:xfrm flipH="1">
            <a:off x="3556188" y="3143126"/>
            <a:ext cx="981970" cy="1021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F90D6FBF-B42F-4547-B791-D66C4CA16A3C}"/>
              </a:ext>
            </a:extLst>
          </p:cNvPr>
          <p:cNvCxnSpPr>
            <a:cxnSpLocks/>
          </p:cNvCxnSpPr>
          <p:nvPr/>
        </p:nvCxnSpPr>
        <p:spPr>
          <a:xfrm>
            <a:off x="7000986" y="3134647"/>
            <a:ext cx="1249644" cy="1021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505F492-72D8-4384-B1DB-32D31F8FE9E8}"/>
              </a:ext>
            </a:extLst>
          </p:cNvPr>
          <p:cNvSpPr txBox="1"/>
          <p:nvPr/>
        </p:nvSpPr>
        <p:spPr>
          <a:xfrm>
            <a:off x="-33159" y="5680544"/>
            <a:ext cx="487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প্রসবের সময় ও বুকের দুধের মাধ্যমে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4B8D3DB-F0DA-46ED-A37B-ADBFC3FC6C3B}"/>
              </a:ext>
            </a:extLst>
          </p:cNvPr>
          <p:cNvSpPr txBox="1"/>
          <p:nvPr/>
        </p:nvSpPr>
        <p:spPr>
          <a:xfrm>
            <a:off x="8029135" y="5702818"/>
            <a:ext cx="3780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 পরিসঞ্চালনের মাধ্যমে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C0EA4F3-8936-423E-99C4-001D393A9964}"/>
              </a:ext>
            </a:extLst>
          </p:cNvPr>
          <p:cNvSpPr txBox="1"/>
          <p:nvPr/>
        </p:nvSpPr>
        <p:spPr>
          <a:xfrm>
            <a:off x="4828735" y="5680544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যৌন সম্পর্কের মাধ্যমে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7B8AEB0-7D5F-43CD-B2C2-B15DF620FD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t="4522" r="71211" b="54548"/>
          <a:stretch/>
        </p:blipFill>
        <p:spPr>
          <a:xfrm>
            <a:off x="5000737" y="3705373"/>
            <a:ext cx="1981200" cy="20574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E5226E56-412F-4D96-B6FD-980A82C22C43}"/>
              </a:ext>
            </a:extLst>
          </p:cNvPr>
          <p:cNvSpPr/>
          <p:nvPr/>
        </p:nvSpPr>
        <p:spPr>
          <a:xfrm>
            <a:off x="742125" y="3041069"/>
            <a:ext cx="763575" cy="76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1" grpId="0"/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1_Google Class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of Kawser Sir</Template>
  <TotalTime>1122</TotalTime>
  <Words>394</Words>
  <Application>Microsoft Office PowerPoint</Application>
  <PresentationFormat>Widescreen</PresentationFormat>
  <Paragraphs>65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1_Google Classroom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127</cp:revision>
  <dcterms:created xsi:type="dcterms:W3CDTF">2018-06-26T00:10:37Z</dcterms:created>
  <dcterms:modified xsi:type="dcterms:W3CDTF">2020-05-31T02:39:25Z</dcterms:modified>
</cp:coreProperties>
</file>