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</p:sldMasterIdLst>
  <p:notesMasterIdLst>
    <p:notesMasterId r:id="rId29"/>
  </p:notesMasterIdLst>
  <p:sldIdLst>
    <p:sldId id="308" r:id="rId3"/>
    <p:sldId id="309" r:id="rId4"/>
    <p:sldId id="261" r:id="rId5"/>
    <p:sldId id="262" r:id="rId6"/>
    <p:sldId id="263" r:id="rId7"/>
    <p:sldId id="264" r:id="rId8"/>
    <p:sldId id="287" r:id="rId9"/>
    <p:sldId id="301" r:id="rId10"/>
    <p:sldId id="303" r:id="rId11"/>
    <p:sldId id="295" r:id="rId12"/>
    <p:sldId id="289" r:id="rId13"/>
    <p:sldId id="302" r:id="rId14"/>
    <p:sldId id="304" r:id="rId15"/>
    <p:sldId id="305" r:id="rId16"/>
    <p:sldId id="300" r:id="rId17"/>
    <p:sldId id="291" r:id="rId18"/>
    <p:sldId id="292" r:id="rId19"/>
    <p:sldId id="288" r:id="rId20"/>
    <p:sldId id="306" r:id="rId21"/>
    <p:sldId id="296" r:id="rId22"/>
    <p:sldId id="293" r:id="rId23"/>
    <p:sldId id="297" r:id="rId24"/>
    <p:sldId id="270" r:id="rId25"/>
    <p:sldId id="298" r:id="rId26"/>
    <p:sldId id="299" r:id="rId27"/>
    <p:sldId id="31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96DE"/>
    <a:srgbClr val="2511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84" autoAdjust="0"/>
    <p:restoredTop sz="94660"/>
  </p:normalViewPr>
  <p:slideViewPr>
    <p:cSldViewPr>
      <p:cViewPr varScale="1">
        <p:scale>
          <a:sx n="70" d="100"/>
          <a:sy n="70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9A12BE-8AF1-4E20-806F-81CD96DC479C}" type="doc">
      <dgm:prSet loTypeId="urn:microsoft.com/office/officeart/2005/8/layout/list1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30ED822-1657-4D76-A4F7-DD71B8463B51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bn-BD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লৌহ  কোথায় সঞ্চিত থাকে?</a:t>
          </a:r>
          <a:endParaRPr lang="en-US" sz="2400" dirty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  <a:latin typeface="NikoshBAN" pitchFamily="2" charset="0"/>
            <a:cs typeface="NikoshBAN" pitchFamily="2" charset="0"/>
          </a:endParaRPr>
        </a:p>
      </dgm:t>
    </dgm:pt>
    <dgm:pt modelId="{AD26D312-7B7F-4EDF-85D7-79F79D35A6F3}" type="parTrans" cxnId="{7B95A5FE-C316-4FED-B24D-9C821A38068F}">
      <dgm:prSet/>
      <dgm:spPr/>
      <dgm:t>
        <a:bodyPr/>
        <a:lstStyle/>
        <a:p>
          <a:pPr algn="ctr"/>
          <a:endParaRPr lang="en-US" sz="240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  <a:latin typeface="NikoshBAN" pitchFamily="2" charset="0"/>
            <a:cs typeface="NikoshBAN" pitchFamily="2" charset="0"/>
          </a:endParaRPr>
        </a:p>
      </dgm:t>
    </dgm:pt>
    <dgm:pt modelId="{418D638F-4791-4E3C-AC26-9EA5E72BB0E9}" type="sibTrans" cxnId="{7B95A5FE-C316-4FED-B24D-9C821A38068F}">
      <dgm:prSet/>
      <dgm:spPr/>
      <dgm:t>
        <a:bodyPr/>
        <a:lstStyle/>
        <a:p>
          <a:pPr algn="ctr"/>
          <a:endParaRPr lang="en-US" sz="240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  <a:latin typeface="NikoshBAN" pitchFamily="2" charset="0"/>
            <a:cs typeface="NikoshBAN" pitchFamily="2" charset="0"/>
          </a:endParaRPr>
        </a:p>
      </dgm:t>
    </dgm:pt>
    <dgm:pt modelId="{F03E66DF-A7E7-4734-837F-1E2DCDF56AE2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bn-BD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হিমোগ্লোবিন গঠনে কে সহায়তা করে </a:t>
          </a:r>
          <a:r>
            <a:rPr lang="bn-IN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?</a:t>
          </a:r>
          <a:endParaRPr lang="en-US" sz="2400" dirty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  <a:latin typeface="NikoshBAN" pitchFamily="2" charset="0"/>
            <a:cs typeface="NikoshBAN" pitchFamily="2" charset="0"/>
          </a:endParaRPr>
        </a:p>
      </dgm:t>
    </dgm:pt>
    <dgm:pt modelId="{B690C2A4-6C96-45B8-BB2E-6E53022FFF42}" type="parTrans" cxnId="{831F9889-5976-426F-8A11-64F3ED9AED14}">
      <dgm:prSet/>
      <dgm:spPr/>
      <dgm:t>
        <a:bodyPr/>
        <a:lstStyle/>
        <a:p>
          <a:pPr algn="ctr"/>
          <a:endParaRPr lang="en-US" sz="240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  <a:latin typeface="NikoshBAN" pitchFamily="2" charset="0"/>
            <a:cs typeface="NikoshBAN" pitchFamily="2" charset="0"/>
          </a:endParaRPr>
        </a:p>
      </dgm:t>
    </dgm:pt>
    <dgm:pt modelId="{364FE4A7-DF55-41CE-B609-F62FAAEB8B43}" type="sibTrans" cxnId="{831F9889-5976-426F-8A11-64F3ED9AED14}">
      <dgm:prSet/>
      <dgm:spPr/>
      <dgm:t>
        <a:bodyPr/>
        <a:lstStyle/>
        <a:p>
          <a:pPr algn="ctr"/>
          <a:endParaRPr lang="en-US" sz="240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  <a:latin typeface="NikoshBAN" pitchFamily="2" charset="0"/>
            <a:cs typeface="NikoshBAN" pitchFamily="2" charset="0"/>
          </a:endParaRPr>
        </a:p>
      </dgm:t>
    </dgm:pt>
    <dgm:pt modelId="{E7E5962E-362A-4EF9-850B-D6F4AAA59EED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bn-BD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শরীরের কত ভাগ পানি কমে গেলে মানুষের  মৃত্যু হতে পারে ?</a:t>
          </a:r>
          <a:endParaRPr lang="en-US" sz="2400" dirty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  <a:latin typeface="NikoshBAN" pitchFamily="2" charset="0"/>
            <a:cs typeface="NikoshBAN" pitchFamily="2" charset="0"/>
          </a:endParaRPr>
        </a:p>
      </dgm:t>
    </dgm:pt>
    <dgm:pt modelId="{F78A7328-CC4A-49A1-B236-B58C75754D27}" type="parTrans" cxnId="{8BCCE021-1FFF-4118-88CB-7CF613660596}">
      <dgm:prSet/>
      <dgm:spPr/>
      <dgm:t>
        <a:bodyPr/>
        <a:lstStyle/>
        <a:p>
          <a:pPr algn="ctr"/>
          <a:endParaRPr lang="en-US" sz="240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  <a:latin typeface="NikoshBAN" pitchFamily="2" charset="0"/>
            <a:cs typeface="NikoshBAN" pitchFamily="2" charset="0"/>
          </a:endParaRPr>
        </a:p>
      </dgm:t>
    </dgm:pt>
    <dgm:pt modelId="{BE7DDD96-E088-4625-88C1-C25966C6B307}" type="sibTrans" cxnId="{8BCCE021-1FFF-4118-88CB-7CF613660596}">
      <dgm:prSet/>
      <dgm:spPr/>
      <dgm:t>
        <a:bodyPr/>
        <a:lstStyle/>
        <a:p>
          <a:pPr algn="ctr"/>
          <a:endParaRPr lang="en-US" sz="240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  <a:latin typeface="NikoshBAN" pitchFamily="2" charset="0"/>
            <a:cs typeface="NikoshBAN" pitchFamily="2" charset="0"/>
          </a:endParaRPr>
        </a:p>
      </dgm:t>
    </dgm:pt>
    <dgm:pt modelId="{AD753570-4714-4FF7-8634-ED60D5578521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bn-BD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আমাদের দৈহিক ওজনের কত ভাগ পানি?</a:t>
          </a:r>
          <a:endParaRPr lang="en-US" sz="2400" dirty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  <a:latin typeface="NikoshBAN" pitchFamily="2" charset="0"/>
            <a:cs typeface="NikoshBAN" pitchFamily="2" charset="0"/>
          </a:endParaRPr>
        </a:p>
      </dgm:t>
    </dgm:pt>
    <dgm:pt modelId="{860DA21F-22EF-47B0-A0DB-D3CE33DDD8B6}" type="parTrans" cxnId="{74FB1622-F08C-4EC2-8CC2-C52135F9EEE5}">
      <dgm:prSet/>
      <dgm:spPr/>
      <dgm:t>
        <a:bodyPr/>
        <a:lstStyle/>
        <a:p>
          <a:pPr algn="ctr"/>
          <a:endParaRPr lang="en-US" sz="240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  <a:latin typeface="NikoshBAN" pitchFamily="2" charset="0"/>
            <a:cs typeface="NikoshBAN" pitchFamily="2" charset="0"/>
          </a:endParaRPr>
        </a:p>
      </dgm:t>
    </dgm:pt>
    <dgm:pt modelId="{99480944-4172-4445-9A0C-6327D0F8228A}" type="sibTrans" cxnId="{74FB1622-F08C-4EC2-8CC2-C52135F9EEE5}">
      <dgm:prSet/>
      <dgm:spPr/>
      <dgm:t>
        <a:bodyPr/>
        <a:lstStyle/>
        <a:p>
          <a:pPr algn="ctr"/>
          <a:endParaRPr lang="en-US" sz="240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  <a:latin typeface="NikoshBAN" pitchFamily="2" charset="0"/>
            <a:cs typeface="NikoshBAN" pitchFamily="2" charset="0"/>
          </a:endParaRPr>
        </a:p>
      </dgm:t>
    </dgm:pt>
    <dgm:pt modelId="{DBD9270D-76B0-4EDB-9F85-2769D750F341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bn-BD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কোন কোন খাবারে ফসফরাস থাকে ?</a:t>
          </a:r>
          <a:endParaRPr lang="en-US" sz="2400" dirty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  <a:latin typeface="NikoshBAN" pitchFamily="2" charset="0"/>
            <a:cs typeface="NikoshBAN" pitchFamily="2" charset="0"/>
          </a:endParaRPr>
        </a:p>
      </dgm:t>
    </dgm:pt>
    <dgm:pt modelId="{3196C6D0-6C01-4163-AD0F-99A78EC1A228}" type="parTrans" cxnId="{58BC5BE0-2C15-49AD-B42A-4E77785E3CEA}">
      <dgm:prSet/>
      <dgm:spPr/>
      <dgm:t>
        <a:bodyPr/>
        <a:lstStyle/>
        <a:p>
          <a:pPr algn="ctr"/>
          <a:endParaRPr lang="en-US" sz="240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  <a:latin typeface="NikoshBAN" pitchFamily="2" charset="0"/>
            <a:cs typeface="NikoshBAN" pitchFamily="2" charset="0"/>
          </a:endParaRPr>
        </a:p>
      </dgm:t>
    </dgm:pt>
    <dgm:pt modelId="{F072E331-92AA-45FF-BE35-C29FA28B2F77}" type="sibTrans" cxnId="{58BC5BE0-2C15-49AD-B42A-4E77785E3CEA}">
      <dgm:prSet/>
      <dgm:spPr/>
      <dgm:t>
        <a:bodyPr/>
        <a:lstStyle/>
        <a:p>
          <a:pPr algn="ctr"/>
          <a:endParaRPr lang="en-US" sz="240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  <a:latin typeface="NikoshBAN" pitchFamily="2" charset="0"/>
            <a:cs typeface="NikoshBAN" pitchFamily="2" charset="0"/>
          </a:endParaRPr>
        </a:p>
      </dgm:t>
    </dgm:pt>
    <dgm:pt modelId="{9407B74F-583D-4DCE-8EB1-0112D358EBB6}" type="pres">
      <dgm:prSet presAssocID="{FB9A12BE-8AF1-4E20-806F-81CD96DC479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EFF58B-5444-404E-BF7D-93F4106520A1}" type="pres">
      <dgm:prSet presAssocID="{630ED822-1657-4D76-A4F7-DD71B8463B51}" presName="parentLin" presStyleCnt="0"/>
      <dgm:spPr/>
    </dgm:pt>
    <dgm:pt modelId="{12523634-C699-494C-B7CC-B609FFE07A98}" type="pres">
      <dgm:prSet presAssocID="{630ED822-1657-4D76-A4F7-DD71B8463B51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0D82C4AC-CC17-4CAC-945C-5A8CEAF1BF02}" type="pres">
      <dgm:prSet presAssocID="{630ED822-1657-4D76-A4F7-DD71B8463B51}" presName="parentText" presStyleLbl="node1" presStyleIdx="0" presStyleCnt="5" custLinFactNeighborX="9091" custLinFactNeighborY="-623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107614-1ADD-4AFC-A9BD-B6E12BE5D064}" type="pres">
      <dgm:prSet presAssocID="{630ED822-1657-4D76-A4F7-DD71B8463B51}" presName="negativeSpace" presStyleCnt="0"/>
      <dgm:spPr/>
    </dgm:pt>
    <dgm:pt modelId="{97BF6595-9C5D-48D6-AA78-7853F1020D78}" type="pres">
      <dgm:prSet presAssocID="{630ED822-1657-4D76-A4F7-DD71B8463B51}" presName="childText" presStyleLbl="conFgAcc1" presStyleIdx="0" presStyleCnt="5" custLinFactY="-48776" custLinFactNeighborX="34041" custLinFactNeighborY="-100000">
        <dgm:presLayoutVars>
          <dgm:bulletEnabled val="1"/>
        </dgm:presLayoutVars>
      </dgm:prSet>
      <dgm:spPr/>
    </dgm:pt>
    <dgm:pt modelId="{B818C889-82F5-4ECF-AECE-D548321CE1CD}" type="pres">
      <dgm:prSet presAssocID="{418D638F-4791-4E3C-AC26-9EA5E72BB0E9}" presName="spaceBetweenRectangles" presStyleCnt="0"/>
      <dgm:spPr/>
    </dgm:pt>
    <dgm:pt modelId="{B4ABC87B-2651-43DA-9EA1-CCBE4C554F8E}" type="pres">
      <dgm:prSet presAssocID="{F03E66DF-A7E7-4734-837F-1E2DCDF56AE2}" presName="parentLin" presStyleCnt="0"/>
      <dgm:spPr/>
    </dgm:pt>
    <dgm:pt modelId="{8268C714-2A1C-444E-9488-A73BE5D82674}" type="pres">
      <dgm:prSet presAssocID="{F03E66DF-A7E7-4734-837F-1E2DCDF56AE2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25ECACF5-4945-4010-9852-0996A54C1FAC}" type="pres">
      <dgm:prSet presAssocID="{F03E66DF-A7E7-4734-837F-1E2DCDF56AE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0AFD6D-6349-42EB-A4AC-21915EFA8FAA}" type="pres">
      <dgm:prSet presAssocID="{F03E66DF-A7E7-4734-837F-1E2DCDF56AE2}" presName="negativeSpace" presStyleCnt="0"/>
      <dgm:spPr/>
    </dgm:pt>
    <dgm:pt modelId="{32704ADE-219C-4C4E-BFCA-A01B240C8C92}" type="pres">
      <dgm:prSet presAssocID="{F03E66DF-A7E7-4734-837F-1E2DCDF56AE2}" presName="childText" presStyleLbl="conFgAcc1" presStyleIdx="1" presStyleCnt="5">
        <dgm:presLayoutVars>
          <dgm:bulletEnabled val="1"/>
        </dgm:presLayoutVars>
      </dgm:prSet>
      <dgm:spPr/>
    </dgm:pt>
    <dgm:pt modelId="{11CDC5CB-ADD8-416C-947E-91DBB77F087F}" type="pres">
      <dgm:prSet presAssocID="{364FE4A7-DF55-41CE-B609-F62FAAEB8B43}" presName="spaceBetweenRectangles" presStyleCnt="0"/>
      <dgm:spPr/>
    </dgm:pt>
    <dgm:pt modelId="{385B0DE7-DEED-49D7-AAAD-C6EA82FC6674}" type="pres">
      <dgm:prSet presAssocID="{AD753570-4714-4FF7-8634-ED60D5578521}" presName="parentLin" presStyleCnt="0"/>
      <dgm:spPr/>
    </dgm:pt>
    <dgm:pt modelId="{C54F50BE-73B3-421B-A4E4-61D16A9623A4}" type="pres">
      <dgm:prSet presAssocID="{AD753570-4714-4FF7-8634-ED60D5578521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59645F2B-FFB4-42F5-941A-225F196EC0CF}" type="pres">
      <dgm:prSet presAssocID="{AD753570-4714-4FF7-8634-ED60D557852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DD868A-D550-49BA-ACCA-D7E59FCF6B20}" type="pres">
      <dgm:prSet presAssocID="{AD753570-4714-4FF7-8634-ED60D5578521}" presName="negativeSpace" presStyleCnt="0"/>
      <dgm:spPr/>
    </dgm:pt>
    <dgm:pt modelId="{EF441B2D-405B-4290-B90F-2B6B67206802}" type="pres">
      <dgm:prSet presAssocID="{AD753570-4714-4FF7-8634-ED60D5578521}" presName="childText" presStyleLbl="conFgAcc1" presStyleIdx="2" presStyleCnt="5">
        <dgm:presLayoutVars>
          <dgm:bulletEnabled val="1"/>
        </dgm:presLayoutVars>
      </dgm:prSet>
      <dgm:spPr/>
    </dgm:pt>
    <dgm:pt modelId="{E8FEF7E6-6BDB-4D5C-A8A3-D59B91DD5C73}" type="pres">
      <dgm:prSet presAssocID="{99480944-4172-4445-9A0C-6327D0F8228A}" presName="spaceBetweenRectangles" presStyleCnt="0"/>
      <dgm:spPr/>
    </dgm:pt>
    <dgm:pt modelId="{F61C6BB9-D1DD-422E-8D87-5E16C16344A3}" type="pres">
      <dgm:prSet presAssocID="{E7E5962E-362A-4EF9-850B-D6F4AAA59EED}" presName="parentLin" presStyleCnt="0"/>
      <dgm:spPr/>
    </dgm:pt>
    <dgm:pt modelId="{4AF2C5EE-3157-4F75-A19E-471A050B3FA8}" type="pres">
      <dgm:prSet presAssocID="{E7E5962E-362A-4EF9-850B-D6F4AAA59EED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CEB56C73-59E7-4A16-8616-ACEB7AF442CA}" type="pres">
      <dgm:prSet presAssocID="{E7E5962E-362A-4EF9-850B-D6F4AAA59EED}" presName="parentText" presStyleLbl="node1" presStyleIdx="3" presStyleCnt="5" custScaleX="12467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EF78DB-F9F1-4724-87C4-6F29A0A339ED}" type="pres">
      <dgm:prSet presAssocID="{E7E5962E-362A-4EF9-850B-D6F4AAA59EED}" presName="negativeSpace" presStyleCnt="0"/>
      <dgm:spPr/>
    </dgm:pt>
    <dgm:pt modelId="{F931452B-C38F-4EE5-B44B-99F44DD8664F}" type="pres">
      <dgm:prSet presAssocID="{E7E5962E-362A-4EF9-850B-D6F4AAA59EED}" presName="childText" presStyleLbl="conFgAcc1" presStyleIdx="3" presStyleCnt="5">
        <dgm:presLayoutVars>
          <dgm:bulletEnabled val="1"/>
        </dgm:presLayoutVars>
      </dgm:prSet>
      <dgm:spPr/>
    </dgm:pt>
    <dgm:pt modelId="{3778D820-7779-438B-ACDB-607933642A03}" type="pres">
      <dgm:prSet presAssocID="{BE7DDD96-E088-4625-88C1-C25966C6B307}" presName="spaceBetweenRectangles" presStyleCnt="0"/>
      <dgm:spPr/>
    </dgm:pt>
    <dgm:pt modelId="{38BD042A-E146-402E-9DF9-44F5F3F2425B}" type="pres">
      <dgm:prSet presAssocID="{DBD9270D-76B0-4EDB-9F85-2769D750F341}" presName="parentLin" presStyleCnt="0"/>
      <dgm:spPr/>
    </dgm:pt>
    <dgm:pt modelId="{73A3E7C5-9AF8-48CA-9B3A-EDA8D7D2522D}" type="pres">
      <dgm:prSet presAssocID="{DBD9270D-76B0-4EDB-9F85-2769D750F341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DC3B9BC1-8526-4FF1-9166-73415ED24F8D}" type="pres">
      <dgm:prSet presAssocID="{DBD9270D-76B0-4EDB-9F85-2769D750F34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082225-E165-4596-8950-20B17F8C5428}" type="pres">
      <dgm:prSet presAssocID="{DBD9270D-76B0-4EDB-9F85-2769D750F341}" presName="negativeSpace" presStyleCnt="0"/>
      <dgm:spPr/>
    </dgm:pt>
    <dgm:pt modelId="{E9B755C0-6649-45E1-8853-ACA20918CCC6}" type="pres">
      <dgm:prSet presAssocID="{DBD9270D-76B0-4EDB-9F85-2769D750F341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429B7C49-F0F4-494D-A8A7-C26DC75C0A9A}" type="presOf" srcId="{FB9A12BE-8AF1-4E20-806F-81CD96DC479C}" destId="{9407B74F-583D-4DCE-8EB1-0112D358EBB6}" srcOrd="0" destOrd="0" presId="urn:microsoft.com/office/officeart/2005/8/layout/list1"/>
    <dgm:cxn modelId="{58BC5BE0-2C15-49AD-B42A-4E77785E3CEA}" srcId="{FB9A12BE-8AF1-4E20-806F-81CD96DC479C}" destId="{DBD9270D-76B0-4EDB-9F85-2769D750F341}" srcOrd="4" destOrd="0" parTransId="{3196C6D0-6C01-4163-AD0F-99A78EC1A228}" sibTransId="{F072E331-92AA-45FF-BE35-C29FA28B2F77}"/>
    <dgm:cxn modelId="{3C1FC56D-0785-4BBB-B1E4-9DF49192093B}" type="presOf" srcId="{AD753570-4714-4FF7-8634-ED60D5578521}" destId="{59645F2B-FFB4-42F5-941A-225F196EC0CF}" srcOrd="1" destOrd="0" presId="urn:microsoft.com/office/officeart/2005/8/layout/list1"/>
    <dgm:cxn modelId="{7B95A5FE-C316-4FED-B24D-9C821A38068F}" srcId="{FB9A12BE-8AF1-4E20-806F-81CD96DC479C}" destId="{630ED822-1657-4D76-A4F7-DD71B8463B51}" srcOrd="0" destOrd="0" parTransId="{AD26D312-7B7F-4EDF-85D7-79F79D35A6F3}" sibTransId="{418D638F-4791-4E3C-AC26-9EA5E72BB0E9}"/>
    <dgm:cxn modelId="{88557382-8AA6-49A5-9180-0297F304CF20}" type="presOf" srcId="{E7E5962E-362A-4EF9-850B-D6F4AAA59EED}" destId="{CEB56C73-59E7-4A16-8616-ACEB7AF442CA}" srcOrd="1" destOrd="0" presId="urn:microsoft.com/office/officeart/2005/8/layout/list1"/>
    <dgm:cxn modelId="{E10EFD9F-92CA-4CDC-B4D6-8C55626F28C5}" type="presOf" srcId="{F03E66DF-A7E7-4734-837F-1E2DCDF56AE2}" destId="{25ECACF5-4945-4010-9852-0996A54C1FAC}" srcOrd="1" destOrd="0" presId="urn:microsoft.com/office/officeart/2005/8/layout/list1"/>
    <dgm:cxn modelId="{070EDB19-6DE1-40E1-9897-30FFB46B4864}" type="presOf" srcId="{F03E66DF-A7E7-4734-837F-1E2DCDF56AE2}" destId="{8268C714-2A1C-444E-9488-A73BE5D82674}" srcOrd="0" destOrd="0" presId="urn:microsoft.com/office/officeart/2005/8/layout/list1"/>
    <dgm:cxn modelId="{D6BF3CE1-12DE-4130-A130-29BEAA4A5B3D}" type="presOf" srcId="{DBD9270D-76B0-4EDB-9F85-2769D750F341}" destId="{73A3E7C5-9AF8-48CA-9B3A-EDA8D7D2522D}" srcOrd="0" destOrd="0" presId="urn:microsoft.com/office/officeart/2005/8/layout/list1"/>
    <dgm:cxn modelId="{D168DC24-9083-418F-ACDA-3BEFD825A331}" type="presOf" srcId="{DBD9270D-76B0-4EDB-9F85-2769D750F341}" destId="{DC3B9BC1-8526-4FF1-9166-73415ED24F8D}" srcOrd="1" destOrd="0" presId="urn:microsoft.com/office/officeart/2005/8/layout/list1"/>
    <dgm:cxn modelId="{8BCCE021-1FFF-4118-88CB-7CF613660596}" srcId="{FB9A12BE-8AF1-4E20-806F-81CD96DC479C}" destId="{E7E5962E-362A-4EF9-850B-D6F4AAA59EED}" srcOrd="3" destOrd="0" parTransId="{F78A7328-CC4A-49A1-B236-B58C75754D27}" sibTransId="{BE7DDD96-E088-4625-88C1-C25966C6B307}"/>
    <dgm:cxn modelId="{9915FE4F-E6C3-4FB0-8FBB-46B90D889FE9}" type="presOf" srcId="{630ED822-1657-4D76-A4F7-DD71B8463B51}" destId="{12523634-C699-494C-B7CC-B609FFE07A98}" srcOrd="0" destOrd="0" presId="urn:microsoft.com/office/officeart/2005/8/layout/list1"/>
    <dgm:cxn modelId="{74FB1622-F08C-4EC2-8CC2-C52135F9EEE5}" srcId="{FB9A12BE-8AF1-4E20-806F-81CD96DC479C}" destId="{AD753570-4714-4FF7-8634-ED60D5578521}" srcOrd="2" destOrd="0" parTransId="{860DA21F-22EF-47B0-A0DB-D3CE33DDD8B6}" sibTransId="{99480944-4172-4445-9A0C-6327D0F8228A}"/>
    <dgm:cxn modelId="{831F9889-5976-426F-8A11-64F3ED9AED14}" srcId="{FB9A12BE-8AF1-4E20-806F-81CD96DC479C}" destId="{F03E66DF-A7E7-4734-837F-1E2DCDF56AE2}" srcOrd="1" destOrd="0" parTransId="{B690C2A4-6C96-45B8-BB2E-6E53022FFF42}" sibTransId="{364FE4A7-DF55-41CE-B609-F62FAAEB8B43}"/>
    <dgm:cxn modelId="{2275E172-F039-468D-A717-2DC069815335}" type="presOf" srcId="{630ED822-1657-4D76-A4F7-DD71B8463B51}" destId="{0D82C4AC-CC17-4CAC-945C-5A8CEAF1BF02}" srcOrd="1" destOrd="0" presId="urn:microsoft.com/office/officeart/2005/8/layout/list1"/>
    <dgm:cxn modelId="{38E445B9-8F02-46A1-AB0E-958B17F84F3A}" type="presOf" srcId="{AD753570-4714-4FF7-8634-ED60D5578521}" destId="{C54F50BE-73B3-421B-A4E4-61D16A9623A4}" srcOrd="0" destOrd="0" presId="urn:microsoft.com/office/officeart/2005/8/layout/list1"/>
    <dgm:cxn modelId="{E686B5C9-074B-4914-A0D1-C9B7C01ADC9A}" type="presOf" srcId="{E7E5962E-362A-4EF9-850B-D6F4AAA59EED}" destId="{4AF2C5EE-3157-4F75-A19E-471A050B3FA8}" srcOrd="0" destOrd="0" presId="urn:microsoft.com/office/officeart/2005/8/layout/list1"/>
    <dgm:cxn modelId="{9F06EA86-6C3E-4C19-9CC6-48CAEF20DD7D}" type="presParOf" srcId="{9407B74F-583D-4DCE-8EB1-0112D358EBB6}" destId="{CBEFF58B-5444-404E-BF7D-93F4106520A1}" srcOrd="0" destOrd="0" presId="urn:microsoft.com/office/officeart/2005/8/layout/list1"/>
    <dgm:cxn modelId="{F67BBDF0-3CB7-4523-8ABF-5D7D4F5FF0FD}" type="presParOf" srcId="{CBEFF58B-5444-404E-BF7D-93F4106520A1}" destId="{12523634-C699-494C-B7CC-B609FFE07A98}" srcOrd="0" destOrd="0" presId="urn:microsoft.com/office/officeart/2005/8/layout/list1"/>
    <dgm:cxn modelId="{89AAF2E9-0663-405A-9242-65094D0C88E4}" type="presParOf" srcId="{CBEFF58B-5444-404E-BF7D-93F4106520A1}" destId="{0D82C4AC-CC17-4CAC-945C-5A8CEAF1BF02}" srcOrd="1" destOrd="0" presId="urn:microsoft.com/office/officeart/2005/8/layout/list1"/>
    <dgm:cxn modelId="{69468717-9EF4-4568-B69F-23E04BD4C5BE}" type="presParOf" srcId="{9407B74F-583D-4DCE-8EB1-0112D358EBB6}" destId="{CE107614-1ADD-4AFC-A9BD-B6E12BE5D064}" srcOrd="1" destOrd="0" presId="urn:microsoft.com/office/officeart/2005/8/layout/list1"/>
    <dgm:cxn modelId="{ADC48AF9-3942-4D47-8F46-BA8465C1462F}" type="presParOf" srcId="{9407B74F-583D-4DCE-8EB1-0112D358EBB6}" destId="{97BF6595-9C5D-48D6-AA78-7853F1020D78}" srcOrd="2" destOrd="0" presId="urn:microsoft.com/office/officeart/2005/8/layout/list1"/>
    <dgm:cxn modelId="{C2F0B5DA-FC49-42C2-B4CD-C9DA05E556CD}" type="presParOf" srcId="{9407B74F-583D-4DCE-8EB1-0112D358EBB6}" destId="{B818C889-82F5-4ECF-AECE-D548321CE1CD}" srcOrd="3" destOrd="0" presId="urn:microsoft.com/office/officeart/2005/8/layout/list1"/>
    <dgm:cxn modelId="{FBF34559-311A-40F5-BE8B-6E1AA5EA527F}" type="presParOf" srcId="{9407B74F-583D-4DCE-8EB1-0112D358EBB6}" destId="{B4ABC87B-2651-43DA-9EA1-CCBE4C554F8E}" srcOrd="4" destOrd="0" presId="urn:microsoft.com/office/officeart/2005/8/layout/list1"/>
    <dgm:cxn modelId="{FA24D236-E7FE-4360-90BE-6244A6F041F8}" type="presParOf" srcId="{B4ABC87B-2651-43DA-9EA1-CCBE4C554F8E}" destId="{8268C714-2A1C-444E-9488-A73BE5D82674}" srcOrd="0" destOrd="0" presId="urn:microsoft.com/office/officeart/2005/8/layout/list1"/>
    <dgm:cxn modelId="{270294D3-142E-4012-B0A7-A8DD88678E08}" type="presParOf" srcId="{B4ABC87B-2651-43DA-9EA1-CCBE4C554F8E}" destId="{25ECACF5-4945-4010-9852-0996A54C1FAC}" srcOrd="1" destOrd="0" presId="urn:microsoft.com/office/officeart/2005/8/layout/list1"/>
    <dgm:cxn modelId="{943CDF6C-43B1-4CF5-8F68-38F50325CFB6}" type="presParOf" srcId="{9407B74F-583D-4DCE-8EB1-0112D358EBB6}" destId="{5B0AFD6D-6349-42EB-A4AC-21915EFA8FAA}" srcOrd="5" destOrd="0" presId="urn:microsoft.com/office/officeart/2005/8/layout/list1"/>
    <dgm:cxn modelId="{8D1192DA-C249-46E0-97A7-95C9254225F7}" type="presParOf" srcId="{9407B74F-583D-4DCE-8EB1-0112D358EBB6}" destId="{32704ADE-219C-4C4E-BFCA-A01B240C8C92}" srcOrd="6" destOrd="0" presId="urn:microsoft.com/office/officeart/2005/8/layout/list1"/>
    <dgm:cxn modelId="{558847AB-8EDC-4985-9077-19D3C9255AC4}" type="presParOf" srcId="{9407B74F-583D-4DCE-8EB1-0112D358EBB6}" destId="{11CDC5CB-ADD8-416C-947E-91DBB77F087F}" srcOrd="7" destOrd="0" presId="urn:microsoft.com/office/officeart/2005/8/layout/list1"/>
    <dgm:cxn modelId="{690FF78D-6AEA-4BFC-BA90-4336259A0B91}" type="presParOf" srcId="{9407B74F-583D-4DCE-8EB1-0112D358EBB6}" destId="{385B0DE7-DEED-49D7-AAAD-C6EA82FC6674}" srcOrd="8" destOrd="0" presId="urn:microsoft.com/office/officeart/2005/8/layout/list1"/>
    <dgm:cxn modelId="{65022852-102F-46F6-862B-59FEF0877564}" type="presParOf" srcId="{385B0DE7-DEED-49D7-AAAD-C6EA82FC6674}" destId="{C54F50BE-73B3-421B-A4E4-61D16A9623A4}" srcOrd="0" destOrd="0" presId="urn:microsoft.com/office/officeart/2005/8/layout/list1"/>
    <dgm:cxn modelId="{34E7677A-F74E-4E89-9EB6-9E95934FF6F1}" type="presParOf" srcId="{385B0DE7-DEED-49D7-AAAD-C6EA82FC6674}" destId="{59645F2B-FFB4-42F5-941A-225F196EC0CF}" srcOrd="1" destOrd="0" presId="urn:microsoft.com/office/officeart/2005/8/layout/list1"/>
    <dgm:cxn modelId="{8842FB97-EBE3-4BD7-BE9E-5AD56152EA2A}" type="presParOf" srcId="{9407B74F-583D-4DCE-8EB1-0112D358EBB6}" destId="{DCDD868A-D550-49BA-ACCA-D7E59FCF6B20}" srcOrd="9" destOrd="0" presId="urn:microsoft.com/office/officeart/2005/8/layout/list1"/>
    <dgm:cxn modelId="{99904280-2720-4B86-9CF6-97EA19FDA9D6}" type="presParOf" srcId="{9407B74F-583D-4DCE-8EB1-0112D358EBB6}" destId="{EF441B2D-405B-4290-B90F-2B6B67206802}" srcOrd="10" destOrd="0" presId="urn:microsoft.com/office/officeart/2005/8/layout/list1"/>
    <dgm:cxn modelId="{C1A83E8F-9365-4385-9FCB-A7EC5C2D1721}" type="presParOf" srcId="{9407B74F-583D-4DCE-8EB1-0112D358EBB6}" destId="{E8FEF7E6-6BDB-4D5C-A8A3-D59B91DD5C73}" srcOrd="11" destOrd="0" presId="urn:microsoft.com/office/officeart/2005/8/layout/list1"/>
    <dgm:cxn modelId="{E864302E-5A23-4A0F-A4C5-3EEC57D0E25F}" type="presParOf" srcId="{9407B74F-583D-4DCE-8EB1-0112D358EBB6}" destId="{F61C6BB9-D1DD-422E-8D87-5E16C16344A3}" srcOrd="12" destOrd="0" presId="urn:microsoft.com/office/officeart/2005/8/layout/list1"/>
    <dgm:cxn modelId="{904C59B4-BA08-4E40-A0F2-BC0182866FD8}" type="presParOf" srcId="{F61C6BB9-D1DD-422E-8D87-5E16C16344A3}" destId="{4AF2C5EE-3157-4F75-A19E-471A050B3FA8}" srcOrd="0" destOrd="0" presId="urn:microsoft.com/office/officeart/2005/8/layout/list1"/>
    <dgm:cxn modelId="{45269E20-EF32-4892-97B7-E97A36BA05A9}" type="presParOf" srcId="{F61C6BB9-D1DD-422E-8D87-5E16C16344A3}" destId="{CEB56C73-59E7-4A16-8616-ACEB7AF442CA}" srcOrd="1" destOrd="0" presId="urn:microsoft.com/office/officeart/2005/8/layout/list1"/>
    <dgm:cxn modelId="{A3AC3834-06F9-4939-B3F9-DB61C87F5FD1}" type="presParOf" srcId="{9407B74F-583D-4DCE-8EB1-0112D358EBB6}" destId="{C1EF78DB-F9F1-4724-87C4-6F29A0A339ED}" srcOrd="13" destOrd="0" presId="urn:microsoft.com/office/officeart/2005/8/layout/list1"/>
    <dgm:cxn modelId="{65425372-7464-4BB3-8C0D-23CA2775794F}" type="presParOf" srcId="{9407B74F-583D-4DCE-8EB1-0112D358EBB6}" destId="{F931452B-C38F-4EE5-B44B-99F44DD8664F}" srcOrd="14" destOrd="0" presId="urn:microsoft.com/office/officeart/2005/8/layout/list1"/>
    <dgm:cxn modelId="{63A11AAE-39E4-42C4-880A-97D76C4358CB}" type="presParOf" srcId="{9407B74F-583D-4DCE-8EB1-0112D358EBB6}" destId="{3778D820-7779-438B-ACDB-607933642A03}" srcOrd="15" destOrd="0" presId="urn:microsoft.com/office/officeart/2005/8/layout/list1"/>
    <dgm:cxn modelId="{544CC126-A73A-4AF4-862B-A267C4BF5394}" type="presParOf" srcId="{9407B74F-583D-4DCE-8EB1-0112D358EBB6}" destId="{38BD042A-E146-402E-9DF9-44F5F3F2425B}" srcOrd="16" destOrd="0" presId="urn:microsoft.com/office/officeart/2005/8/layout/list1"/>
    <dgm:cxn modelId="{98C19DE6-DC67-42A4-B270-5DF71C7AAFBB}" type="presParOf" srcId="{38BD042A-E146-402E-9DF9-44F5F3F2425B}" destId="{73A3E7C5-9AF8-48CA-9B3A-EDA8D7D2522D}" srcOrd="0" destOrd="0" presId="urn:microsoft.com/office/officeart/2005/8/layout/list1"/>
    <dgm:cxn modelId="{4781B905-08CF-4814-87AD-583DA529AFB3}" type="presParOf" srcId="{38BD042A-E146-402E-9DF9-44F5F3F2425B}" destId="{DC3B9BC1-8526-4FF1-9166-73415ED24F8D}" srcOrd="1" destOrd="0" presId="urn:microsoft.com/office/officeart/2005/8/layout/list1"/>
    <dgm:cxn modelId="{4E9C0317-7D08-41EF-8DB0-327AB5F5BEC4}" type="presParOf" srcId="{9407B74F-583D-4DCE-8EB1-0112D358EBB6}" destId="{6E082225-E165-4596-8950-20B17F8C5428}" srcOrd="17" destOrd="0" presId="urn:microsoft.com/office/officeart/2005/8/layout/list1"/>
    <dgm:cxn modelId="{952B83FB-5A9E-4BF8-BD9A-DECF6BB671B9}" type="presParOf" srcId="{9407B74F-583D-4DCE-8EB1-0112D358EBB6}" destId="{E9B755C0-6649-45E1-8853-ACA20918CCC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10274-0F7B-4910-9D7B-05C591540478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FB0D36-29EE-4178-9777-568C9E7DC8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10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১।দুধ ,ডিম , মাছ এর মধ্যে কোন উপাদান আছে</a:t>
            </a:r>
            <a:r>
              <a:rPr lang="en-US" sz="120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?</a:t>
            </a:r>
            <a:r>
              <a:rPr lang="bn-BD" sz="12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২। চোখ ফ্যাকাসে হয়ে যায় কেনো?</a:t>
            </a:r>
            <a:endParaRPr lang="en-US" sz="12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B0D36-29EE-4178-9777-568C9E7DC8E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413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331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4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145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251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859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765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969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609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3909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06400" y="6019800"/>
            <a:ext cx="11176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মাহফুজ মাহবুব,  প্রভাষক (জীববিজ্ঞান বিভাগ) মেট্রোপলিটন  কলেজ, ঢাকা</a:t>
            </a:r>
            <a:endParaRPr lang="en-US" sz="2400" b="1" dirty="0">
              <a:ln w="11430"/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812800" y="5981700"/>
            <a:ext cx="10261600" cy="381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517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65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27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226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6586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026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634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610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661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134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239151" y="6231988"/>
            <a:ext cx="1170432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39151" y="6344528"/>
            <a:ext cx="11704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মাহফুজ মাহবুব, সিনিয়র প্রভাষক</a:t>
            </a:r>
            <a:r>
              <a:rPr lang="bn-BD" sz="2000" b="1" baseline="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বিভাগীয় প্রধান, ক্যামব্রিয়ান এডুকেশন গ্রুপ, ঢাকা, </a:t>
            </a:r>
            <a:r>
              <a:rPr lang="en-US" sz="2000" b="1" baseline="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Email: biologyshikhi@gmail.com</a:t>
            </a:r>
            <a:endParaRPr lang="en-US" sz="2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784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762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12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023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950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g"/><Relationship Id="rId4" Type="http://schemas.microsoft.com/office/2007/relationships/hdphoto" Target="../media/hdphoto2.wdp"/><Relationship Id="rId9" Type="http://schemas.openxmlformats.org/officeDocument/2006/relationships/image" Target="../media/image32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jpg"/><Relationship Id="rId4" Type="http://schemas.openxmlformats.org/officeDocument/2006/relationships/image" Target="../media/image35.jpeg"/><Relationship Id="rId9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7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g"/><Relationship Id="rId5" Type="http://schemas.openxmlformats.org/officeDocument/2006/relationships/image" Target="../media/image55.jpg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g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g"/><Relationship Id="rId5" Type="http://schemas.openxmlformats.org/officeDocument/2006/relationships/image" Target="../media/image70.jpg"/><Relationship Id="rId4" Type="http://schemas.openxmlformats.org/officeDocument/2006/relationships/image" Target="../media/image6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gif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2"/>
          <a:stretch/>
        </p:blipFill>
        <p:spPr>
          <a:xfrm>
            <a:off x="3810000" y="1473368"/>
            <a:ext cx="3924300" cy="44702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29000" y="609601"/>
            <a:ext cx="49530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6000" b="1" spc="5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শুভেচ্ছা </a:t>
            </a:r>
            <a:endParaRPr lang="en-US" sz="60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77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18074BC-8985-45B6-95C0-576CA67FFF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381" y="837028"/>
            <a:ext cx="3467364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213D1C6-0D54-45B9-BF0E-3FA343FCBC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381" y="3488640"/>
            <a:ext cx="3467364" cy="22879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B1ED1089-87D9-42B2-BF85-25A487DAF51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40404">
                  <a:alpha val="5490"/>
                </a:srgbClr>
              </a:clrFrom>
              <a:clrTo>
                <a:srgbClr val="04040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3488640"/>
            <a:ext cx="1879912" cy="234759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EC0A627-3E24-4F40-BEFA-84043E2508C6}"/>
              </a:ext>
            </a:extLst>
          </p:cNvPr>
          <p:cNvSpPr txBox="1"/>
          <p:nvPr/>
        </p:nvSpPr>
        <p:spPr>
          <a:xfrm>
            <a:off x="1752600" y="136070"/>
            <a:ext cx="906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রক্তশূন্যতা রোগের লক্ষন গুলো কী কী তোমরা কী তা বলতে পারো?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AD97F97D-5D7D-48E0-93E3-B9A2D41EF8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814" y="813664"/>
            <a:ext cx="3364988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67000FA4-A418-4C09-81F2-73ABC8CEBF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145" y="3443269"/>
            <a:ext cx="2260232" cy="231074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FE78AE78-DA2D-43EA-A7D7-44F06A931786}"/>
              </a:ext>
            </a:extLst>
          </p:cNvPr>
          <p:cNvSpPr/>
          <p:nvPr/>
        </p:nvSpPr>
        <p:spPr>
          <a:xfrm>
            <a:off x="2445311" y="2970628"/>
            <a:ext cx="27334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চোখ ফ্যাকাসে হওয়া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40B4E406-28E6-48A9-BF91-B77A7E29013C}"/>
              </a:ext>
            </a:extLst>
          </p:cNvPr>
          <p:cNvSpPr/>
          <p:nvPr/>
        </p:nvSpPr>
        <p:spPr>
          <a:xfrm>
            <a:off x="8141311" y="2940180"/>
            <a:ext cx="16305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মাথা  ঘোরা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36055080-C3FE-4CE7-9F23-DE00B4993856}"/>
              </a:ext>
            </a:extLst>
          </p:cNvPr>
          <p:cNvSpPr/>
          <p:nvPr/>
        </p:nvSpPr>
        <p:spPr>
          <a:xfrm>
            <a:off x="3051246" y="5709834"/>
            <a:ext cx="15215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হাত ফোলা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032FA699-C588-400C-A5FD-E30363A10BFD}"/>
              </a:ext>
            </a:extLst>
          </p:cNvPr>
          <p:cNvSpPr/>
          <p:nvPr/>
        </p:nvSpPr>
        <p:spPr>
          <a:xfrm>
            <a:off x="6356746" y="5661746"/>
            <a:ext cx="34673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1631D76A-49E7-4C28-9B68-7856BFBA9610}"/>
              </a:ext>
            </a:extLst>
          </p:cNvPr>
          <p:cNvSpPr/>
          <p:nvPr/>
        </p:nvSpPr>
        <p:spPr>
          <a:xfrm>
            <a:off x="10081306" y="5751948"/>
            <a:ext cx="1287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দূর্বলতা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5A5FB90F-4E35-41EA-8C34-1E94BF611851}"/>
              </a:ext>
            </a:extLst>
          </p:cNvPr>
          <p:cNvSpPr/>
          <p:nvPr/>
        </p:nvSpPr>
        <p:spPr>
          <a:xfrm>
            <a:off x="7154440" y="5788308"/>
            <a:ext cx="15728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বুক ধড়ফড়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119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A3F55E6-3115-4B93-9FB9-13EEE371BB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827" y="4027366"/>
            <a:ext cx="2143125" cy="214312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D0FEC5F-D6FC-4534-BACC-2A1A827219C2}"/>
              </a:ext>
            </a:extLst>
          </p:cNvPr>
          <p:cNvSpPr/>
          <p:nvPr/>
        </p:nvSpPr>
        <p:spPr>
          <a:xfrm>
            <a:off x="0" y="82580"/>
            <a:ext cx="118978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ক্যালসিয়ামের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5C3D9FA-90B8-411A-A02B-75F5C0942F5D}"/>
              </a:ext>
            </a:extLst>
          </p:cNvPr>
          <p:cNvSpPr txBox="1"/>
          <p:nvPr/>
        </p:nvSpPr>
        <p:spPr>
          <a:xfrm>
            <a:off x="3973872" y="5764247"/>
            <a:ext cx="939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গাজর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6ADB67C-0EF3-413B-9863-0A12648C1ED1}"/>
              </a:ext>
            </a:extLst>
          </p:cNvPr>
          <p:cNvSpPr txBox="1"/>
          <p:nvPr/>
        </p:nvSpPr>
        <p:spPr>
          <a:xfrm>
            <a:off x="971238" y="5788876"/>
            <a:ext cx="1805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কলমিশাক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00F9CE6-88BD-4AC3-AFB6-FF4AAF3D7B3E}"/>
              </a:ext>
            </a:extLst>
          </p:cNvPr>
          <p:cNvSpPr txBox="1"/>
          <p:nvPr/>
        </p:nvSpPr>
        <p:spPr>
          <a:xfrm>
            <a:off x="9342469" y="3109330"/>
            <a:ext cx="1577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পালংশাক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2894243-95DE-4332-B395-02338F415422}"/>
              </a:ext>
            </a:extLst>
          </p:cNvPr>
          <p:cNvSpPr txBox="1"/>
          <p:nvPr/>
        </p:nvSpPr>
        <p:spPr>
          <a:xfrm>
            <a:off x="1282092" y="3155031"/>
            <a:ext cx="2052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লাল শাক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4AE6721-6324-4843-B1EF-C98707229559}"/>
              </a:ext>
            </a:extLst>
          </p:cNvPr>
          <p:cNvSpPr txBox="1"/>
          <p:nvPr/>
        </p:nvSpPr>
        <p:spPr>
          <a:xfrm>
            <a:off x="9950585" y="5764247"/>
            <a:ext cx="1784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বাধাকপি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C808C38D-D5C1-4D88-AADE-E2D9C95BCA31}"/>
              </a:ext>
            </a:extLst>
          </p:cNvPr>
          <p:cNvSpPr txBox="1"/>
          <p:nvPr/>
        </p:nvSpPr>
        <p:spPr>
          <a:xfrm>
            <a:off x="6598677" y="5713290"/>
            <a:ext cx="1947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ফুলকপি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8EE5330-B528-408A-B3EB-C32616118F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2071" y="3647261"/>
            <a:ext cx="2902738" cy="23584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709B030-C3EF-4E75-8755-F35FBA2547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360" y="4027366"/>
            <a:ext cx="2705100" cy="16859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341DB2F-9DCB-47E4-8428-1D91F6FCFE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058" y="1033642"/>
            <a:ext cx="3262295" cy="20971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5AB48C5-ABEF-4916-A6E8-2817CEB138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26" y="955233"/>
            <a:ext cx="3441535" cy="23744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4728A908-A06B-4AD2-8261-3E81A491A64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780" y="817750"/>
            <a:ext cx="2814916" cy="239267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765115A3-D7D8-4D33-95FA-0875FE0725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00211" y="4027366"/>
            <a:ext cx="2564660" cy="1800225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24EDC810-40D0-4E4F-AB4A-5B31E83027E3}"/>
              </a:ext>
            </a:extLst>
          </p:cNvPr>
          <p:cNvSpPr txBox="1"/>
          <p:nvPr/>
        </p:nvSpPr>
        <p:spPr>
          <a:xfrm>
            <a:off x="5501408" y="3130832"/>
            <a:ext cx="2052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কচু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শাক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032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24" grpId="0"/>
      <p:bldP spid="27" grpId="0"/>
      <p:bldP spid="28" grpId="0"/>
      <p:bldP spid="30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1DB342A-AA79-4D7B-BC6D-03E8F8AAB7F8}"/>
              </a:ext>
            </a:extLst>
          </p:cNvPr>
          <p:cNvSpPr txBox="1"/>
          <p:nvPr/>
        </p:nvSpPr>
        <p:spPr>
          <a:xfrm>
            <a:off x="896936" y="5819459"/>
            <a:ext cx="939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ডিম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660BF57-D222-4965-83A2-FEE643215919}"/>
              </a:ext>
            </a:extLst>
          </p:cNvPr>
          <p:cNvSpPr txBox="1"/>
          <p:nvPr/>
        </p:nvSpPr>
        <p:spPr>
          <a:xfrm>
            <a:off x="3949686" y="5819458"/>
            <a:ext cx="939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দুধ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45D3299-4A1B-4866-921F-4593670C4A01}"/>
              </a:ext>
            </a:extLst>
          </p:cNvPr>
          <p:cNvSpPr txBox="1"/>
          <p:nvPr/>
        </p:nvSpPr>
        <p:spPr>
          <a:xfrm>
            <a:off x="5782591" y="2356980"/>
            <a:ext cx="939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ডাল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F8B5B40-4606-4194-B9A7-87597CB6C818}"/>
              </a:ext>
            </a:extLst>
          </p:cNvPr>
          <p:cNvSpPr txBox="1"/>
          <p:nvPr/>
        </p:nvSpPr>
        <p:spPr>
          <a:xfrm>
            <a:off x="9539740" y="2398828"/>
            <a:ext cx="939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তিল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A313882-B6EA-4F67-9BCB-8D136B0E39B3}"/>
              </a:ext>
            </a:extLst>
          </p:cNvPr>
          <p:cNvSpPr txBox="1"/>
          <p:nvPr/>
        </p:nvSpPr>
        <p:spPr>
          <a:xfrm>
            <a:off x="9862417" y="5743908"/>
            <a:ext cx="939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শুটকি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68D8838-AF49-4055-9699-32EF05D359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65" y="369724"/>
            <a:ext cx="3572595" cy="19872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C0F72EB-7EB8-4B67-8A81-EE42AD09AC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088" y="404645"/>
            <a:ext cx="3374300" cy="24092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A5E4F14-F5D9-4160-8294-336A4D9A01E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426" y="534251"/>
            <a:ext cx="3877573" cy="19872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63997BE-EABA-4256-BBA8-DE15A203738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596" y="4069914"/>
            <a:ext cx="2369431" cy="227630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8AD2FED8-8C51-49E8-BBCC-7364CC9D9E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893" y="3612999"/>
            <a:ext cx="2369009" cy="227630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AC80D043-983A-4B94-AC22-D9ECFA8A7E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71" y="3179326"/>
            <a:ext cx="2562225" cy="178117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4E16807E-1026-472E-8615-3E95368758E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r="17000"/>
          <a:stretch/>
        </p:blipFill>
        <p:spPr>
          <a:xfrm>
            <a:off x="9055686" y="3649722"/>
            <a:ext cx="2939084" cy="217794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2BB1B741-E9CD-4D8D-8DF5-983CFC015D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390" y="3724062"/>
            <a:ext cx="3174842" cy="211767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8AE08320-BE93-41B2-B958-61991C3AE9A2}"/>
              </a:ext>
            </a:extLst>
          </p:cNvPr>
          <p:cNvSpPr/>
          <p:nvPr/>
        </p:nvSpPr>
        <p:spPr>
          <a:xfrm>
            <a:off x="1712618" y="2229120"/>
            <a:ext cx="11320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সয়াবিন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0366E179-16A5-4785-B70E-BDA894BFB32D}"/>
              </a:ext>
            </a:extLst>
          </p:cNvPr>
          <p:cNvSpPr/>
          <p:nvPr/>
        </p:nvSpPr>
        <p:spPr>
          <a:xfrm>
            <a:off x="6597792" y="5734407"/>
            <a:ext cx="13308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ছোট মাছ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057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D6A2B94-3E32-435D-8A6B-D4289B0489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65" y="2648412"/>
            <a:ext cx="2042432" cy="14297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30760D6-AC38-4896-9C86-053AF9DAF7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899" y="2406278"/>
            <a:ext cx="1828800" cy="182880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xmlns="" id="{EAC014CA-00D5-4CF9-BF08-5726F9C708D4}"/>
              </a:ext>
            </a:extLst>
          </p:cNvPr>
          <p:cNvSpPr/>
          <p:nvPr/>
        </p:nvSpPr>
        <p:spPr>
          <a:xfrm>
            <a:off x="4031540" y="2743200"/>
            <a:ext cx="5792561" cy="137160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হাড় এবং দাঁতের গঠন শক্ত রাখা।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82FCEBC-D251-473A-AFDE-F804FE0B4F80}"/>
              </a:ext>
            </a:extLst>
          </p:cNvPr>
          <p:cNvSpPr/>
          <p:nvPr/>
        </p:nvSpPr>
        <p:spPr>
          <a:xfrm>
            <a:off x="2056039" y="117157"/>
            <a:ext cx="8689522" cy="53911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কী বলতে পারো ক্যালসিয়াম  আমাদের কেনো প্রয়োজন?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B69C90F-2B9B-47DA-944F-B72EA369C2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11" y="919661"/>
            <a:ext cx="2605088" cy="1465362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xmlns="" id="{E547C1C8-72AC-453B-A8EA-85163C4894E3}"/>
              </a:ext>
            </a:extLst>
          </p:cNvPr>
          <p:cNvSpPr/>
          <p:nvPr/>
        </p:nvSpPr>
        <p:spPr>
          <a:xfrm>
            <a:off x="4012809" y="1093593"/>
            <a:ext cx="2362200" cy="137160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রক্ত সঞ্চালন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D18F4C7-EFE4-4533-A116-1E33DD4B1C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65" y="4078114"/>
            <a:ext cx="2042432" cy="2042432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xmlns="" id="{454BD5CA-1C27-4AB0-A5F2-7EE71824D2A1}"/>
              </a:ext>
            </a:extLst>
          </p:cNvPr>
          <p:cNvSpPr/>
          <p:nvPr/>
        </p:nvSpPr>
        <p:spPr>
          <a:xfrm>
            <a:off x="4022187" y="4552121"/>
            <a:ext cx="7255413" cy="137160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হৃদপিণ্ডের পেশির স্বাভাবিক  সংকোচ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622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1FBB7C5-7F0A-4FFC-A5E2-7D3BBD8828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7"/>
          <a:stretch/>
        </p:blipFill>
        <p:spPr>
          <a:xfrm>
            <a:off x="0" y="180316"/>
            <a:ext cx="2133600" cy="2895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DE446CF-0AB2-46BE-8D53-4772B954462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20225">
            <a:off x="-447773" y="3796111"/>
            <a:ext cx="3267690" cy="1958660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xmlns="" id="{31CCCF58-FBF1-4A68-95F0-8FBC78814289}"/>
              </a:ext>
            </a:extLst>
          </p:cNvPr>
          <p:cNvSpPr/>
          <p:nvPr/>
        </p:nvSpPr>
        <p:spPr>
          <a:xfrm>
            <a:off x="1524000" y="768672"/>
            <a:ext cx="3771900" cy="192421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পেশি সঞ্চালনে সাহায্য করে।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xmlns="" id="{3421C9B1-C054-46B4-B6CE-A1FF30F49A12}"/>
              </a:ext>
            </a:extLst>
          </p:cNvPr>
          <p:cNvSpPr/>
          <p:nvPr/>
        </p:nvSpPr>
        <p:spPr>
          <a:xfrm>
            <a:off x="1467132" y="4366269"/>
            <a:ext cx="3941298" cy="137160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স্নায়ু সঞ্চালনে সাহায্য করে।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E19C9F39-61AC-45DB-9E09-F1318FCFE3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66"/>
          <a:stretch/>
        </p:blipFill>
        <p:spPr>
          <a:xfrm>
            <a:off x="5465298" y="95025"/>
            <a:ext cx="1970849" cy="192421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B169C5DC-4CE0-40E8-9909-FFB908B3662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57"/>
          <a:stretch/>
        </p:blipFill>
        <p:spPr>
          <a:xfrm>
            <a:off x="5465298" y="2067652"/>
            <a:ext cx="1970849" cy="1672966"/>
          </a:xfrm>
          <a:prstGeom prst="rect">
            <a:avLst/>
          </a:prstGeom>
        </p:spPr>
      </p:pic>
      <p:sp>
        <p:nvSpPr>
          <p:cNvPr id="19" name="Arrow: Right 18">
            <a:extLst>
              <a:ext uri="{FF2B5EF4-FFF2-40B4-BE49-F238E27FC236}">
                <a16:creationId xmlns:a16="http://schemas.microsoft.com/office/drawing/2014/main" xmlns="" id="{BF76D1C1-9218-4D39-A928-DA8B1DF94F88}"/>
              </a:ext>
            </a:extLst>
          </p:cNvPr>
          <p:cNvSpPr/>
          <p:nvPr/>
        </p:nvSpPr>
        <p:spPr>
          <a:xfrm>
            <a:off x="7428787" y="557745"/>
            <a:ext cx="3479868" cy="137160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রিকেটস রোগ হয়।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xmlns="" id="{D7BCDC67-B9A6-4700-8470-C278DE1B8B65}"/>
              </a:ext>
            </a:extLst>
          </p:cNvPr>
          <p:cNvSpPr/>
          <p:nvPr/>
        </p:nvSpPr>
        <p:spPr>
          <a:xfrm>
            <a:off x="7444739" y="2129194"/>
            <a:ext cx="4744916" cy="1549882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বয়স্ক নারীদের অস্টিম্যালেসিয়া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CEBE4E1E-8327-450C-9CEE-550509D2DE9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8" r="28892"/>
          <a:stretch/>
        </p:blipFill>
        <p:spPr>
          <a:xfrm>
            <a:off x="5387328" y="3790533"/>
            <a:ext cx="2126788" cy="2134996"/>
          </a:xfrm>
          <a:prstGeom prst="rect">
            <a:avLst/>
          </a:prstGeom>
        </p:spPr>
      </p:pic>
      <p:sp>
        <p:nvSpPr>
          <p:cNvPr id="23" name="Arrow: Right 22">
            <a:extLst>
              <a:ext uri="{FF2B5EF4-FFF2-40B4-BE49-F238E27FC236}">
                <a16:creationId xmlns:a16="http://schemas.microsoft.com/office/drawing/2014/main" xmlns="" id="{016B81DA-F62F-44CC-9A00-FBBE3CAC13E3}"/>
              </a:ext>
            </a:extLst>
          </p:cNvPr>
          <p:cNvSpPr/>
          <p:nvPr/>
        </p:nvSpPr>
        <p:spPr>
          <a:xfrm>
            <a:off x="7447084" y="4366269"/>
            <a:ext cx="4744916" cy="1549882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শিশুদের দাঁত উঠতে দেরি হয়।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723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  <p:bldP spid="20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w: Quad 6">
            <a:extLst>
              <a:ext uri="{FF2B5EF4-FFF2-40B4-BE49-F238E27FC236}">
                <a16:creationId xmlns:a16="http://schemas.microsoft.com/office/drawing/2014/main" xmlns="" id="{61EA01BE-755E-45CB-951A-436814149D98}"/>
              </a:ext>
            </a:extLst>
          </p:cNvPr>
          <p:cNvSpPr/>
          <p:nvPr/>
        </p:nvSpPr>
        <p:spPr>
          <a:xfrm>
            <a:off x="4447308" y="1168294"/>
            <a:ext cx="4555972" cy="4255476"/>
          </a:xfrm>
          <a:prstGeom prst="quadArrow">
            <a:avLst>
              <a:gd name="adj1" fmla="val 2004"/>
              <a:gd name="adj2" fmla="val 22500"/>
              <a:gd name="adj3" fmla="val 225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D8E176E-FA29-44F3-87BD-69EA247F65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679" y="2369034"/>
            <a:ext cx="2024603" cy="17522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79FC143-CFA2-468E-ACF0-DA0AFB7367C8}"/>
              </a:ext>
            </a:extLst>
          </p:cNvPr>
          <p:cNvSpPr txBox="1"/>
          <p:nvPr/>
        </p:nvSpPr>
        <p:spPr>
          <a:xfrm>
            <a:off x="1143000" y="53926"/>
            <a:ext cx="5048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ফসফরাসের উদ্ভিজ্জ উৎস কী?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228E9DF-F8BC-4EE5-87FF-CABE69225894}"/>
              </a:ext>
            </a:extLst>
          </p:cNvPr>
          <p:cNvSpPr txBox="1"/>
          <p:nvPr/>
        </p:nvSpPr>
        <p:spPr>
          <a:xfrm>
            <a:off x="7520550" y="5744114"/>
            <a:ext cx="1139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48A7657-D2BD-4763-A458-AEDEADDC380B}"/>
              </a:ext>
            </a:extLst>
          </p:cNvPr>
          <p:cNvSpPr txBox="1"/>
          <p:nvPr/>
        </p:nvSpPr>
        <p:spPr>
          <a:xfrm>
            <a:off x="9003280" y="3578783"/>
            <a:ext cx="11007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বরবটি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BCC85ED-8A24-44D1-829E-58319F753441}"/>
              </a:ext>
            </a:extLst>
          </p:cNvPr>
          <p:cNvSpPr txBox="1"/>
          <p:nvPr/>
        </p:nvSpPr>
        <p:spPr>
          <a:xfrm>
            <a:off x="3317193" y="4019938"/>
            <a:ext cx="155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মটরশুটি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4300EC7-4812-42A1-83DD-523907929492}"/>
              </a:ext>
            </a:extLst>
          </p:cNvPr>
          <p:cNvSpPr txBox="1"/>
          <p:nvPr/>
        </p:nvSpPr>
        <p:spPr>
          <a:xfrm>
            <a:off x="7564656" y="1456767"/>
            <a:ext cx="1438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বাদাম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D873E87-0136-4ECA-942E-0CDC0E1DAA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870" y="2369034"/>
            <a:ext cx="2153353" cy="16509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98E46CB-F580-4778-92E0-622AE82C4D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3" t="5994"/>
          <a:stretch/>
        </p:blipFill>
        <p:spPr>
          <a:xfrm>
            <a:off x="5739034" y="152400"/>
            <a:ext cx="2103670" cy="17524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3E813FF-2013-4847-8D19-C761AF4B61F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8" t="6326" r="2034" b="6053"/>
          <a:stretch/>
        </p:blipFill>
        <p:spPr>
          <a:xfrm>
            <a:off x="5703232" y="4673424"/>
            <a:ext cx="1939189" cy="15006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24539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40AE440-358E-4E86-8BD6-CCB1494AC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593" y="2888166"/>
            <a:ext cx="2209800" cy="17811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1EE5364-1829-42EB-8413-BA83C8AE7A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20" y="3120828"/>
            <a:ext cx="2209800" cy="20624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C850DFF-0759-4D0F-9731-ABC2613691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372" y="3926126"/>
            <a:ext cx="2209800" cy="17932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7446262-9511-441E-BDA4-780BCF75F6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248" y="609867"/>
            <a:ext cx="2440793" cy="17832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BD9A7436-7EBB-43AE-822C-74F967D44E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691120"/>
            <a:ext cx="2565374" cy="17832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9652456-DBAF-40EE-BB7B-0F13819D6919}"/>
              </a:ext>
            </a:extLst>
          </p:cNvPr>
          <p:cNvSpPr txBox="1"/>
          <p:nvPr/>
        </p:nvSpPr>
        <p:spPr>
          <a:xfrm flipH="1">
            <a:off x="2274634" y="4576710"/>
            <a:ext cx="980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E4BC66E-0AEA-4ED8-98F9-8B0AD02A898A}"/>
              </a:ext>
            </a:extLst>
          </p:cNvPr>
          <p:cNvSpPr txBox="1"/>
          <p:nvPr/>
        </p:nvSpPr>
        <p:spPr>
          <a:xfrm flipH="1">
            <a:off x="3254699" y="2432916"/>
            <a:ext cx="1189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B7DC0C2-F9FD-4D81-8DCA-2161B11AD0F7}"/>
              </a:ext>
            </a:extLst>
          </p:cNvPr>
          <p:cNvSpPr txBox="1"/>
          <p:nvPr/>
        </p:nvSpPr>
        <p:spPr>
          <a:xfrm flipH="1">
            <a:off x="5162154" y="5645463"/>
            <a:ext cx="1443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মাংস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5CBFC2B-4FBB-40B5-972F-70FCA67DACC1}"/>
              </a:ext>
            </a:extLst>
          </p:cNvPr>
          <p:cNvSpPr txBox="1"/>
          <p:nvPr/>
        </p:nvSpPr>
        <p:spPr>
          <a:xfrm flipH="1">
            <a:off x="6692421" y="2504131"/>
            <a:ext cx="1221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যকৃত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3EC4119-C159-449E-8CB4-D20895723846}"/>
              </a:ext>
            </a:extLst>
          </p:cNvPr>
          <p:cNvSpPr txBox="1"/>
          <p:nvPr/>
        </p:nvSpPr>
        <p:spPr>
          <a:xfrm flipH="1">
            <a:off x="4022806" y="-11112"/>
            <a:ext cx="4486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ফসফরাসের  প্রাণিজ উৎস কী?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476880F-A128-4FD7-8F79-C48AEF8CA389}"/>
              </a:ext>
            </a:extLst>
          </p:cNvPr>
          <p:cNvSpPr txBox="1"/>
          <p:nvPr/>
        </p:nvSpPr>
        <p:spPr>
          <a:xfrm flipH="1">
            <a:off x="7620000" y="5126134"/>
            <a:ext cx="1189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53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7306245-ED02-463B-B78B-7A05AF206E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26"/>
          <a:stretch/>
        </p:blipFill>
        <p:spPr>
          <a:xfrm>
            <a:off x="8339891" y="4026428"/>
            <a:ext cx="1673801" cy="17515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706E68B-0D9A-4DC7-8F87-9EA521EF92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13"/>
          <a:stretch/>
        </p:blipFill>
        <p:spPr>
          <a:xfrm>
            <a:off x="6048258" y="4048215"/>
            <a:ext cx="2021058" cy="17674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55BE83B-D945-4D90-8571-6F73571EE97E}"/>
              </a:ext>
            </a:extLst>
          </p:cNvPr>
          <p:cNvSpPr txBox="1"/>
          <p:nvPr/>
        </p:nvSpPr>
        <p:spPr>
          <a:xfrm flipH="1">
            <a:off x="7674216" y="1581904"/>
            <a:ext cx="3276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ফসফরাসের প্রধান কাজ হলো হাড় ও দাঁত গঠন করা।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4D7199E-7E0E-4D8E-BBC6-E11E4FA91ABF}"/>
              </a:ext>
            </a:extLst>
          </p:cNvPr>
          <p:cNvSpPr txBox="1"/>
          <p:nvPr/>
        </p:nvSpPr>
        <p:spPr>
          <a:xfrm flipH="1">
            <a:off x="8541891" y="5762172"/>
            <a:ext cx="1673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রিকেটস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8DA04EF-3D9C-412B-8C62-78D0FC48EA69}"/>
              </a:ext>
            </a:extLst>
          </p:cNvPr>
          <p:cNvSpPr txBox="1"/>
          <p:nvPr/>
        </p:nvSpPr>
        <p:spPr>
          <a:xfrm flipH="1">
            <a:off x="4785920" y="5815253"/>
            <a:ext cx="2209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অস্থিক্ষরতা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C6E8723-9986-45B7-83F8-97274A681917}"/>
              </a:ext>
            </a:extLst>
          </p:cNvPr>
          <p:cNvSpPr txBox="1"/>
          <p:nvPr/>
        </p:nvSpPr>
        <p:spPr>
          <a:xfrm flipH="1">
            <a:off x="1728833" y="5768063"/>
            <a:ext cx="1435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দন্তক্ষয়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F14E4DF-3193-402F-B736-D3D6B7C4ED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154954" y="4047804"/>
            <a:ext cx="1697132" cy="18006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8486EE2-1A43-4D77-8088-A8B2975D826A}"/>
              </a:ext>
            </a:extLst>
          </p:cNvPr>
          <p:cNvSpPr txBox="1"/>
          <p:nvPr/>
        </p:nvSpPr>
        <p:spPr>
          <a:xfrm flipH="1">
            <a:off x="3505200" y="751889"/>
            <a:ext cx="4486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ফসফরাসের প্রধান কাজ কী?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7EBAFEE-CB5B-4E7D-B6C2-32B2736222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738" y="1553282"/>
            <a:ext cx="2305120" cy="16426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84476A0-973E-4D20-8669-38F0D42698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553" y="1529674"/>
            <a:ext cx="2212449" cy="16217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2AE24CB7-598F-456C-B1AF-817CC5A7563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626" y="4096891"/>
            <a:ext cx="2503410" cy="17515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E9A9118-FB42-4864-8521-C144617ECAFC}"/>
              </a:ext>
            </a:extLst>
          </p:cNvPr>
          <p:cNvSpPr txBox="1"/>
          <p:nvPr/>
        </p:nvSpPr>
        <p:spPr>
          <a:xfrm flipH="1">
            <a:off x="2293491" y="3251788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ফসফরাসের অভাবে কোন রোগ দেখা দেয়?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EEBD88F-BE06-45A4-888A-E9EC54CA258E}"/>
              </a:ext>
            </a:extLst>
          </p:cNvPr>
          <p:cNvSpPr txBox="1"/>
          <p:nvPr/>
        </p:nvSpPr>
        <p:spPr>
          <a:xfrm>
            <a:off x="914400" y="112266"/>
            <a:ext cx="1127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দেহে ক্যালসিয়ামের দিক থেকে খনিজ লবণগুলোর মধ্যে ক্যালসিয়ামের পরেই কার স্থান?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Flowchart: Alternate Process 18">
            <a:extLst>
              <a:ext uri="{FF2B5EF4-FFF2-40B4-BE49-F238E27FC236}">
                <a16:creationId xmlns:a16="http://schemas.microsoft.com/office/drawing/2014/main" xmlns="" id="{3C5E2B67-E2D4-49EB-A29B-195869F33660}"/>
              </a:ext>
            </a:extLst>
          </p:cNvPr>
          <p:cNvSpPr/>
          <p:nvPr/>
        </p:nvSpPr>
        <p:spPr>
          <a:xfrm>
            <a:off x="1218863" y="820706"/>
            <a:ext cx="1752937" cy="584775"/>
          </a:xfrm>
          <a:prstGeom prst="flowChartAlternateProcess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ফসফরাস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25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3" grpId="0"/>
      <p:bldP spid="14" grpId="0"/>
      <p:bldP spid="18" grpId="0"/>
      <p:bldP spid="16" grpId="0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29E6D73-E9F9-42BC-AC70-A8A31A1922F2}"/>
              </a:ext>
            </a:extLst>
          </p:cNvPr>
          <p:cNvSpPr txBox="1"/>
          <p:nvPr/>
        </p:nvSpPr>
        <p:spPr>
          <a:xfrm>
            <a:off x="6368408" y="213240"/>
            <a:ext cx="2198385" cy="7078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পানি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A5BD401-1992-48C0-866F-CF362C776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568" y="1715544"/>
            <a:ext cx="3267156" cy="2292723"/>
          </a:xfrm>
          <a:prstGeom prst="round2DiagRect">
            <a:avLst>
              <a:gd name="adj1" fmla="val 0"/>
              <a:gd name="adj2" fmla="val 21701"/>
            </a:avLst>
          </a:prstGeom>
          <a:ln w="88900" cap="sq">
            <a:solidFill>
              <a:srgbClr val="FFFFFF"/>
            </a:solidFill>
            <a:miter lim="800000"/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0FA0119-7B4F-4828-8012-430A5FCCF75D}"/>
              </a:ext>
            </a:extLst>
          </p:cNvPr>
          <p:cNvSpPr txBox="1"/>
          <p:nvPr/>
        </p:nvSpPr>
        <p:spPr>
          <a:xfrm>
            <a:off x="4398791" y="4008267"/>
            <a:ext cx="956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পানি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DBF3AC8-8599-4476-A11D-26EED70F60F5}"/>
              </a:ext>
            </a:extLst>
          </p:cNvPr>
          <p:cNvSpPr txBox="1"/>
          <p:nvPr/>
        </p:nvSpPr>
        <p:spPr>
          <a:xfrm>
            <a:off x="2034142" y="4626599"/>
            <a:ext cx="1561110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F5785C1-9D4F-441D-9ACC-2A8D228533DD}"/>
              </a:ext>
            </a:extLst>
          </p:cNvPr>
          <p:cNvSpPr txBox="1"/>
          <p:nvPr/>
        </p:nvSpPr>
        <p:spPr>
          <a:xfrm>
            <a:off x="3657600" y="4613435"/>
            <a:ext cx="5361704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 জাতীয় খাবার সকল খাদ্য গ্রহণ, হজম ও শোষণে সহায়তা করে।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104246D-D010-4271-AEC2-22561404C7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4593042"/>
            <a:ext cx="1405448" cy="132343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904FB7C-11FB-4C15-A855-1D639C7C5A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977" y="952826"/>
            <a:ext cx="2943335" cy="320332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B6862BE-F2D8-4D5D-969A-FD757534D027}"/>
              </a:ext>
            </a:extLst>
          </p:cNvPr>
          <p:cNvSpPr/>
          <p:nvPr/>
        </p:nvSpPr>
        <p:spPr>
          <a:xfrm>
            <a:off x="2569991" y="181540"/>
            <a:ext cx="3657601" cy="77128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খাদ্যের প্রধান উপাদান কী?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07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5DEA899-8D90-41FE-8C31-53201E9484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51"/>
          <a:stretch/>
        </p:blipFill>
        <p:spPr>
          <a:xfrm>
            <a:off x="8758310" y="3554080"/>
            <a:ext cx="2963243" cy="20262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CC2E783-2249-4CC6-B819-85FD06C883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3" r="23871"/>
          <a:stretch/>
        </p:blipFill>
        <p:spPr>
          <a:xfrm>
            <a:off x="914400" y="3572837"/>
            <a:ext cx="2328929" cy="19921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63A46A9-3810-4B4D-B314-078C894DE8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" r="12281"/>
          <a:stretch/>
        </p:blipFill>
        <p:spPr>
          <a:xfrm>
            <a:off x="8682152" y="793429"/>
            <a:ext cx="2963243" cy="20849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C62E30A-DB06-4621-AE11-15E68261FC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378" y="842060"/>
            <a:ext cx="2963243" cy="20548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A2508E9-2DF2-4FA3-8A3A-A5A06C40F65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2" t="8902" r="10552"/>
          <a:stretch/>
        </p:blipFill>
        <p:spPr>
          <a:xfrm>
            <a:off x="4781660" y="3598628"/>
            <a:ext cx="3246745" cy="225853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9EE54B1-8CF7-4A19-B21D-A23CE14BFC1E}"/>
              </a:ext>
            </a:extLst>
          </p:cNvPr>
          <p:cNvSpPr/>
          <p:nvPr/>
        </p:nvSpPr>
        <p:spPr>
          <a:xfrm>
            <a:off x="152400" y="104233"/>
            <a:ext cx="5447714" cy="5629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দৈহিক ওজনের কত ভাগ পানি?  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xmlns="" id="{A1967BCA-700F-4EFB-A1B3-1E52AE59D348}"/>
              </a:ext>
            </a:extLst>
          </p:cNvPr>
          <p:cNvSpPr/>
          <p:nvPr/>
        </p:nvSpPr>
        <p:spPr>
          <a:xfrm>
            <a:off x="5600114" y="31454"/>
            <a:ext cx="2201483" cy="82100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৬০-৭০ ভাগ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95FD5AC-6C4C-42B1-BC37-D9C7BF3B92B0}"/>
              </a:ext>
            </a:extLst>
          </p:cNvPr>
          <p:cNvSpPr/>
          <p:nvPr/>
        </p:nvSpPr>
        <p:spPr>
          <a:xfrm>
            <a:off x="1354684" y="852454"/>
            <a:ext cx="2766826" cy="1332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পানি আমাদের দেহে কী কাজ করে?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9FEB648-CED7-4682-A7A4-858C47055304}"/>
              </a:ext>
            </a:extLst>
          </p:cNvPr>
          <p:cNvSpPr/>
          <p:nvPr/>
        </p:nvSpPr>
        <p:spPr>
          <a:xfrm>
            <a:off x="652069" y="5744651"/>
            <a:ext cx="3761750" cy="4251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শরীর থেকে ঘাম বের করে।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410FCCE-1973-4CBB-A242-729FDCF48D54}"/>
              </a:ext>
            </a:extLst>
          </p:cNvPr>
          <p:cNvSpPr/>
          <p:nvPr/>
        </p:nvSpPr>
        <p:spPr>
          <a:xfrm>
            <a:off x="4780391" y="5718239"/>
            <a:ext cx="3761750" cy="4251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মূত্র শরীর থেকে বের করে।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4920BB9-56AA-438D-A376-6D9531766532}"/>
              </a:ext>
            </a:extLst>
          </p:cNvPr>
          <p:cNvSpPr/>
          <p:nvPr/>
        </p:nvSpPr>
        <p:spPr>
          <a:xfrm>
            <a:off x="8863774" y="5718238"/>
            <a:ext cx="2752313" cy="4251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রক্ত গঠনে সাহায্য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9B637F34-7F24-49DC-B977-47FB5926FE49}"/>
              </a:ext>
            </a:extLst>
          </p:cNvPr>
          <p:cNvSpPr/>
          <p:nvPr/>
        </p:nvSpPr>
        <p:spPr>
          <a:xfrm>
            <a:off x="4451333" y="2987508"/>
            <a:ext cx="3126288" cy="4251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স্নায়ু গঠনে সাহায্য করে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9632111-AB11-43C0-AAF5-D173C7150C87}"/>
              </a:ext>
            </a:extLst>
          </p:cNvPr>
          <p:cNvSpPr/>
          <p:nvPr/>
        </p:nvSpPr>
        <p:spPr>
          <a:xfrm>
            <a:off x="8509685" y="3003664"/>
            <a:ext cx="3682315" cy="4251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দেহের গঠন এবং অভ্যন্তরীণ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336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7948">
            <a:off x="4554923" y="1239119"/>
            <a:ext cx="1953345" cy="46253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66800" y="1940748"/>
            <a:ext cx="411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মাহফুজ মাহবুব</a:t>
            </a:r>
          </a:p>
          <a:p>
            <a:r>
              <a:rPr lang="bn-BD" sz="32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3200" b="1" dirty="0" err="1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নিয়র</a:t>
            </a:r>
            <a:r>
              <a:rPr lang="en-US" sz="32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প্রভাষক </a:t>
            </a:r>
            <a:r>
              <a:rPr lang="bn-BD" sz="32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(জীববিজ্ঞান)</a:t>
            </a:r>
          </a:p>
          <a:p>
            <a:r>
              <a:rPr lang="bn-BD" sz="32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মেট্রোপলিটন  </a:t>
            </a:r>
            <a:r>
              <a:rPr lang="bn-BD" sz="3200" b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কলেজ  </a:t>
            </a:r>
            <a:endParaRPr lang="bn-BD" sz="32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0" y="2971800"/>
            <a:ext cx="4495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বিজ্ঞান </a:t>
            </a:r>
          </a:p>
          <a:p>
            <a:pPr algn="ctr"/>
            <a:r>
              <a:rPr lang="bn-BD" sz="32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শ্রেণি: নবম-দশম</a:t>
            </a:r>
          </a:p>
          <a:p>
            <a:pPr algn="ctr"/>
            <a:r>
              <a:rPr lang="bn-BD" sz="32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অধ্যায়: প্রথম </a:t>
            </a:r>
          </a:p>
          <a:p>
            <a:pPr algn="ctr"/>
            <a:r>
              <a:rPr lang="bn-BD" sz="32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.1.5 </a:t>
            </a:r>
            <a:r>
              <a:rPr lang="bn-BD" sz="32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bn-BD" sz="32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1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A3937DB-DC37-4100-ACCC-0361B9B25B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3333" r="1878" b="11110"/>
          <a:stretch/>
        </p:blipFill>
        <p:spPr>
          <a:xfrm rot="10800000" flipV="1">
            <a:off x="457200" y="1706544"/>
            <a:ext cx="3905757" cy="22556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BAC6673-B1B1-406A-B5B3-966A86954F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96"/>
          <a:stretch/>
        </p:blipFill>
        <p:spPr>
          <a:xfrm>
            <a:off x="4724779" y="1706544"/>
            <a:ext cx="3302462" cy="22556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69CA62E-C08D-4CFF-AA7C-2FB570ABBD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063" y="1706544"/>
            <a:ext cx="3533874" cy="22556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A119E30-68F0-472A-B48A-BB8DB5E17E58}"/>
              </a:ext>
            </a:extLst>
          </p:cNvPr>
          <p:cNvSpPr txBox="1"/>
          <p:nvPr/>
        </p:nvSpPr>
        <p:spPr>
          <a:xfrm flipH="1">
            <a:off x="4754087" y="407117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শরীরে পানির অভাব হলে তীব্র পিপাসা হয়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21B1803-48BC-486E-8C05-C974F6F1D6AA}"/>
              </a:ext>
            </a:extLst>
          </p:cNvPr>
          <p:cNvSpPr txBox="1"/>
          <p:nvPr/>
        </p:nvSpPr>
        <p:spPr>
          <a:xfrm flipH="1">
            <a:off x="8366790" y="4025005"/>
            <a:ext cx="4486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রক্ত সঞ্চালনে ব্যাঘাত হয়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9B302B6-D9A0-423B-89E4-CC004605ABEF}"/>
              </a:ext>
            </a:extLst>
          </p:cNvPr>
          <p:cNvSpPr txBox="1"/>
          <p:nvPr/>
        </p:nvSpPr>
        <p:spPr>
          <a:xfrm flipH="1">
            <a:off x="1357873" y="4025004"/>
            <a:ext cx="3005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ত্বক কুচকে যায়।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5771F8B-690B-4019-ADD0-0CFE399AADE0}"/>
              </a:ext>
            </a:extLst>
          </p:cNvPr>
          <p:cNvSpPr txBox="1"/>
          <p:nvPr/>
        </p:nvSpPr>
        <p:spPr>
          <a:xfrm flipH="1">
            <a:off x="2667000" y="42948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পানির অভাব হলে কী সম্যাসার সম্মূখীন হয়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425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EB4A3AF-C4A2-4E38-AFEC-B3C1882C19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10"/>
          <a:stretch/>
        </p:blipFill>
        <p:spPr>
          <a:xfrm>
            <a:off x="533400" y="2949273"/>
            <a:ext cx="3581400" cy="25426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5353CDA-6DAC-4E15-B34B-FA69CF5A54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6" r="6849" b="14764"/>
          <a:stretch/>
        </p:blipFill>
        <p:spPr>
          <a:xfrm>
            <a:off x="3367436" y="223052"/>
            <a:ext cx="5181600" cy="2286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F672C04-19F7-4E2E-8426-4AF131F743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0" t="7421" r="12977" b="21894"/>
          <a:stretch/>
        </p:blipFill>
        <p:spPr>
          <a:xfrm>
            <a:off x="8549036" y="2928171"/>
            <a:ext cx="2804763" cy="25426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D3962DF-CC10-4207-9D04-592A41EE8E3B}"/>
              </a:ext>
            </a:extLst>
          </p:cNvPr>
          <p:cNvSpPr txBox="1"/>
          <p:nvPr/>
        </p:nvSpPr>
        <p:spPr>
          <a:xfrm flipH="1">
            <a:off x="3761987" y="2436396"/>
            <a:ext cx="4582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পানির অভাব হলে ডায়রিয়া হয়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3F35B94-D288-4A12-B055-2BF2675C136E}"/>
              </a:ext>
            </a:extLst>
          </p:cNvPr>
          <p:cNvSpPr txBox="1"/>
          <p:nvPr/>
        </p:nvSpPr>
        <p:spPr>
          <a:xfrm flipH="1">
            <a:off x="319435" y="5491947"/>
            <a:ext cx="6096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শরীরে ১০ভাগ কমে গেলে বেহুশ হয়ে যায়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362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D9E3B46-36BA-44F3-8A09-0F71B75DA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687" y="1030518"/>
            <a:ext cx="5954426" cy="396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CBEEB7A-4119-4A53-91B0-D8757290C9C7}"/>
              </a:ext>
            </a:extLst>
          </p:cNvPr>
          <p:cNvSpPr txBox="1"/>
          <p:nvPr/>
        </p:nvSpPr>
        <p:spPr>
          <a:xfrm>
            <a:off x="3657600" y="5030645"/>
            <a:ext cx="556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 চিমটি লবণ,এক মুঠ গুড় এবং এক গ্লাস পানি  মিশিয়ে স্যালাইন তৈরি  করা যায়।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224DA25-9237-43B7-9F10-BFB5F7551BCB}"/>
              </a:ext>
            </a:extLst>
          </p:cNvPr>
          <p:cNvSpPr txBox="1"/>
          <p:nvPr/>
        </p:nvSpPr>
        <p:spPr>
          <a:xfrm>
            <a:off x="2895600" y="154218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কী বলতে পারো কিভাবে স্যালাইন তৈরি করতে হয়?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645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66155" y="776953"/>
            <a:ext cx="2385254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2286000"/>
            <a:ext cx="9448800" cy="168789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ক্যালসিয়াম ও ফসফরাস জাতীয় খাদ্য আজকে কী কী খেয়েছো তার তালিকা তৈরি করো।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963B39F-6233-42C8-AB94-2ECA192600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16318"/>
            <a:ext cx="2080066" cy="18907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0E2F7BD9-8239-410A-9E2D-33549765A0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0058569"/>
              </p:ext>
            </p:extLst>
          </p:nvPr>
        </p:nvGraphicFramePr>
        <p:xfrm>
          <a:off x="1219200" y="1579485"/>
          <a:ext cx="8382000" cy="431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7DF0D88-A5AD-4ADE-8BBF-DE1D6D740F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"/>
            <a:ext cx="1219200" cy="1495472"/>
          </a:xfrm>
          <a:prstGeom prst="rect">
            <a:avLst/>
          </a:prstGeom>
        </p:spPr>
      </p:pic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xmlns="" id="{F5A1C1FB-37F6-4BE7-96D7-95807AE896FA}"/>
              </a:ext>
            </a:extLst>
          </p:cNvPr>
          <p:cNvSpPr/>
          <p:nvPr/>
        </p:nvSpPr>
        <p:spPr>
          <a:xfrm>
            <a:off x="3962400" y="348570"/>
            <a:ext cx="2423160" cy="609600"/>
          </a:xfrm>
          <a:prstGeom prst="flowChartAlternateProcess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743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D82C4AC-CC17-4CAC-945C-5A8CEAF1BF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0D82C4AC-CC17-4CAC-945C-5A8CEAF1BF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BF6595-9C5D-48D6-AA78-7853F1020D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97BF6595-9C5D-48D6-AA78-7853F1020D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ECACF5-4945-4010-9852-0996A54C1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25ECACF5-4945-4010-9852-0996A54C1F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2704ADE-219C-4C4E-BFCA-A01B240C8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32704ADE-219C-4C4E-BFCA-A01B240C8C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9645F2B-FFB4-42F5-941A-225F196EC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59645F2B-FFB4-42F5-941A-225F196EC0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F441B2D-405B-4290-B90F-2B6B672068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graphicEl>
                                              <a:dgm id="{EF441B2D-405B-4290-B90F-2B6B672068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B56C73-59E7-4A16-8616-ACEB7AF442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CEB56C73-59E7-4A16-8616-ACEB7AF442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931452B-C38F-4EE5-B44B-99F44DD86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graphicEl>
                                              <a:dgm id="{F931452B-C38F-4EE5-B44B-99F44DD866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3B9BC1-8526-4FF1-9166-73415ED24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DC3B9BC1-8526-4FF1-9166-73415ED24F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9B755C0-6649-45E1-8853-ACA20918CC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E9B755C0-6649-45E1-8853-ACA20918CC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8365143-6492-4E33-9E32-CC87CBAE5B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-97389"/>
            <a:ext cx="2133600" cy="16555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rrow: Left-Right 4">
            <a:extLst>
              <a:ext uri="{FF2B5EF4-FFF2-40B4-BE49-F238E27FC236}">
                <a16:creationId xmlns:a16="http://schemas.microsoft.com/office/drawing/2014/main" xmlns="" id="{A88C0A07-19ED-4E6C-A780-BB1BF3BD8129}"/>
              </a:ext>
            </a:extLst>
          </p:cNvPr>
          <p:cNvSpPr/>
          <p:nvPr/>
        </p:nvSpPr>
        <p:spPr>
          <a:xfrm>
            <a:off x="4495801" y="880863"/>
            <a:ext cx="2743200" cy="1011468"/>
          </a:xfrm>
          <a:prstGeom prst="left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9CEF5A5-2952-45F5-B3D5-8F08C685CD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1" y="1827273"/>
            <a:ext cx="3886200" cy="29108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Arrow: Left-Right 7">
            <a:extLst>
              <a:ext uri="{FF2B5EF4-FFF2-40B4-BE49-F238E27FC236}">
                <a16:creationId xmlns:a16="http://schemas.microsoft.com/office/drawing/2014/main" xmlns="" id="{347D8816-047F-4802-8388-0090824E7D08}"/>
              </a:ext>
            </a:extLst>
          </p:cNvPr>
          <p:cNvSpPr/>
          <p:nvPr/>
        </p:nvSpPr>
        <p:spPr>
          <a:xfrm>
            <a:off x="3543300" y="4572000"/>
            <a:ext cx="4800600" cy="1150096"/>
          </a:xfrm>
          <a:prstGeom prst="left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পানির গুরুত্ব বিশ্লেষণ কর।  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119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2325" y="1219201"/>
            <a:ext cx="49530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6000" b="1" spc="5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  </a:t>
            </a:r>
            <a:endParaRPr lang="en-US" sz="60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981201"/>
            <a:ext cx="3505200" cy="398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96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522D105-0A6B-4A64-B3EF-00D0A19177DB}"/>
              </a:ext>
            </a:extLst>
          </p:cNvPr>
          <p:cNvSpPr/>
          <p:nvPr/>
        </p:nvSpPr>
        <p:spPr>
          <a:xfrm>
            <a:off x="4140544" y="4455361"/>
            <a:ext cx="114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17D53B1-2906-4F09-8E46-963A5C7D10B3}"/>
              </a:ext>
            </a:extLst>
          </p:cNvPr>
          <p:cNvSpPr/>
          <p:nvPr/>
        </p:nvSpPr>
        <p:spPr>
          <a:xfrm>
            <a:off x="2092816" y="3374123"/>
            <a:ext cx="16641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মাংস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BC803CB-61C0-4A75-87E7-65EB7F693DAB}"/>
              </a:ext>
            </a:extLst>
          </p:cNvPr>
          <p:cNvSpPr/>
          <p:nvPr/>
        </p:nvSpPr>
        <p:spPr>
          <a:xfrm>
            <a:off x="8098342" y="3333476"/>
            <a:ext cx="114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কমলা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77E18C0-2599-4640-B383-DE76AC85187F}"/>
              </a:ext>
            </a:extLst>
          </p:cNvPr>
          <p:cNvSpPr/>
          <p:nvPr/>
        </p:nvSpPr>
        <p:spPr>
          <a:xfrm>
            <a:off x="2092816" y="5740302"/>
            <a:ext cx="12882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4291025-C5B3-4CD5-A56C-8354C1746D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303" y="4105381"/>
            <a:ext cx="2870960" cy="156180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B512BC21-4D36-4527-8052-4E0A186719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812" y="3578664"/>
            <a:ext cx="2008060" cy="218544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74B0C986-D899-4F77-B451-09B6DDB80056}"/>
              </a:ext>
            </a:extLst>
          </p:cNvPr>
          <p:cNvSpPr/>
          <p:nvPr/>
        </p:nvSpPr>
        <p:spPr>
          <a:xfrm>
            <a:off x="8251297" y="5740302"/>
            <a:ext cx="8370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31756FF3-5293-4CEF-8072-554A7EBF5A35}"/>
              </a:ext>
            </a:extLst>
          </p:cNvPr>
          <p:cNvSpPr txBox="1"/>
          <p:nvPr/>
        </p:nvSpPr>
        <p:spPr>
          <a:xfrm>
            <a:off x="2196215" y="131239"/>
            <a:ext cx="7552972" cy="584775"/>
          </a:xfrm>
          <a:prstGeom prst="homePlat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কী বলতে পারো চিত্রের খাদ্য গুলোর ঊপাদান কী?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49B2266-0AAA-4FB8-91A0-629DC190EE63}"/>
              </a:ext>
            </a:extLst>
          </p:cNvPr>
          <p:cNvSpPr txBox="1"/>
          <p:nvPr/>
        </p:nvSpPr>
        <p:spPr>
          <a:xfrm>
            <a:off x="2332022" y="789847"/>
            <a:ext cx="5766320" cy="584775"/>
          </a:xfrm>
          <a:prstGeom prst="homePlat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খাদ্যগুলো আমাদের দেহে কেনো প্রয়োজন?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FF909DA-9510-4416-9FF5-7F4BBA78D976}"/>
              </a:ext>
            </a:extLst>
          </p:cNvPr>
          <p:cNvSpPr txBox="1"/>
          <p:nvPr/>
        </p:nvSpPr>
        <p:spPr>
          <a:xfrm>
            <a:off x="4569821" y="2133147"/>
            <a:ext cx="28057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 বৃদ্ধি এবং পুষ্টির জন্য ভিটামিনের মতো  অন্য একটি পদার্থ প্রয়োজন বলতে পারো তার নাম কী?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6A01A4A-5B3B-4EF7-89B1-2FD7183954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374" y="1452794"/>
            <a:ext cx="2583810" cy="19326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7F719A7-EA29-4321-B75B-100E1F3221C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32" y="1584733"/>
            <a:ext cx="3476297" cy="208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8" grpId="0"/>
      <p:bldP spid="26" grpId="0"/>
      <p:bldP spid="27" grpId="0" animBg="1"/>
      <p:bldP spid="28" grpId="0" animBg="1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>
            <a:extLst>
              <a:ext uri="{FF2B5EF4-FFF2-40B4-BE49-F238E27FC236}">
                <a16:creationId xmlns:a16="http://schemas.microsoft.com/office/drawing/2014/main" xmlns="" id="{6F506275-D60E-426A-8E79-E398129AA87D}"/>
              </a:ext>
            </a:extLst>
          </p:cNvPr>
          <p:cNvSpPr/>
          <p:nvPr/>
        </p:nvSpPr>
        <p:spPr>
          <a:xfrm>
            <a:off x="3962400" y="1676400"/>
            <a:ext cx="3962400" cy="2438400"/>
          </a:xfrm>
          <a:prstGeom prst="flowChartPunchedTap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খনিজ পদার্থ,পানি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D53EDD8-F786-414F-89AA-066D801DDF14}"/>
              </a:ext>
            </a:extLst>
          </p:cNvPr>
          <p:cNvSpPr/>
          <p:nvPr/>
        </p:nvSpPr>
        <p:spPr>
          <a:xfrm>
            <a:off x="3505200" y="304800"/>
            <a:ext cx="5486400" cy="8879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34117" y="2384263"/>
            <a:ext cx="7772400" cy="261610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 খনিজ পদার্থ কী তা বলতে পারবে;</a:t>
            </a:r>
          </a:p>
          <a:p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২। খনিজ পদার্থ এর উৎস ব্যাখ্যা করতে পারবে;</a:t>
            </a:r>
          </a:p>
          <a:p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৩। পানির  প্রয়োজনীয়তা ব্যাখ্যা করতে পারবে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3193966-286F-47DD-BA99-D9BD6B805CFD}"/>
              </a:ext>
            </a:extLst>
          </p:cNvPr>
          <p:cNvSpPr txBox="1"/>
          <p:nvPr/>
        </p:nvSpPr>
        <p:spPr>
          <a:xfrm>
            <a:off x="1953950" y="860473"/>
            <a:ext cx="4823855" cy="1517928"/>
          </a:xfrm>
          <a:prstGeom prst="stripedRightArrow">
            <a:avLst>
              <a:gd name="adj1" fmla="val 38251"/>
              <a:gd name="adj2" fmla="val 58224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bn-IN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পাঠশেষে শিক্ষার্থীরা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0DEA1680-0807-4E5D-BB09-D788D9650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878" y="-152400"/>
            <a:ext cx="4011613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0D1607A-B036-4C13-90CD-285062C11C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15"/>
          <a:stretch/>
        </p:blipFill>
        <p:spPr>
          <a:xfrm>
            <a:off x="7560760" y="3847445"/>
            <a:ext cx="2087840" cy="22009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88B95E5-0CED-439D-87C0-55E438DF22B6}"/>
              </a:ext>
            </a:extLst>
          </p:cNvPr>
          <p:cNvSpPr txBox="1"/>
          <p:nvPr/>
        </p:nvSpPr>
        <p:spPr>
          <a:xfrm>
            <a:off x="7631464" y="5867907"/>
            <a:ext cx="2017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অস্থিমজ্জা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87B2A49-218B-4832-9965-7C1A1A58EC7D}"/>
              </a:ext>
            </a:extLst>
          </p:cNvPr>
          <p:cNvSpPr/>
          <p:nvPr/>
        </p:nvSpPr>
        <p:spPr>
          <a:xfrm>
            <a:off x="8079859" y="3443166"/>
            <a:ext cx="8771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যকৃৎ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C011BE7-4AAB-47C3-8557-9319730409B6}"/>
              </a:ext>
            </a:extLst>
          </p:cNvPr>
          <p:cNvSpPr/>
          <p:nvPr/>
        </p:nvSpPr>
        <p:spPr>
          <a:xfrm>
            <a:off x="2483082" y="3294973"/>
            <a:ext cx="21335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লোহিত কণিকা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E9D0009-3C11-423C-BC74-588D1351E133}"/>
              </a:ext>
            </a:extLst>
          </p:cNvPr>
          <p:cNvSpPr/>
          <p:nvPr/>
        </p:nvSpPr>
        <p:spPr>
          <a:xfrm>
            <a:off x="2722343" y="5795397"/>
            <a:ext cx="16401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প্লীহা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75A70A0-F5FD-4297-9F36-08B88BE2A1DD}"/>
              </a:ext>
            </a:extLst>
          </p:cNvPr>
          <p:cNvSpPr/>
          <p:nvPr/>
        </p:nvSpPr>
        <p:spPr>
          <a:xfrm>
            <a:off x="5591214" y="379800"/>
            <a:ext cx="66007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কী বলতে পারো এটি কোথায় সঞ্চিত 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1B140622-74B3-4BB2-8678-0AFC6C5D8114}"/>
              </a:ext>
            </a:extLst>
          </p:cNvPr>
          <p:cNvGrpSpPr/>
          <p:nvPr/>
        </p:nvGrpSpPr>
        <p:grpSpPr>
          <a:xfrm>
            <a:off x="0" y="-36755"/>
            <a:ext cx="5715000" cy="1311148"/>
            <a:chOff x="0" y="-3570"/>
            <a:chExt cx="7048760" cy="1311148"/>
          </a:xfrm>
        </p:grpSpPr>
        <p:sp>
          <p:nvSpPr>
            <p:cNvPr id="25" name="Arrow: Right 24">
              <a:extLst>
                <a:ext uri="{FF2B5EF4-FFF2-40B4-BE49-F238E27FC236}">
                  <a16:creationId xmlns:a16="http://schemas.microsoft.com/office/drawing/2014/main" xmlns="" id="{7CFE0E84-CBF6-4CC1-BE98-F9C55369B117}"/>
                </a:ext>
              </a:extLst>
            </p:cNvPr>
            <p:cNvSpPr/>
            <p:nvPr/>
          </p:nvSpPr>
          <p:spPr>
            <a:xfrm>
              <a:off x="0" y="-3570"/>
              <a:ext cx="6919485" cy="1311148"/>
            </a:xfrm>
            <a:prstGeom prst="rightArrow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0300D392-BE0E-47B4-9BA0-DAFB21AB105D}"/>
                </a:ext>
              </a:extLst>
            </p:cNvPr>
            <p:cNvSpPr txBox="1"/>
            <p:nvPr/>
          </p:nvSpPr>
          <p:spPr>
            <a:xfrm>
              <a:off x="129275" y="359616"/>
              <a:ext cx="69194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বলতে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পারো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রক্তের প্রধান উপাদান কী?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dirty="0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B3BDA5E-A02B-49F8-BE6F-D59D889827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1" r="8624"/>
          <a:stretch/>
        </p:blipFill>
        <p:spPr>
          <a:xfrm>
            <a:off x="7032348" y="1157428"/>
            <a:ext cx="3162412" cy="223236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72FBB47-EA1D-4E95-B6ED-2B50AD0A6A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942" y="1062603"/>
            <a:ext cx="2357383" cy="223237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C4056522-E1EE-4946-8B86-4B1205A80E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108" r="28190"/>
          <a:stretch/>
        </p:blipFill>
        <p:spPr>
          <a:xfrm rot="1741336">
            <a:off x="1798639" y="3277667"/>
            <a:ext cx="2475857" cy="314309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E3A778F9-91F0-4179-834A-D2D4FFF1F6FD}"/>
              </a:ext>
            </a:extLst>
          </p:cNvPr>
          <p:cNvSpPr/>
          <p:nvPr/>
        </p:nvSpPr>
        <p:spPr>
          <a:xfrm>
            <a:off x="5308689" y="3341077"/>
            <a:ext cx="1397665" cy="50636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লৌহ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10" grpId="0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13B6AA8-428D-4631-AABE-A6C33641B5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18" y="3210460"/>
            <a:ext cx="3264907" cy="26486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56D58F0-8956-438D-B4DE-00486CA17C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62"/>
          <a:stretch/>
        </p:blipFill>
        <p:spPr>
          <a:xfrm>
            <a:off x="8006953" y="3108141"/>
            <a:ext cx="3338852" cy="27408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49B4A55-FB24-42BB-8219-6F595A79E363}"/>
              </a:ext>
            </a:extLst>
          </p:cNvPr>
          <p:cNvSpPr/>
          <p:nvPr/>
        </p:nvSpPr>
        <p:spPr>
          <a:xfrm>
            <a:off x="4323734" y="1762447"/>
            <a:ext cx="35445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কী বলতে পারো লৌহ জাতীয় খাদ্য এর উৎস কী?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EA46162-2C0A-4B25-8239-B965DD3F03A3}"/>
              </a:ext>
            </a:extLst>
          </p:cNvPr>
          <p:cNvSpPr/>
          <p:nvPr/>
        </p:nvSpPr>
        <p:spPr>
          <a:xfrm>
            <a:off x="1238061" y="2686573"/>
            <a:ext cx="20954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ফুলকপির পাতা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042E617-AD29-4E28-8C94-EC8FC0C99EE6}"/>
              </a:ext>
            </a:extLst>
          </p:cNvPr>
          <p:cNvSpPr/>
          <p:nvPr/>
        </p:nvSpPr>
        <p:spPr>
          <a:xfrm>
            <a:off x="9136974" y="2626729"/>
            <a:ext cx="12186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নটেশাক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D90EF62-CE15-4AA4-B388-25C7770E3555}"/>
              </a:ext>
            </a:extLst>
          </p:cNvPr>
          <p:cNvSpPr/>
          <p:nvPr/>
        </p:nvSpPr>
        <p:spPr>
          <a:xfrm>
            <a:off x="1676400" y="5827865"/>
            <a:ext cx="12939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নিমপাতা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564B308-0E3A-4961-885B-5321A05E0AF5}"/>
              </a:ext>
            </a:extLst>
          </p:cNvPr>
          <p:cNvSpPr/>
          <p:nvPr/>
        </p:nvSpPr>
        <p:spPr>
          <a:xfrm>
            <a:off x="9136974" y="5803529"/>
            <a:ext cx="13292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কাচাকলা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2D7D30A-1D10-4309-A768-1B5C932150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953" y="57829"/>
            <a:ext cx="3338852" cy="26019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E102D2C-5576-4B4E-A6D6-B562B295D7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61" y="83619"/>
            <a:ext cx="3338853" cy="26638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4217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6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9EF7527-721A-44E7-B0B2-D6164D17523F}"/>
              </a:ext>
            </a:extLst>
          </p:cNvPr>
          <p:cNvSpPr/>
          <p:nvPr/>
        </p:nvSpPr>
        <p:spPr>
          <a:xfrm>
            <a:off x="1657711" y="2667940"/>
            <a:ext cx="8958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ভুট্টা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FCAFDC3-ABF7-4DB9-B3B2-60BCE560258F}"/>
              </a:ext>
            </a:extLst>
          </p:cNvPr>
          <p:cNvSpPr/>
          <p:nvPr/>
        </p:nvSpPr>
        <p:spPr>
          <a:xfrm>
            <a:off x="2261663" y="4221200"/>
            <a:ext cx="5838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9A4ABD2-1F0B-447E-9394-945089C9F0EE}"/>
              </a:ext>
            </a:extLst>
          </p:cNvPr>
          <p:cNvSpPr/>
          <p:nvPr/>
        </p:nvSpPr>
        <p:spPr>
          <a:xfrm>
            <a:off x="9703040" y="2669981"/>
            <a:ext cx="9412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বাদাম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D3678F1-400A-46B6-982E-54BED93E24B9}"/>
              </a:ext>
            </a:extLst>
          </p:cNvPr>
          <p:cNvSpPr/>
          <p:nvPr/>
        </p:nvSpPr>
        <p:spPr>
          <a:xfrm>
            <a:off x="1911247" y="5816557"/>
            <a:ext cx="7681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ডুমুর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747D2D8-16DF-43AD-9C88-F7590DE02AB9}"/>
              </a:ext>
            </a:extLst>
          </p:cNvPr>
          <p:cNvSpPr/>
          <p:nvPr/>
        </p:nvSpPr>
        <p:spPr>
          <a:xfrm>
            <a:off x="9502395" y="5840164"/>
            <a:ext cx="9877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বজরা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8ED76DE-BCCE-474E-962B-53B6406B3A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1" r="26298"/>
          <a:stretch/>
        </p:blipFill>
        <p:spPr>
          <a:xfrm>
            <a:off x="818169" y="3411731"/>
            <a:ext cx="3372832" cy="25580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42EE78F-B7E0-43E5-BFC8-E1A5FD7E9C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 b="10973"/>
          <a:stretch/>
        </p:blipFill>
        <p:spPr>
          <a:xfrm>
            <a:off x="818169" y="261263"/>
            <a:ext cx="3611414" cy="22910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2C23A94-17D4-4462-93C8-6234B177B1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7" r="19685"/>
          <a:stretch/>
        </p:blipFill>
        <p:spPr>
          <a:xfrm>
            <a:off x="8309359" y="32855"/>
            <a:ext cx="3780971" cy="267364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C78D41A2-12DE-46F2-9733-1D94F4D750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802" y="3122001"/>
            <a:ext cx="3671198" cy="278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596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Right 2">
            <a:extLst>
              <a:ext uri="{FF2B5EF4-FFF2-40B4-BE49-F238E27FC236}">
                <a16:creationId xmlns:a16="http://schemas.microsoft.com/office/drawing/2014/main" xmlns="" id="{B7F9D5CD-7C00-4831-83A1-9F9CF7BAD9FD}"/>
              </a:ext>
            </a:extLst>
          </p:cNvPr>
          <p:cNvSpPr/>
          <p:nvPr/>
        </p:nvSpPr>
        <p:spPr>
          <a:xfrm>
            <a:off x="378655" y="26963"/>
            <a:ext cx="11434690" cy="1311148"/>
          </a:xfrm>
          <a:prstGeom prst="rightArrow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কী বলতে পারো লৌহের অভাবে আমাদের কী সম্যাসার সম্মুখীন হতে হয়?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C4CBB36-2DE3-467D-87CB-38003B3AA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362200"/>
            <a:ext cx="5460631" cy="33370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8E1371D-489B-43E8-9D9E-E7050403C12D}"/>
              </a:ext>
            </a:extLst>
          </p:cNvPr>
          <p:cNvSpPr/>
          <p:nvPr/>
        </p:nvSpPr>
        <p:spPr>
          <a:xfrm>
            <a:off x="762000" y="1295400"/>
            <a:ext cx="10287000" cy="914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লৌহের প্রধান কাজ হলো হিমোগ্লোবিন গঠনে সহায়তা করা ।হিমোগ্লোবিন কমে গেলে রক্তশুণ্যতা রোগ হয়।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809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theme/theme1.xml><?xml version="1.0" encoding="utf-8"?>
<a:theme xmlns:a="http://schemas.openxmlformats.org/drawingml/2006/main" name="1_Google Classro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of Kawser Sir</Template>
  <TotalTime>2949</TotalTime>
  <Words>550</Words>
  <Application>Microsoft Office PowerPoint</Application>
  <PresentationFormat>Widescreen</PresentationFormat>
  <Paragraphs>124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NikoshBAN</vt:lpstr>
      <vt:lpstr>1_Google Classroom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ismail - [2010]</cp:lastModifiedBy>
  <cp:revision>342</cp:revision>
  <dcterms:created xsi:type="dcterms:W3CDTF">2006-08-16T00:00:00Z</dcterms:created>
  <dcterms:modified xsi:type="dcterms:W3CDTF">2020-05-31T02:37:57Z</dcterms:modified>
</cp:coreProperties>
</file>