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1"/>
  </p:notesMasterIdLst>
  <p:sldIdLst>
    <p:sldId id="256" r:id="rId5"/>
    <p:sldId id="257" r:id="rId6"/>
    <p:sldId id="275" r:id="rId7"/>
    <p:sldId id="262" r:id="rId8"/>
    <p:sldId id="261" r:id="rId9"/>
    <p:sldId id="272" r:id="rId10"/>
    <p:sldId id="282" r:id="rId11"/>
    <p:sldId id="263" r:id="rId12"/>
    <p:sldId id="270" r:id="rId13"/>
    <p:sldId id="276" r:id="rId14"/>
    <p:sldId id="279" r:id="rId15"/>
    <p:sldId id="280" r:id="rId16"/>
    <p:sldId id="267" r:id="rId17"/>
    <p:sldId id="268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3CBA0-D1CF-48A5-A6A5-EB2C3D0561AE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D2EE5-10F7-498E-AFB6-1DADF7FC3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D2EE5-10F7-498E-AFB6-1DADF7FC38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D2EE5-10F7-498E-AFB6-1DADF7FC38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7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9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8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4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3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8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07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00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9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9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89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8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9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3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8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7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87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6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1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0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6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34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5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56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57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7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60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7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9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0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21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87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4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8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8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6538-499E-4738-B3F1-82308184F92B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4CF2-9B84-4212-BF6F-45C36DFBC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9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2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2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76500"/>
            <a:ext cx="5715000" cy="2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9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2566638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2" name="12-Point Star 11"/>
          <p:cNvSpPr/>
          <p:nvPr/>
        </p:nvSpPr>
        <p:spPr>
          <a:xfrm>
            <a:off x="210459" y="2750457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</a:t>
            </a:r>
            <a:endParaRPr lang="en-US" dirty="0"/>
          </a:p>
        </p:txBody>
      </p:sp>
      <p:sp>
        <p:nvSpPr>
          <p:cNvPr id="17" name="12-Point Star 16"/>
          <p:cNvSpPr/>
          <p:nvPr/>
        </p:nvSpPr>
        <p:spPr>
          <a:xfrm>
            <a:off x="203205" y="3570510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খ</a:t>
            </a:r>
            <a:endParaRPr lang="en-US" dirty="0"/>
          </a:p>
        </p:txBody>
      </p:sp>
      <p:sp>
        <p:nvSpPr>
          <p:cNvPr id="18" name="12-Point Star 17"/>
          <p:cNvSpPr/>
          <p:nvPr/>
        </p:nvSpPr>
        <p:spPr>
          <a:xfrm>
            <a:off x="203205" y="4426860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</a:t>
            </a:r>
            <a:endParaRPr lang="en-US" dirty="0"/>
          </a:p>
        </p:txBody>
      </p:sp>
      <p:sp>
        <p:nvSpPr>
          <p:cNvPr id="19" name="12-Point Star 18"/>
          <p:cNvSpPr/>
          <p:nvPr/>
        </p:nvSpPr>
        <p:spPr>
          <a:xfrm>
            <a:off x="217719" y="5283204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ঘ</a:t>
            </a:r>
            <a:endParaRPr lang="en-US" dirty="0"/>
          </a:p>
        </p:txBody>
      </p:sp>
      <p:sp>
        <p:nvSpPr>
          <p:cNvPr id="20" name="12-Point Star 19"/>
          <p:cNvSpPr/>
          <p:nvPr/>
        </p:nvSpPr>
        <p:spPr>
          <a:xfrm>
            <a:off x="203205" y="6110520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12-Point Star 20"/>
          <p:cNvSpPr/>
          <p:nvPr/>
        </p:nvSpPr>
        <p:spPr>
          <a:xfrm>
            <a:off x="5892807" y="2699661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  <a:endParaRPr lang="en-US" dirty="0"/>
          </a:p>
        </p:txBody>
      </p:sp>
      <p:sp>
        <p:nvSpPr>
          <p:cNvPr id="22" name="12-Point Star 21"/>
          <p:cNvSpPr/>
          <p:nvPr/>
        </p:nvSpPr>
        <p:spPr>
          <a:xfrm>
            <a:off x="5907310" y="3526968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ছ</a:t>
            </a:r>
            <a:endParaRPr lang="en-US" dirty="0"/>
          </a:p>
        </p:txBody>
      </p:sp>
      <p:sp>
        <p:nvSpPr>
          <p:cNvPr id="23" name="12-Point Star 22"/>
          <p:cNvSpPr/>
          <p:nvPr/>
        </p:nvSpPr>
        <p:spPr>
          <a:xfrm>
            <a:off x="5907318" y="4310743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জ</a:t>
            </a:r>
            <a:endParaRPr lang="en-US" dirty="0"/>
          </a:p>
        </p:txBody>
      </p:sp>
      <p:sp>
        <p:nvSpPr>
          <p:cNvPr id="24" name="12-Point Star 23"/>
          <p:cNvSpPr/>
          <p:nvPr/>
        </p:nvSpPr>
        <p:spPr>
          <a:xfrm>
            <a:off x="5950869" y="5181598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5965367" y="6052461"/>
            <a:ext cx="631370" cy="660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7857" y="2846445"/>
            <a:ext cx="126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এ্যাওর্টা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79868" y="3508944"/>
            <a:ext cx="2991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পালমোনারি ধমনী</a:t>
            </a:r>
          </a:p>
          <a:p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09372" y="4434171"/>
            <a:ext cx="3318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সেমিনুলার কপাটিকা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4126" y="5300408"/>
            <a:ext cx="303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পালমোনারি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3125" y="5943604"/>
            <a:ext cx="1433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অলিন্দ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94529" y="2728463"/>
            <a:ext cx="45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বাইকাসপিড কপাটিকা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2256" y="3510127"/>
            <a:ext cx="1768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 নিলয়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3" y="4399934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</a:t>
            </a:r>
            <a:r>
              <a:rPr lang="bn-BD" sz="40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নিলয়</a:t>
            </a:r>
            <a:endParaRPr lang="en-US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1245" y="5122382"/>
            <a:ext cx="3575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ট্রাইকাসপিড কপাটিকা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46500" y="6036780"/>
            <a:ext cx="1919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অলিন্দ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8677" y="1666579"/>
            <a:ext cx="67281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নাও 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8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6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39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থেকে আমরা জানতে পারলাম যে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35450"/>
          </a:xfrm>
          <a:noFill/>
        </p:spPr>
        <p:txBody>
          <a:bodyPr>
            <a:no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হৃদপিন্ডের স্বতঃস্ফুর্ত সংকোচনকে সিস্টল(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systole)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স্বতঃস্ফুর্ত প্রসারণকে ডায়াস্টল 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diastole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বলে 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 পাম্পের মতো দেহের ভিতরে সর্বক্ষণ ছন্দের হারে স্পন্দিত হয়।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হৃদপিন্ডের এই স্পন্দনকে হৃদস্পন্দন বা হার্ট-বিট বলে।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হৃদপিন্ড মায়োজেনিক 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myogenic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অর্থাৎ বাইরের কোনো উদ্দীপনা ছাড়া হৃদপেশি নিজে থেকে সংকোচন ও প্রসারণের দ্বারা হৃদস্পন্দন সৃষ্টি করে। একটি হৃদস্পন্দন হৃদপিন্ডে পর পর সংঘটিত ঘটনার  সমষ্টিকে কার্ডিয়াক চক্র বলে।</a:t>
            </a:r>
          </a:p>
        </p:txBody>
      </p:sp>
    </p:spTree>
    <p:extLst>
      <p:ext uri="{BB962C8B-B14F-4D97-AF65-F5344CB8AC3E}">
        <p14:creationId xmlns:p14="http://schemas.microsoft.com/office/powerpoint/2010/main" val="32164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795"/>
            <a:ext cx="10972800" cy="6666931"/>
          </a:xfrm>
          <a:noFill/>
        </p:spPr>
        <p:txBody>
          <a:bodyPr>
            <a:normAutofit lnSpcReduction="10000"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কার্ডিয়াক চক্র চারটি ধাপে সম্পন্ন হয়-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অ্যাট্রিয়ামের ডায়াস্টল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অ্যাট্রিয়ামের সিস্টল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ভেন্টিকলের সিস্টল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ভেন্টিকলের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ডায়াস্টল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সুস্থ মানুষের হৃদস্পন্দন প্রতি মিনিটে ৬০-১০০ বার হয়। এটাকে হার্ট-বিট বলা হয়।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রেডিয়াল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ধমনী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ধুকধুক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পালসের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হৃদপিন্ডের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প্রসারণের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ধমনির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প্রবাহকালে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পার্শচাপ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স্টলি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স্তম্বের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১১০-১৪০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(mm Hg)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ডায়াস্টলিক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স্তম্বের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৬০-৯০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মিলিমিটার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(mm Hg )।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490"/>
            <a:ext cx="10972800" cy="16536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6" y="1314914"/>
            <a:ext cx="9130553" cy="3593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4707125"/>
            <a:ext cx="121920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থেকে মৃত্যু পর্যন্ত বিরামহীন অঙ্গটির পরিচর্যায় </a:t>
            </a:r>
            <a:r>
              <a:rPr lang="bn-IN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করা যেতে পারে--------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120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239"/>
            <a:ext cx="10972800" cy="1624115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178" y="2518481"/>
            <a:ext cx="65723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ভেন্টিকলের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সিস্টল এর শব্দটি বল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9823" y="3902177"/>
            <a:ext cx="6522173" cy="1107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ভেন্টিকলের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ডায়াস্টল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শব্দটি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184" y="5479178"/>
            <a:ext cx="6585207" cy="1089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সিস্টলিক রক্তচাপ কাকে বলে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7628" y="2518481"/>
            <a:ext cx="373487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লাব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07628" y="3902177"/>
            <a:ext cx="3734873" cy="966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ডাব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7628" y="5479178"/>
            <a:ext cx="3734873" cy="108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নিলয়ের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সিস্টোল অবস্থায় ধমনিতে যে চাপ থাকে,তাকে সিস্টোলিক রক্তচাপ বলে।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1" y="5206182"/>
            <a:ext cx="12133010" cy="165181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হৃদপিন্ডকে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বলা হয় কেন ?</a:t>
            </a:r>
            <a:endParaRPr lang="en-US" sz="8000" b="1" dirty="0">
              <a:ln/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16" y="1225918"/>
            <a:ext cx="5574359" cy="333058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eal-estate-clip-art-house-4-2268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653" y="0"/>
            <a:ext cx="6413957" cy="51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59" y="1362271"/>
            <a:ext cx="5820828" cy="42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055" y="2035966"/>
            <a:ext cx="6733309" cy="4129314"/>
          </a:xfrm>
          <a:solidFill>
            <a:schemeClr val="accent1">
              <a:lumMod val="20000"/>
              <a:lumOff val="80000"/>
            </a:schemeClr>
          </a:solidFill>
          <a:ln w="196850">
            <a:solidFill>
              <a:srgbClr val="00B050">
                <a:alpha val="88000"/>
              </a:srgbClr>
            </a:solidFill>
            <a:prstDash val="lgDashDot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শ্রেণীঃ          নবম ও দশম </a:t>
            </a:r>
          </a:p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বিষয়ঃ         বিজ্ঞান 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/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জীব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বিজ্ঞান</a:t>
            </a:r>
            <a:endParaRPr lang="bn-BD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অধ্যায়ঃ        তৃতীয়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/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ষষ্ট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অধ্যায়</a:t>
            </a:r>
            <a:endParaRPr lang="bn-BD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বিষয়বস্তুঃ     হৃদ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পিন্ডের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গঠন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ও                 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bn-BD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669" y="3921341"/>
            <a:ext cx="500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(রবি)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669" y="4734341"/>
            <a:ext cx="500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সহকারি শিক্ষক</a:t>
            </a:r>
          </a:p>
          <a:p>
            <a:r>
              <a:rPr lang="bn-BD" sz="2800" b="1" dirty="0" smtClean="0">
                <a:solidFill>
                  <a:srgbClr val="00B050"/>
                </a:solidFill>
              </a:rPr>
              <a:t>মটুকপুর স্কুল এন্ড কলেজ</a:t>
            </a:r>
            <a:r>
              <a:rPr lang="en-US" sz="2800" b="1" dirty="0" smtClean="0">
                <a:solidFill>
                  <a:srgbClr val="00B050"/>
                </a:solidFill>
              </a:rPr>
              <a:t>,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91" y="5645284"/>
            <a:ext cx="4642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ডোমার, নীলফামারী।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4" y="94129"/>
            <a:ext cx="3493421" cy="3827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3071" y="6414247"/>
            <a:ext cx="4329953" cy="34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Mob.01718303108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" y="-5688"/>
            <a:ext cx="121658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5652" y="339211"/>
            <a:ext cx="54970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128790"/>
            <a:ext cx="11964473" cy="1634272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 গঠন ও কাজ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40" y="1323976"/>
            <a:ext cx="5203064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830"/>
            <a:ext cx="10972800" cy="18816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13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6121"/>
            <a:ext cx="109728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হৃদপিন্ডের গঠন ও কাজ 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্যাখ্যা করতে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রক্তচাপ,হার্টবিট,হার্টরেট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পালসরেটের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606"/>
            <a:ext cx="10972800" cy="1143000"/>
          </a:xfrm>
        </p:spPr>
        <p:txBody>
          <a:bodyPr>
            <a:no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60" y="1334418"/>
            <a:ext cx="12170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 রক্ত সংবহনতন্ত্রের অন্তর্গত একরকমের পাম্পযন্ত্র বিশেষ।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7" y="2562902"/>
            <a:ext cx="8281116" cy="4247317"/>
          </a:xfrm>
          <a:prstGeom prst="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হৃদপিণ্ড হচ্ছে হ্রিদপেশি দিয়ে তৈরি ত্রিকোণাকার ফাপা প্রোকোষ্টযুক্ত পাম্পের মত একটি অঙ্গ।এটি ৩ স্তর বিশিষ্ট, দৈর্ঘ্যঃপ্রায় ৫ ইঞ্চি, প্রস্থঃ প্রায় ৩.৫ ইঞ্চি ও </a:t>
            </a: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২.৫ </a:t>
            </a: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ইঞ্চি পুরু।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2562902"/>
            <a:ext cx="3898006" cy="42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2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725" y="1566240"/>
            <a:ext cx="111342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 রক্ত সংবহনতন্ত্রের অন্তর্গত একরকমের পাম্পযন্ত্র বিশেষ।</a:t>
            </a:r>
            <a:endParaRPr lang="en-US" sz="60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11832"/>
              </p:ext>
            </p:extLst>
          </p:nvPr>
        </p:nvGraphicFramePr>
        <p:xfrm>
          <a:off x="4338034" y="4342415"/>
          <a:ext cx="2775371" cy="234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8034" y="4342415"/>
                        <a:ext cx="2775371" cy="234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72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43000"/>
            <a:ext cx="4038600" cy="381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 rot="21444048">
            <a:off x="7716853" y="2078393"/>
            <a:ext cx="1345930" cy="461191"/>
          </a:xfrm>
          <a:prstGeom prst="wedgeEllipseCallout">
            <a:avLst>
              <a:gd name="adj1" fmla="val -184261"/>
              <a:gd name="adj2" fmla="val 6727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018" y="207659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অলিন্দ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904018" y="601524"/>
            <a:ext cx="838200" cy="609600"/>
          </a:xfrm>
          <a:prstGeom prst="wedgeRoundRectCallout">
            <a:avLst>
              <a:gd name="adj1" fmla="val -368932"/>
              <a:gd name="adj2" fmla="val 322045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7818" y="65694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সেমিনুলার কপাটিকা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904018" y="2909298"/>
            <a:ext cx="1392382" cy="980265"/>
          </a:xfrm>
          <a:prstGeom prst="wedgeEllipseCallout">
            <a:avLst>
              <a:gd name="adj1" fmla="val -184218"/>
              <a:gd name="adj2" fmla="val -3680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2619" y="305136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বাইকাসপিড</a:t>
            </a:r>
          </a:p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কপাটিকা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049491" y="4140350"/>
            <a:ext cx="1219200" cy="381000"/>
          </a:xfrm>
          <a:prstGeom prst="wedgeRoundRectCallout">
            <a:avLst>
              <a:gd name="adj1" fmla="val -230152"/>
              <a:gd name="adj2" fmla="val -216046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1109" y="4136886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 নিলয়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951018" y="898386"/>
            <a:ext cx="1066800" cy="533400"/>
          </a:xfrm>
          <a:prstGeom prst="wedgeEllipseCallout">
            <a:avLst>
              <a:gd name="adj1" fmla="val 155791"/>
              <a:gd name="adj2" fmla="val 9107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3418" y="97216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এ্যাওর্টা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379518" y="3032638"/>
            <a:ext cx="1295400" cy="784086"/>
          </a:xfrm>
          <a:prstGeom prst="wedgeRoundRectCallout">
            <a:avLst>
              <a:gd name="adj1" fmla="val 162198"/>
              <a:gd name="adj2" fmla="val 31291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1918" y="3108838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ট্রাইকাসপিড </a:t>
            </a:r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কপাটিকা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7716853" y="1241287"/>
            <a:ext cx="1212530" cy="706581"/>
          </a:xfrm>
          <a:prstGeom prst="wedgeEllipseCallout">
            <a:avLst>
              <a:gd name="adj1" fmla="val -174292"/>
              <a:gd name="adj2" fmla="val 12321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786383" y="1241287"/>
            <a:ext cx="1143000" cy="717572"/>
          </a:xfrm>
          <a:prstGeom prst="wedgeEllipseCallout">
            <a:avLst>
              <a:gd name="adj1" fmla="val -192954"/>
              <a:gd name="adj2" fmla="val 10078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6383" y="127141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পালমোনারি    </a:t>
            </a:r>
          </a:p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শিরা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694218" y="565878"/>
            <a:ext cx="1371600" cy="563249"/>
          </a:xfrm>
          <a:prstGeom prst="wedgeEllipseCallout">
            <a:avLst>
              <a:gd name="adj1" fmla="val -38005"/>
              <a:gd name="adj2" fmla="val 21500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345" y="533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পালমোনারি ধমনী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2372591" y="3987950"/>
            <a:ext cx="1219200" cy="1066800"/>
          </a:xfrm>
          <a:prstGeom prst="wedgeEllipseCallout">
            <a:avLst>
              <a:gd name="adj1" fmla="val 204477"/>
              <a:gd name="adj2" fmla="val -4672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891" y="432129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নিলয়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798618" y="1947867"/>
            <a:ext cx="876300" cy="621998"/>
          </a:xfrm>
          <a:prstGeom prst="wedgeRoundRectCallout">
            <a:avLst>
              <a:gd name="adj1" fmla="val 178377"/>
              <a:gd name="adj2" fmla="val 14877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2418" y="207658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অলিন্দ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600" y="5207034"/>
            <a:ext cx="11395880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 হৃদপিন্ডের বিভিন্ন অংশ 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18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>
            <a:spLocks/>
          </p:cNvSpPr>
          <p:nvPr/>
        </p:nvSpPr>
        <p:spPr>
          <a:xfrm>
            <a:off x="1140544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4038600" cy="3810000"/>
          </a:xfrm>
          <a:prstGeom prst="rect">
            <a:avLst/>
          </a:prstGeom>
        </p:spPr>
      </p:pic>
      <p:sp>
        <p:nvSpPr>
          <p:cNvPr id="113" name="Oval Callout 112"/>
          <p:cNvSpPr/>
          <p:nvPr/>
        </p:nvSpPr>
        <p:spPr>
          <a:xfrm rot="21444048">
            <a:off x="7051835" y="2894507"/>
            <a:ext cx="1345930" cy="461191"/>
          </a:xfrm>
          <a:prstGeom prst="wedgeEllipseCallout">
            <a:avLst>
              <a:gd name="adj1" fmla="val -184261"/>
              <a:gd name="adj2" fmla="val 6727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467600" y="264193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ular Callout 114"/>
          <p:cNvSpPr/>
          <p:nvPr/>
        </p:nvSpPr>
        <p:spPr>
          <a:xfrm>
            <a:off x="7239000" y="1417638"/>
            <a:ext cx="838200" cy="609600"/>
          </a:xfrm>
          <a:prstGeom prst="wedgeRoundRectCallout">
            <a:avLst>
              <a:gd name="adj1" fmla="val -362982"/>
              <a:gd name="adj2" fmla="val 31931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1219201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Oval Callout 116"/>
          <p:cNvSpPr/>
          <p:nvPr/>
        </p:nvSpPr>
        <p:spPr>
          <a:xfrm>
            <a:off x="7239000" y="3725412"/>
            <a:ext cx="1392382" cy="980265"/>
          </a:xfrm>
          <a:prstGeom prst="wedgeEllipseCallout">
            <a:avLst>
              <a:gd name="adj1" fmla="val -185412"/>
              <a:gd name="adj2" fmla="val -4358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612868" y="3733800"/>
            <a:ext cx="540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ounded Rectangular Callout 118"/>
          <p:cNvSpPr/>
          <p:nvPr/>
        </p:nvSpPr>
        <p:spPr>
          <a:xfrm>
            <a:off x="7384473" y="4800600"/>
            <a:ext cx="1219200" cy="691266"/>
          </a:xfrm>
          <a:prstGeom prst="wedgeRoundRectCallout">
            <a:avLst>
              <a:gd name="adj1" fmla="val -226061"/>
              <a:gd name="adj2" fmla="val -12358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ু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16091" y="4724400"/>
            <a:ext cx="97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ছ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Oval Callout 121"/>
          <p:cNvSpPr/>
          <p:nvPr/>
        </p:nvSpPr>
        <p:spPr>
          <a:xfrm>
            <a:off x="2286000" y="1714500"/>
            <a:ext cx="1066800" cy="533400"/>
          </a:xfrm>
          <a:prstGeom prst="wedgeEllipseCallout">
            <a:avLst>
              <a:gd name="adj1" fmla="val 155791"/>
              <a:gd name="adj2" fmla="val 9107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438400" y="1600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Rounded Rectangular Callout 104"/>
          <p:cNvSpPr/>
          <p:nvPr/>
        </p:nvSpPr>
        <p:spPr>
          <a:xfrm>
            <a:off x="1714500" y="3848752"/>
            <a:ext cx="1295400" cy="784086"/>
          </a:xfrm>
          <a:prstGeom prst="wedgeRoundRectCallout">
            <a:avLst>
              <a:gd name="adj1" fmla="val 172465"/>
              <a:gd name="adj2" fmla="val 22810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981200" y="373380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Oval Callout 129"/>
          <p:cNvSpPr/>
          <p:nvPr/>
        </p:nvSpPr>
        <p:spPr>
          <a:xfrm>
            <a:off x="7051835" y="2057401"/>
            <a:ext cx="1212530" cy="706581"/>
          </a:xfrm>
          <a:prstGeom prst="wedgeEllipseCallout">
            <a:avLst>
              <a:gd name="adj1" fmla="val -174292"/>
              <a:gd name="adj2" fmla="val 12321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Oval Callout 130"/>
          <p:cNvSpPr/>
          <p:nvPr/>
        </p:nvSpPr>
        <p:spPr>
          <a:xfrm>
            <a:off x="7121365" y="2057401"/>
            <a:ext cx="1143000" cy="717572"/>
          </a:xfrm>
          <a:prstGeom prst="wedgeEllipseCallout">
            <a:avLst>
              <a:gd name="adj1" fmla="val -192954"/>
              <a:gd name="adj2" fmla="val 9382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34200" y="1863804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ঘ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Oval Callout 132"/>
          <p:cNvSpPr/>
          <p:nvPr/>
        </p:nvSpPr>
        <p:spPr>
          <a:xfrm>
            <a:off x="5029200" y="1381992"/>
            <a:ext cx="1371600" cy="563249"/>
          </a:xfrm>
          <a:prstGeom prst="wedgeEllipseCallout">
            <a:avLst>
              <a:gd name="adj1" fmla="val -38005"/>
              <a:gd name="adj2" fmla="val 21500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12327" y="1349515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3" name="Oval Callout 102"/>
          <p:cNvSpPr/>
          <p:nvPr/>
        </p:nvSpPr>
        <p:spPr>
          <a:xfrm>
            <a:off x="1707573" y="4804064"/>
            <a:ext cx="1219200" cy="1066800"/>
          </a:xfrm>
          <a:prstGeom prst="wedgeEllipseCallout">
            <a:avLst>
              <a:gd name="adj1" fmla="val 204477"/>
              <a:gd name="adj2" fmla="val -4672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057400" y="4876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Rounded Rectangular Callout 151"/>
          <p:cNvSpPr/>
          <p:nvPr/>
        </p:nvSpPr>
        <p:spPr>
          <a:xfrm>
            <a:off x="2133600" y="2763981"/>
            <a:ext cx="876300" cy="621998"/>
          </a:xfrm>
          <a:prstGeom prst="wedgeRoundRectCallout">
            <a:avLst>
              <a:gd name="adj1" fmla="val 178377"/>
              <a:gd name="adj2" fmla="val 14877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47900" y="2667001"/>
            <a:ext cx="102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651" y="5788741"/>
            <a:ext cx="10325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চিহ্নিত অংশের </a:t>
            </a:r>
            <a:r>
              <a:rPr lang="bn-BD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নামগুলো সাজিয়ে </a:t>
            </a:r>
            <a:r>
              <a:rPr lang="en-US" sz="6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" y="5057797"/>
            <a:ext cx="1979204" cy="1082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" y="1063875"/>
            <a:ext cx="3414056" cy="14265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749" y="2221920"/>
            <a:ext cx="3318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সেমিনুলার কপাটিকা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758" y="3324131"/>
            <a:ext cx="303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পালমোনারি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05108" y="1283112"/>
            <a:ext cx="14334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অলিন্দ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543453" y="5397922"/>
            <a:ext cx="45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বাইকাসপিড কপাটিকা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3859" y="2094271"/>
            <a:ext cx="1768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 নিলয়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509830" y="3913236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</a:t>
            </a:r>
            <a:r>
              <a:rPr lang="bn-BD" sz="40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নিলয়</a:t>
            </a:r>
            <a:endParaRPr lang="en-US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11616" y="1405791"/>
            <a:ext cx="3575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ট্রাইকাসপিড কপাটিকা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36086" y="2880637"/>
            <a:ext cx="1919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অলিন্দ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264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7" grpId="0" animBg="1"/>
      <p:bldP spid="119" grpId="0" animBg="1"/>
      <p:bldP spid="122" grpId="0" animBg="1"/>
      <p:bldP spid="105" grpId="0" animBg="1"/>
      <p:bldP spid="130" grpId="0" animBg="1"/>
      <p:bldP spid="131" grpId="0" animBg="1"/>
      <p:bldP spid="132" grpId="0"/>
      <p:bldP spid="133" grpId="0" animBg="1"/>
      <p:bldP spid="103" grpId="0" animBg="1"/>
      <p:bldP spid="152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448</Words>
  <Application>Microsoft Office PowerPoint</Application>
  <PresentationFormat>Custom</PresentationFormat>
  <Paragraphs>104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1_Office Theme</vt:lpstr>
      <vt:lpstr>2_Office Theme</vt:lpstr>
      <vt:lpstr>4_Office Theme</vt:lpstr>
      <vt:lpstr>Packager Shell Object</vt:lpstr>
      <vt:lpstr>PowerPoint Presentation</vt:lpstr>
      <vt:lpstr>পরিচিতি</vt:lpstr>
      <vt:lpstr>PowerPoint Presentation</vt:lpstr>
      <vt:lpstr>হৃদপিন্ডের গঠন ও কাজ</vt:lpstr>
      <vt:lpstr>শিখনফল</vt:lpstr>
      <vt:lpstr>হৃদপিন্ড</vt:lpstr>
      <vt:lpstr>হৃদপিন্ড</vt:lpstr>
      <vt:lpstr>PowerPoint Presentation</vt:lpstr>
      <vt:lpstr>PowerPoint Presentation</vt:lpstr>
      <vt:lpstr>PowerPoint Presentation</vt:lpstr>
      <vt:lpstr>পাঠ থেকে আমরা জানতে পারলাম যে….</vt:lpstr>
      <vt:lpstr>PowerPoint Presentation</vt:lpstr>
      <vt:lpstr>দলীয় কাজ</vt:lpstr>
      <vt:lpstr>মুল্যায়ন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roby</cp:lastModifiedBy>
  <cp:revision>181</cp:revision>
  <dcterms:created xsi:type="dcterms:W3CDTF">2014-10-19T06:25:33Z</dcterms:created>
  <dcterms:modified xsi:type="dcterms:W3CDTF">2020-05-28T06:00:46Z</dcterms:modified>
</cp:coreProperties>
</file>