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3" r:id="rId2"/>
    <p:sldId id="264" r:id="rId3"/>
    <p:sldId id="261" r:id="rId4"/>
    <p:sldId id="265" r:id="rId5"/>
    <p:sldId id="266" r:id="rId6"/>
    <p:sldId id="257" r:id="rId7"/>
    <p:sldId id="267" r:id="rId8"/>
    <p:sldId id="283" r:id="rId9"/>
    <p:sldId id="28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5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178D-BF5C-4016-BECD-0B10241514B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96364-E805-4F84-9995-B0232B98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D4E54-D0F0-42A6-9FEE-D30D79AAA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D4E54-D0F0-42A6-9FEE-D30D79AAA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2ED2-37EC-45ED-A70A-4E0609F7C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2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9DE3505-781A-407C-BF8D-7BB3CB0EB4A3}"/>
              </a:ext>
            </a:extLst>
          </p:cNvPr>
          <p:cNvSpPr/>
          <p:nvPr userDrawn="1"/>
        </p:nvSpPr>
        <p:spPr>
          <a:xfrm>
            <a:off x="0" y="1"/>
            <a:ext cx="11415713" cy="6994525"/>
          </a:xfrm>
          <a:prstGeom prst="frame">
            <a:avLst>
              <a:gd name="adj1" fmla="val 2914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4592D-ED15-42C0-A57E-330A798660B6}"/>
              </a:ext>
            </a:extLst>
          </p:cNvPr>
          <p:cNvSpPr txBox="1"/>
          <p:nvPr/>
        </p:nvSpPr>
        <p:spPr>
          <a:xfrm>
            <a:off x="462017" y="389763"/>
            <a:ext cx="10505971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2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2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3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4" y="1455889"/>
            <a:ext cx="5514975" cy="4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" y="1428749"/>
            <a:ext cx="5272182" cy="3743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DD5F8-0AC2-467B-A6C6-0223CCFCE5C3}"/>
              </a:ext>
            </a:extLst>
          </p:cNvPr>
          <p:cNvSpPr txBox="1"/>
          <p:nvPr/>
        </p:nvSpPr>
        <p:spPr>
          <a:xfrm>
            <a:off x="2239843" y="320272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"/>
          <a:stretch/>
        </p:blipFill>
        <p:spPr>
          <a:xfrm>
            <a:off x="5843589" y="1409811"/>
            <a:ext cx="5272087" cy="3762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483441" y="5553726"/>
            <a:ext cx="1046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গাছপালা বাতাসে যে অক্সিজেন ছড়িয়ে দিচ্ছে তা গ্রহণ করে প্রাণীরা বেঁচে থাকে।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5387"/>
            <a:ext cx="5800725" cy="401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640244" y="389936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1671266" y="5538104"/>
            <a:ext cx="808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 বিভিন্ন প্রাণী একে অন্যকে শিকার করে বেঁচে থাকে।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756008" y="5519470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বংশ বিস্তার ঘটে একই নিয়মে।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1195387"/>
            <a:ext cx="4298956" cy="4019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4390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" y="1238252"/>
            <a:ext cx="5229225" cy="3890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D5F8-0AC2-467B-A6C6-0223CCFCE5C3}"/>
              </a:ext>
            </a:extLst>
          </p:cNvPr>
          <p:cNvSpPr txBox="1"/>
          <p:nvPr/>
        </p:nvSpPr>
        <p:spPr>
          <a:xfrm>
            <a:off x="2239843" y="320272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ছবিকে কী দেখছ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002368" y="5662471"/>
            <a:ext cx="7026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ঘুর্ণি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প্রাণী ও গাছপালার ক্ষতি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945104" y="5619748"/>
            <a:ext cx="953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প্রকৃতির নিয়মেই সুন্দরবন গাছপালা ও প্রাণীতে পূর্ণ হয়ে উঠে।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7" y="1238251"/>
            <a:ext cx="5202967" cy="3890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741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9" y="1340157"/>
            <a:ext cx="3990214" cy="3914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3"/>
          <a:stretch/>
        </p:blipFill>
        <p:spPr>
          <a:xfrm>
            <a:off x="4314827" y="1314447"/>
            <a:ext cx="3843337" cy="3914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7890" r="22243"/>
          <a:stretch/>
        </p:blipFill>
        <p:spPr>
          <a:xfrm>
            <a:off x="8215314" y="1303025"/>
            <a:ext cx="2971800" cy="39404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372542" y="318496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1093875" y="5568708"/>
            <a:ext cx="9131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এক সময় প্রচুর বনজঙ্গল, জীবজন্তু ও পশুপাখি ছিল।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96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" y="1385888"/>
            <a:ext cx="5326876" cy="3723624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19470"/>
          <a:stretch/>
        </p:blipFill>
        <p:spPr>
          <a:xfrm>
            <a:off x="5651155" y="1134089"/>
            <a:ext cx="5778847" cy="3861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640244" y="318496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859580" y="5568708"/>
            <a:ext cx="559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নিচু জলভূমিতে ছিল প্রচুর জলজ প্রাণী।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0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/>
          <a:stretch/>
        </p:blipFill>
        <p:spPr>
          <a:xfrm>
            <a:off x="381000" y="1281113"/>
            <a:ext cx="5119688" cy="369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5857880" y="1281113"/>
            <a:ext cx="5200650" cy="369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043928" y="318496"/>
            <a:ext cx="523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লক্ষ্য করছ: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450279" y="5568708"/>
            <a:ext cx="1041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বেড়ে যাওয়ায় জলাভূমি ভরাট করে ঘরবাড়ি, রাস্তা ও শহর নির্মিত হচ্ছে।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4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21216"/>
          <a:stretch/>
        </p:blipFill>
        <p:spPr>
          <a:xfrm>
            <a:off x="5846165" y="1633929"/>
            <a:ext cx="5184515" cy="36307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1633929"/>
            <a:ext cx="5249985" cy="3630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043928" y="318496"/>
            <a:ext cx="5230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লক্ষ্য করছ: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806689" y="5568708"/>
            <a:ext cx="570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জীববৈচিত্রের উপর খারাপ প্রভাব পড়ছে।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3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943" y="528636"/>
            <a:ext cx="318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484" y="5147253"/>
            <a:ext cx="9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38" y="1451966"/>
            <a:ext cx="3418286" cy="3418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77" y="2343152"/>
            <a:ext cx="2296717" cy="22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34208"/>
          <a:stretch/>
        </p:blipFill>
        <p:spPr>
          <a:xfrm>
            <a:off x="371477" y="371476"/>
            <a:ext cx="3086099" cy="192881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7"/>
          <a:stretch/>
        </p:blipFill>
        <p:spPr>
          <a:xfrm>
            <a:off x="371477" y="2443159"/>
            <a:ext cx="3086099" cy="1985963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7" y="4571991"/>
            <a:ext cx="3064681" cy="1828811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555023" y="2996120"/>
            <a:ext cx="365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জমি নষ্ট করা যাবে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71475" y="5065414"/>
            <a:ext cx="5014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উৎপাদনে জীববৈচিত্র্য রক্ষার নীতি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অনুসরণ করতে হবে।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555021" y="925801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কমিয়ে আনতে হবে।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0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48625 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48625 0.0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48625 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500"/>
          <a:stretch/>
        </p:blipFill>
        <p:spPr>
          <a:xfrm>
            <a:off x="280988" y="300037"/>
            <a:ext cx="3148012" cy="190023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2314581"/>
            <a:ext cx="3148012" cy="2085975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6040"/>
          <a:stretch/>
        </p:blipFill>
        <p:spPr>
          <a:xfrm>
            <a:off x="295276" y="4500563"/>
            <a:ext cx="3105150" cy="2000254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20798" y="672016"/>
            <a:ext cx="36615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সার কীটনাশক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যাবে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95644" y="2890393"/>
            <a:ext cx="509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পানি প্রবাহ বন্ধ করা যাবে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95276" y="5249325"/>
            <a:ext cx="509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জলধারা নির্মাণ ও সংরক্ষণ করতে হবে।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2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48625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48625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C30F75-48E1-4866-B2EB-419A79B029B0}"/>
              </a:ext>
            </a:extLst>
          </p:cNvPr>
          <p:cNvGrpSpPr/>
          <p:nvPr/>
        </p:nvGrpSpPr>
        <p:grpSpPr>
          <a:xfrm>
            <a:off x="5947998" y="1112734"/>
            <a:ext cx="5193548" cy="4806617"/>
            <a:chOff x="6344530" y="653503"/>
            <a:chExt cx="5539785" cy="51270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97F6FE-FA49-42DA-B095-0FAB050D103A}"/>
                </a:ext>
              </a:extLst>
            </p:cNvPr>
            <p:cNvSpPr/>
            <p:nvPr/>
          </p:nvSpPr>
          <p:spPr>
            <a:xfrm>
              <a:off x="6344530" y="3384006"/>
              <a:ext cx="5539785" cy="2396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</a:p>
            <a:p>
              <a:pPr algn="ctr"/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অষ্টম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12 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 মিনিট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04/05/2020</a:t>
              </a:r>
              <a:endPara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940B20-ED2E-43EA-B2EA-42244C803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437" y="653503"/>
              <a:ext cx="2031970" cy="2477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618028-F95E-486E-8562-07F52FC77A6E}"/>
              </a:ext>
            </a:extLst>
          </p:cNvPr>
          <p:cNvSpPr txBox="1"/>
          <p:nvPr/>
        </p:nvSpPr>
        <p:spPr>
          <a:xfrm>
            <a:off x="4443413" y="390626"/>
            <a:ext cx="253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BA28A-D1C7-4CA7-8902-D2C2FBD12A99}"/>
              </a:ext>
            </a:extLst>
          </p:cNvPr>
          <p:cNvSpPr/>
          <p:nvPr/>
        </p:nvSpPr>
        <p:spPr>
          <a:xfrm>
            <a:off x="1153160" y="3850821"/>
            <a:ext cx="4487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29233A-8077-438B-806F-F1FDEF2EF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8" y="1301917"/>
            <a:ext cx="1917838" cy="237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8C9D8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43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8169" r="8598"/>
          <a:stretch/>
        </p:blipFill>
        <p:spPr>
          <a:xfrm>
            <a:off x="333829" y="377373"/>
            <a:ext cx="2975429" cy="195942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2481943"/>
            <a:ext cx="2975429" cy="195942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>
          <a:xfrm>
            <a:off x="333830" y="4644573"/>
            <a:ext cx="2975429" cy="1886857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33829" y="822574"/>
            <a:ext cx="444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23614" y="2918952"/>
            <a:ext cx="3780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180750" y="5169602"/>
            <a:ext cx="444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98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862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48625 0.001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464" y="224854"/>
            <a:ext cx="3146294" cy="1875411"/>
            <a:chOff x="271463" y="385763"/>
            <a:chExt cx="3257549" cy="1714500"/>
          </a:xfrm>
          <a:scene3d>
            <a:camera prst="perspectiveRight"/>
            <a:lightRig rig="threePt" dir="t"/>
          </a:scene3d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" t="3083" r="25366" b="4431"/>
            <a:stretch/>
          </p:blipFill>
          <p:spPr>
            <a:xfrm>
              <a:off x="271463" y="385763"/>
              <a:ext cx="1857375" cy="1714500"/>
            </a:xfrm>
            <a:prstGeom prst="rect">
              <a:avLst/>
            </a:prstGeom>
            <a:sp3d>
              <a:bevelT prst="relaxedInset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b="3333"/>
            <a:stretch/>
          </p:blipFill>
          <p:spPr>
            <a:xfrm>
              <a:off x="2128838" y="385763"/>
              <a:ext cx="1400174" cy="1714500"/>
            </a:xfrm>
            <a:prstGeom prst="rect">
              <a:avLst/>
            </a:prstGeom>
            <a:sp3d>
              <a:bevelT prst="relaxedInset"/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6416" r="21744" b="8928"/>
          <a:stretch/>
        </p:blipFill>
        <p:spPr>
          <a:xfrm>
            <a:off x="264910" y="2235174"/>
            <a:ext cx="3152849" cy="1999547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0"/>
          <a:stretch/>
        </p:blipFill>
        <p:spPr>
          <a:xfrm>
            <a:off x="271463" y="4317166"/>
            <a:ext cx="3146294" cy="213360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104930" y="870171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 ও মৎস সম্পদ রক্ষা ও বৃদ্ধ 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13934" y="2941552"/>
            <a:ext cx="53671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রক্ষার জন্য সরকারি ও ব্যক্তি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 সর্বোচ্চ সর্তকতা গ্রহণ করতে হবে।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170655" y="4880038"/>
            <a:ext cx="54537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হবে বাংলাদেশের জীববৈচিত্র্য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সর্বোচ্চ হুমকির মুখে রয়েছে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1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8625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115" y="528636"/>
            <a:ext cx="284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06" y="5861966"/>
            <a:ext cx="967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 সংরক্ষণের উপায় বর্ণনা 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56" y="1451966"/>
            <a:ext cx="6075892" cy="41487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6552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388644" y="366506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3175" y="1553578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3175" y="2313945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পৃথিবীতে কোন প্রাণীর বিলুপ্ত ঘটেছে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3174" y="3074312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 পশু পাখিরা কীভাবে বেঁচে 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3174" y="3834679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নিচু জলভূমিতে এক সময় কী 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174" y="4595046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রক্ষার ১ম উপায়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3174" y="5355413"/>
            <a:ext cx="888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বিপদ মোকাবেলায় আমাদের কী করতে হবে?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7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1659" y="326039"/>
            <a:ext cx="2778363" cy="91940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D1BF5-FC51-4115-A395-C5DE47C86E06}"/>
              </a:ext>
            </a:extLst>
          </p:cNvPr>
          <p:cNvSpPr txBox="1"/>
          <p:nvPr/>
        </p:nvSpPr>
        <p:spPr>
          <a:xfrm>
            <a:off x="-42567" y="5527137"/>
            <a:ext cx="1151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জীববৈচিত্র্যের বাস্তব অবস্থার চিত্র তুলে ধরে একটি প্রতিবেদন তৈরি করবে।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83" y="1362226"/>
            <a:ext cx="5989632" cy="4048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4565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171" y="5535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8889"/>
          <a:stretch/>
        </p:blipFill>
        <p:spPr>
          <a:xfrm>
            <a:off x="2782294" y="1928814"/>
            <a:ext cx="5865412" cy="3686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687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497705" y="604249"/>
            <a:ext cx="5429692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41DD85-F329-47CB-8FE1-F40BC04AD90A}"/>
              </a:ext>
            </a:extLst>
          </p:cNvPr>
          <p:cNvSpPr/>
          <p:nvPr/>
        </p:nvSpPr>
        <p:spPr>
          <a:xfrm>
            <a:off x="2397790" y="5344512"/>
            <a:ext cx="700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09558" y="2411909"/>
          <a:ext cx="2410884" cy="203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9558" y="2411909"/>
                        <a:ext cx="2410884" cy="203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4218598" y="5272652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1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4592D-ED15-42C0-A57E-330A798660B6}"/>
              </a:ext>
            </a:extLst>
          </p:cNvPr>
          <p:cNvSpPr txBox="1"/>
          <p:nvPr/>
        </p:nvSpPr>
        <p:spPr>
          <a:xfrm>
            <a:off x="559833" y="304043"/>
            <a:ext cx="10505971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2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3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63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4592D-ED15-42C0-A57E-330A798660B6}"/>
              </a:ext>
            </a:extLst>
          </p:cNvPr>
          <p:cNvSpPr txBox="1"/>
          <p:nvPr/>
        </p:nvSpPr>
        <p:spPr>
          <a:xfrm>
            <a:off x="319142" y="1298731"/>
            <a:ext cx="10505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জীববৈচিত্র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9" y="2736464"/>
            <a:ext cx="5252665" cy="35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2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333B3-9B02-4ED0-B83B-07EE21BD6233}"/>
              </a:ext>
            </a:extLst>
          </p:cNvPr>
          <p:cNvSpPr/>
          <p:nvPr/>
        </p:nvSpPr>
        <p:spPr>
          <a:xfrm>
            <a:off x="4521770" y="539052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B0D9A9-DC24-45DB-8B46-F228557F33E6}"/>
              </a:ext>
            </a:extLst>
          </p:cNvPr>
          <p:cNvSpPr/>
          <p:nvPr/>
        </p:nvSpPr>
        <p:spPr>
          <a:xfrm>
            <a:off x="1403901" y="2227180"/>
            <a:ext cx="5069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F43EF-3BE1-4F64-9F9B-394328AD0E92}"/>
              </a:ext>
            </a:extLst>
          </p:cNvPr>
          <p:cNvSpPr txBox="1"/>
          <p:nvPr/>
        </p:nvSpPr>
        <p:spPr>
          <a:xfrm>
            <a:off x="771525" y="2705005"/>
            <a:ext cx="10244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as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bn-BD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 সংরক্ষণের উপায় ব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bn-BD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পারবে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44BA1-5E1F-4F24-9856-AEBB051E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34" y="1089702"/>
            <a:ext cx="6190535" cy="4357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DD5F8-0AC2-467B-A6C6-0223CCFCE5C3}"/>
              </a:ext>
            </a:extLst>
          </p:cNvPr>
          <p:cNvSpPr txBox="1"/>
          <p:nvPr/>
        </p:nvSpPr>
        <p:spPr>
          <a:xfrm>
            <a:off x="2239843" y="248832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3F4C1-0786-4A46-8B92-4A217E13D5D0}"/>
              </a:ext>
            </a:extLst>
          </p:cNvPr>
          <p:cNvSpPr txBox="1"/>
          <p:nvPr/>
        </p:nvSpPr>
        <p:spPr>
          <a:xfrm>
            <a:off x="1034192" y="5820116"/>
            <a:ext cx="956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সমাহারকে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9259C-DB93-4482-8BC7-147C4ECDB2AB}"/>
              </a:ext>
            </a:extLst>
          </p:cNvPr>
          <p:cNvSpPr/>
          <p:nvPr/>
        </p:nvSpPr>
        <p:spPr>
          <a:xfrm>
            <a:off x="147611" y="5792525"/>
            <a:ext cx="1113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মধ্যে সব রকমের জীব যে নিয়মে বেঁচে থাকে তাকেই জীববৈচিত্র্য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3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2857179" y="389936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97917" y="5771230"/>
            <a:ext cx="11234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 প্রা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কীট-পতঙ্গসহ জীবজগৎ প্রকৃতির মধ্যে ভারসাম্য বজায় রেখেই বেঁচে থাকে।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233" y="1543050"/>
            <a:ext cx="10677537" cy="3521452"/>
            <a:chOff x="376231" y="1686857"/>
            <a:chExt cx="10677537" cy="3521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1" y="1724025"/>
              <a:ext cx="2609850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2"/>
            <a:stretch/>
          </p:blipFill>
          <p:spPr>
            <a:xfrm>
              <a:off x="8324849" y="1686857"/>
              <a:ext cx="2728919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69"/>
            <a:stretch/>
          </p:blipFill>
          <p:spPr>
            <a:xfrm>
              <a:off x="2986081" y="1724024"/>
              <a:ext cx="2728919" cy="34842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686857"/>
              <a:ext cx="2609849" cy="34842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373244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589" y="376449"/>
            <a:ext cx="284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860" y="5790528"/>
            <a:ext cx="917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72" y="1299779"/>
            <a:ext cx="5515656" cy="41367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4343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8"/>
          <a:stretch/>
        </p:blipFill>
        <p:spPr>
          <a:xfrm>
            <a:off x="4035868" y="1358333"/>
            <a:ext cx="3648471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r="10970"/>
          <a:stretch/>
        </p:blipFill>
        <p:spPr>
          <a:xfrm>
            <a:off x="299806" y="1329131"/>
            <a:ext cx="3686409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3640244" y="389936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9B455-D145-43FD-837A-3F6B057D42ED}"/>
              </a:ext>
            </a:extLst>
          </p:cNvPr>
          <p:cNvSpPr/>
          <p:nvPr/>
        </p:nvSpPr>
        <p:spPr>
          <a:xfrm>
            <a:off x="513413" y="5459103"/>
            <a:ext cx="1040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ও তাপমাত্রার নানা পরিবর্তনের ফলে প্রাণী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 বিভিন্ন প্রাণী ও তরুলতার জন্ম বা মৃত্যু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0"/>
          <a:stretch/>
        </p:blipFill>
        <p:spPr>
          <a:xfrm>
            <a:off x="7755779" y="1358333"/>
            <a:ext cx="3442741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072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573</Words>
  <Application>Microsoft Office PowerPoint</Application>
  <PresentationFormat>Custom</PresentationFormat>
  <Paragraphs>82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20</cp:revision>
  <dcterms:created xsi:type="dcterms:W3CDTF">2020-04-08T09:48:04Z</dcterms:created>
  <dcterms:modified xsi:type="dcterms:W3CDTF">2020-05-03T22:11:13Z</dcterms:modified>
</cp:coreProperties>
</file>