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73" r:id="rId2"/>
    <p:sldId id="274" r:id="rId3"/>
    <p:sldId id="256" r:id="rId4"/>
    <p:sldId id="259" r:id="rId5"/>
    <p:sldId id="258" r:id="rId6"/>
    <p:sldId id="277" r:id="rId7"/>
    <p:sldId id="267" r:id="rId8"/>
    <p:sldId id="283" r:id="rId9"/>
    <p:sldId id="279" r:id="rId10"/>
    <p:sldId id="265" r:id="rId11"/>
    <p:sldId id="263" r:id="rId12"/>
    <p:sldId id="264" r:id="rId13"/>
    <p:sldId id="266" r:id="rId14"/>
    <p:sldId id="281" r:id="rId15"/>
    <p:sldId id="269" r:id="rId16"/>
    <p:sldId id="280" r:id="rId17"/>
    <p:sldId id="275" r:id="rId18"/>
    <p:sldId id="276" r:id="rId19"/>
    <p:sldId id="282" r:id="rId20"/>
    <p:sldId id="25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8000"/>
    <a:srgbClr val="B97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7" d="100"/>
          <a:sy n="77" d="100"/>
        </p:scale>
        <p:origin x="-11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F33F0-2B48-47DE-A917-AE4C3B1E024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F8A1F-95A2-4EDC-8C6B-A790B24D2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6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9921-8059-458E-B29E-2840881A3A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1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শিক্ষার্থীরা যে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Option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বেছে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নিবে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সেই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Option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টিতে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ক্লিক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করবেন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C29A-B72F-46B0-8B46-6FBFDCCF483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7111D-ED1F-49F9-91DD-C2DE999FB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C29A-B72F-46B0-8B46-6FBFDCCF483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7111D-ED1F-49F9-91DD-C2DE999FB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C29A-B72F-46B0-8B46-6FBFDCCF483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7111D-ED1F-49F9-91DD-C2DE999FB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C29A-B72F-46B0-8B46-6FBFDCCF483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7111D-ED1F-49F9-91DD-C2DE999FB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C29A-B72F-46B0-8B46-6FBFDCCF483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7111D-ED1F-49F9-91DD-C2DE999FB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C29A-B72F-46B0-8B46-6FBFDCCF483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7111D-ED1F-49F9-91DD-C2DE999FB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C29A-B72F-46B0-8B46-6FBFDCCF483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7111D-ED1F-49F9-91DD-C2DE999FB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C29A-B72F-46B0-8B46-6FBFDCCF483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7111D-ED1F-49F9-91DD-C2DE999FB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C29A-B72F-46B0-8B46-6FBFDCCF483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7111D-ED1F-49F9-91DD-C2DE999FB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C29A-B72F-46B0-8B46-6FBFDCCF483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7111D-ED1F-49F9-91DD-C2DE999FB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1DC29A-B72F-46B0-8B46-6FBFDCCF483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7111D-ED1F-49F9-91DD-C2DE999FB02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B975CB"/>
          </a:fgClr>
          <a:bgClr>
            <a:schemeClr val="accent3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1DC29A-B72F-46B0-8B46-6FBFDCCF483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57111D-ED1F-49F9-91DD-C2DE999FB0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aKDHrNY1LK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3681">
            <a:off x="2980011" y="515244"/>
            <a:ext cx="3396323" cy="5859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2447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8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7" t="61290" r="6452" b="1936"/>
          <a:stretch/>
        </p:blipFill>
        <p:spPr>
          <a:xfrm>
            <a:off x="4495800" y="77430"/>
            <a:ext cx="4544961" cy="670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61290" r="49902" b="1936"/>
          <a:stretch/>
        </p:blipFill>
        <p:spPr>
          <a:xfrm>
            <a:off x="152400" y="78659"/>
            <a:ext cx="4572000" cy="670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38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5166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50157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24470"/>
            <a:ext cx="3212306" cy="92333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315361"/>
            <a:ext cx="7458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‘টেলিমেডিসিন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এর ২ টি সুবিধা লিখ।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95" y="1838325"/>
            <a:ext cx="3358824" cy="2235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5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62540"/>
            <a:ext cx="6743700" cy="3833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4953000"/>
            <a:ext cx="7865569" cy="1200329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ডাক্তারা চিকিৎসায় আধুনিক যন্ত্রপাতির উপর নির্ভশীল হয়ে পড়ছে।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7031245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83920" y="467380"/>
            <a:ext cx="7902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আইসিটি’র আাধুনিক যন্ত্র দিয়ে চিকিৎসা চলছে-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562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‘আল্ট্রাসনোগ্রাফি’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যন্ত্রের মাধ্যমে রোগ নির্ণয়।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718483" cy="37791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51806" y="4648200"/>
            <a:ext cx="79063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bn-IN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পজিট্রন এমিশন টমোগ্রাফি</a:t>
            </a:r>
            <a:r>
              <a:rPr lang="bn-IN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 তথ্যপ্রযুক্তি ব্যবহার </a:t>
            </a:r>
            <a:endParaRPr lang="bn-IN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 রোগীর শরীরের ভেতরের ত্রিমাত্রিক ছবি তৈরি করে ফেলতে পারে।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10882"/>
            <a:ext cx="6705600" cy="4265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নিউরোসার্জারির জন্য প্রস্তুত একটি আধুনিক </a:t>
            </a:r>
            <a:r>
              <a:rPr lang="bn-IN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টেলিমেডিসিন কেন্দ্র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17696"/>
            <a:ext cx="6412719" cy="418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57200" y="489567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‘CT Scan’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মাথার কোন অংশ উজ্জীবিত, এখন বাইরে থেকেই সেটা বলে দেওয়া হয়।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620000" cy="707886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4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ক্ষেত্রে </a:t>
            </a:r>
            <a:r>
              <a:rPr lang="en-US" sz="4000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4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 </a:t>
            </a:r>
            <a:r>
              <a:rPr lang="bn-IN" sz="4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en-US" sz="4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IN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রোগী সম্পর্কে সিদ্ধান্ত নেওয়ার আগে সূক্ষ্ণভাবে পরীক্ষা-নিরীক্ষা করা। 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671" y="2828835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IN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নিখুত ভাবে রোগ নির্ণয় করা। 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65759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সেই তথ্যগুলো ডাটাবেসে সংরক্ষণ করা।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95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সঠিক ঔষধ নির্ণয় ও প্রেস্ক্রিপ্সহন তৈরি করা।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rev="1"/>
      <p:bldP spid="4" grpId="0" build="p" rev="1"/>
      <p:bldP spid="5" grpId="0" build="p" rev="1"/>
      <p:bldP spid="6" grpId="0" build="p" rev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228600"/>
            <a:ext cx="3809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396663"/>
            <a:ext cx="2336800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1396663"/>
            <a:ext cx="2336800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542921"/>
              </p:ext>
            </p:extLst>
          </p:nvPr>
        </p:nvGraphicFramePr>
        <p:xfrm>
          <a:off x="914400" y="3733800"/>
          <a:ext cx="7543800" cy="2255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71900"/>
                <a:gridCol w="37719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/>
                        <a:t>‘ক’ দল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/>
                        <a:t>‘খ’ দল </a:t>
                      </a:r>
                      <a:endParaRPr lang="en-US" sz="4000" dirty="0"/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চিকিৎসায়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ব্যবহার হয় এমন ৪টি যন্ত্রের নাম লিখ।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চিকিৎসায়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আইসিটির ২টি গুরুত্ব লিখ।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165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টেলিমেডিসিন কী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31890" y="2116281"/>
            <a:ext cx="264557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76465" y="2130650"/>
            <a:ext cx="2661105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যন্ত্র 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331890" y="3070860"/>
            <a:ext cx="265793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টেলিফোন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2837" y="3136789"/>
            <a:ext cx="264659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টেলিফোনে চিকিৎসা নেওয়া 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3886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 scan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দ্বারা কিসের রোগ নির্ণয় করা যায়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1890" y="4724399"/>
            <a:ext cx="2753881" cy="701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চোখের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058323" y="4746359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হার্টের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62981" y="5654268"/>
            <a:ext cx="2722790" cy="6655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মস্তিষ্কের 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76465" y="5654268"/>
            <a:ext cx="2693762" cy="665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ফুসফুসের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90600" y="533399"/>
            <a:ext cx="3153822" cy="744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048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571500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64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>
            <a:spLocks noChangeArrowheads="1"/>
          </p:cNvSpPr>
          <p:nvPr/>
        </p:nvSpPr>
        <p:spPr bwMode="auto">
          <a:xfrm>
            <a:off x="2741613" y="698476"/>
            <a:ext cx="3046412" cy="76281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11068"/>
            <a:ext cx="3992163" cy="263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3400" y="4495800"/>
            <a:ext cx="80772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চিকিৎসা ক্ষেত্রে তথ্য ও যোগাযোগ প্রযুক্তি </a:t>
            </a:r>
            <a:r>
              <a:rPr lang="bn-IN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 না হলে কী হত ? এ বিষয়ে ১টি টিকা </a:t>
            </a:r>
            <a:r>
              <a:rPr lang="bn-BD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লিখে </a:t>
            </a:r>
            <a:r>
              <a:rPr lang="bn-BD" sz="3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আনবে।</a:t>
            </a:r>
            <a:endParaRPr lang="bn-BD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142999"/>
            <a:ext cx="2377440" cy="301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-38100" y="4388584"/>
            <a:ext cx="8801100" cy="2970311"/>
            <a:chOff x="419100" y="3201889"/>
            <a:chExt cx="8801100" cy="2970311"/>
          </a:xfrm>
        </p:grpSpPr>
        <p:grpSp>
          <p:nvGrpSpPr>
            <p:cNvPr id="5" name="Group 4"/>
            <p:cNvGrpSpPr/>
            <p:nvPr/>
          </p:nvGrpSpPr>
          <p:grpSpPr>
            <a:xfrm>
              <a:off x="419100" y="3432990"/>
              <a:ext cx="4191000" cy="2739210"/>
              <a:chOff x="4648200" y="2438401"/>
              <a:chExt cx="4191000" cy="273921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648200" y="2438401"/>
                <a:ext cx="4191000" cy="2739210"/>
              </a:xfrm>
              <a:prstGeom prst="round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3000" y="2521565"/>
                <a:ext cx="36576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90600" y="3201889"/>
              <a:ext cx="3657600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000" i="1" dirty="0" smtClean="0">
                  <a:latin typeface="NikoshBAN" pitchFamily="2" charset="0"/>
                  <a:cs typeface="NikoshBAN" pitchFamily="2" charset="0"/>
                </a:rPr>
                <a:t>রফরফের নুর ছিদ্দিকা</a:t>
              </a:r>
            </a:p>
            <a:p>
              <a:r>
                <a:rPr lang="bn-IN" sz="3200" i="1" dirty="0" smtClean="0">
                  <a:latin typeface="NikoshBAN" pitchFamily="2" charset="0"/>
                  <a:cs typeface="NikoshBAN" pitchFamily="2" charset="0"/>
                </a:rPr>
                <a:t>সহকারী শিক্ষক (আইসিটি)</a:t>
              </a:r>
            </a:p>
            <a:p>
              <a:r>
                <a:rPr lang="bn-IN" sz="2800" i="1" dirty="0" smtClean="0">
                  <a:latin typeface="NikoshBAN" pitchFamily="2" charset="0"/>
                  <a:cs typeface="NikoshBAN" pitchFamily="2" charset="0"/>
                </a:rPr>
                <a:t>পলোগ্রাউন্ড বহুমূখী উচ্চ বিদ্যালয়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6400" y="3232905"/>
              <a:ext cx="37338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IN" sz="3600" i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i="1" dirty="0" smtClean="0">
                  <a:latin typeface="NikoshBAN" pitchFamily="2" charset="0"/>
                  <a:cs typeface="NikoshBAN" pitchFamily="2" charset="0"/>
                </a:rPr>
                <a:t>8ম </a:t>
              </a:r>
              <a:r>
                <a:rPr lang="en-US" sz="3200" i="1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i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i="1" dirty="0" smtClean="0">
                  <a:latin typeface="NikoshBAN" pitchFamily="2" charset="0"/>
                  <a:cs typeface="NikoshBAN" pitchFamily="2" charset="0"/>
                </a:rPr>
                <a:t>১ম </a:t>
              </a:r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i="1" dirty="0" smtClean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i="1" dirty="0" smtClean="0">
                  <a:latin typeface="NikoshBAN" pitchFamily="2" charset="0"/>
                  <a:cs typeface="NikoshBAN" pitchFamily="2" charset="0"/>
                </a:rPr>
                <a:t>- ৬ </a:t>
              </a:r>
              <a:endParaRPr lang="bn-IN" sz="2800" i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" y="221159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u="sng" dirty="0" smtClean="0">
                <a:latin typeface="NikoshBAN" pitchFamily="2" charset="0"/>
                <a:cs typeface="NikoshBAN" pitchFamily="2" charset="0"/>
              </a:rPr>
              <a:t>উপস্থাপনায়- </a:t>
            </a:r>
            <a:endParaRPr lang="en-US" sz="4000" i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2" r="21555"/>
          <a:stretch/>
        </p:blipFill>
        <p:spPr>
          <a:xfrm>
            <a:off x="4264818" y="870250"/>
            <a:ext cx="840582" cy="5243155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28" y="1097280"/>
            <a:ext cx="2377440" cy="301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2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2" y="403948"/>
            <a:ext cx="8107838" cy="6073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7700" y="5334000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ধন্যবাদ সবাইকে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04800" y="381000"/>
            <a:ext cx="5410200" cy="6858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ছবিগুলি দেখে চিন্তা করি..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5105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46" y="69976425"/>
            <a:ext cx="852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এখানে ডাক্তার চিকিৎসা করতে কোন ধরনের যন্ত্র ব্যবহার করেছে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>
            <a:hlinkClick r:id="rId2"/>
          </p:cNvPr>
          <p:cNvSpPr/>
          <p:nvPr/>
        </p:nvSpPr>
        <p:spPr>
          <a:xfrm>
            <a:off x="2743200" y="457200"/>
            <a:ext cx="3657600" cy="2819400"/>
          </a:xfrm>
          <a:prstGeom prst="hear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hlinkClick r:id="rId2"/>
          </p:cNvPr>
          <p:cNvSpPr/>
          <p:nvPr/>
        </p:nvSpPr>
        <p:spPr>
          <a:xfrm>
            <a:off x="943232" y="2753497"/>
            <a:ext cx="3657600" cy="2819400"/>
          </a:xfrm>
          <a:prstGeom prst="hear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hlinkClick r:id="rId2"/>
          </p:cNvPr>
          <p:cNvSpPr/>
          <p:nvPr/>
        </p:nvSpPr>
        <p:spPr>
          <a:xfrm>
            <a:off x="4114800" y="2753497"/>
            <a:ext cx="3657600" cy="2819400"/>
          </a:xfrm>
          <a:prstGeom prst="hear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94447" y="381000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ভিডিও দেখতে এখানে ক্লিক করুন।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133600" y="1066800"/>
            <a:ext cx="533400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4447" y="5968425"/>
            <a:ext cx="852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আই সি টি যন্ত্র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ব্যবহার করেছে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5446249"/>
            <a:ext cx="8199437" cy="80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63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 animBg="1"/>
      <p:bldP spid="8" grpId="0" animBg="1"/>
      <p:bldP spid="8" grpId="1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58200" cy="6096000"/>
          </a:xfrm>
          <a:prstGeom prst="rect">
            <a:avLst/>
          </a:prstGeom>
          <a:ln w="28575">
            <a:solidFill>
              <a:srgbClr val="FF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90600" y="2575917"/>
            <a:ext cx="761653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চিকিৎসা ক্ষেত্রে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আইসিটির ব্যবহার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2438400" y="457200"/>
            <a:ext cx="4038600" cy="685800"/>
          </a:xfrm>
          <a:prstGeom prst="wedgeRectCallout">
            <a:avLst>
              <a:gd name="adj1" fmla="val -1339"/>
              <a:gd name="adj2" fmla="val 2527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200400"/>
          </a:xfr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n-BD" sz="5200" b="1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শিক্ষার্থীরা-----------</a:t>
            </a:r>
            <a:endParaRPr lang="en-US" sz="3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‘টেলিমেডিসিন’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bn-IN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3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ক্ষেত্রে তথ্য ও যোগাযোগ প্রযুক্তির </a:t>
            </a:r>
            <a:r>
              <a:rPr lang="bn-BD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IN" sz="4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bn-IN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bn-BD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সমূ</a:t>
            </a:r>
            <a:r>
              <a:rPr lang="bn-IN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হের ব্যবহার সম্পর্কে বলতে </a:t>
            </a:r>
            <a:r>
              <a:rPr lang="bn-BD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0" indent="0">
              <a:buNone/>
            </a:pPr>
            <a:r>
              <a:rPr lang="bn-BD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ক্ষেত্রে তথ্য ও যোগাযোগ প্রযুক্তির অবদান </a:t>
            </a:r>
            <a:endParaRPr lang="bn-IN" sz="4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গুরুত্ব </a:t>
            </a:r>
            <a:r>
              <a:rPr lang="bn-BD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43200" y="523875"/>
            <a:ext cx="3810000" cy="12287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4229100" y="1790700"/>
            <a:ext cx="7620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4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r="8858" b="16150"/>
          <a:stretch/>
        </p:blipFill>
        <p:spPr>
          <a:xfrm>
            <a:off x="1667435" y="990600"/>
            <a:ext cx="5809130" cy="3514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524000" y="5341203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চিকিৎসায় </a:t>
            </a: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bn-BD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ব্যবস্থা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480191"/>
              </p:ext>
            </p:extLst>
          </p:nvPr>
        </p:nvGraphicFramePr>
        <p:xfrm>
          <a:off x="2819400" y="1757364"/>
          <a:ext cx="3733800" cy="315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757364"/>
                        <a:ext cx="3733800" cy="3150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4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7"/>
          <a:stretch/>
        </p:blipFill>
        <p:spPr>
          <a:xfrm>
            <a:off x="873527" y="449904"/>
            <a:ext cx="7356073" cy="343629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505200" y="381000"/>
            <a:ext cx="1905000" cy="84549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ইন্টারনেট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886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রোগী ও কম্পিউটার অপারেটর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3886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ডাক্তার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1" y="44958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‘টেলিমেডিসিন’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হচ্ছে টেলিফোনের সাহায্যে চিকিৎসা সেবা নেওয়া। যখন জরুরী কোন কিছু ডাক্তার কে জিজ্ঞেস করার জন্য হাতের কাছে পাওয়া যায় না , তখন এর সাহায্যে ডাক্তারের সাথে যোগাযোগ করা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8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632</TotalTime>
  <Words>423</Words>
  <Application>Microsoft Office PowerPoint</Application>
  <PresentationFormat>On-screen Show (4:3)</PresentationFormat>
  <Paragraphs>70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Aspect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62</cp:revision>
  <dcterms:created xsi:type="dcterms:W3CDTF">2019-09-11T14:58:19Z</dcterms:created>
  <dcterms:modified xsi:type="dcterms:W3CDTF">2020-02-01T13:36:54Z</dcterms:modified>
</cp:coreProperties>
</file>