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7" r:id="rId6"/>
    <p:sldId id="266" r:id="rId7"/>
    <p:sldId id="281" r:id="rId8"/>
    <p:sldId id="282" r:id="rId9"/>
    <p:sldId id="270" r:id="rId10"/>
    <p:sldId id="272" r:id="rId11"/>
    <p:sldId id="273" r:id="rId12"/>
    <p:sldId id="284" r:id="rId13"/>
    <p:sldId id="283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A9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6F17-4E58-45A5-9091-F7CF4FEA2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A3649-B703-49C4-B77D-9EE11D4A5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48478-1675-4F83-BE32-359A8C76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3E4E-6EFF-4C74-918F-29244404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C8D2-180D-4842-956E-8964AAAD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623A-0D28-407C-A734-BF13E505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2153A-1673-4315-9FF7-03C60A563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6AEFA-E1FC-4006-9BC6-8CFFD62D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01179-25C0-47E2-BB89-D389E8CD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5AEE-B865-4DE2-A9CB-EA703A21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836C9-B62C-4492-ADE8-D915762AF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525D8-134B-40AA-85D7-7AB313041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4320-BBD6-4DF6-B074-DEFCA594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63214-44EF-4715-9C0C-04EF5ED8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4E0B-0405-4BA3-9382-ACD83702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1A63-7A1A-4DFC-8D8E-0039511B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C2E3-D169-4D8B-9DB3-D95942CFA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C6FAD-F795-4552-9C2A-4D5A988E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2D44F-672B-4AB1-8656-27D11B78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56ADE-F159-48C1-92E5-3D9AAB47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82F-5A10-4473-815D-FCC2D4DD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1CF31-23B7-4924-AFB3-20E63383C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BE51-97AD-46F2-BE19-ED020634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1CE04-DF2F-4AEB-AE25-E75BE964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09847-0058-44F1-B5D0-2DB988F9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DDA1-D0F7-4158-856F-D973D532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0435-00A5-436B-BE86-3E117E7F2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E0638-DC76-4296-91D3-E9CF463E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F518D-BFCC-4A58-9D26-922C7B2B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B26FA-59A4-4EF0-96D5-A88CEA55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464F-77CD-420D-9538-B96A7C52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38AB-A14D-47F2-B3FD-D6536BFD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481C-E339-4BAD-BFFB-6E7E3611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AE826-2C77-4B77-BCEC-96CAF0B22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BB06D-DA65-4318-AB8B-3CC1FECD2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EE08E-5632-4D7D-9AE3-07F4C35C1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1155F-879F-449F-96FE-EB504427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7A9F6-6A33-4467-828B-7EE1E6E2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93511-DE38-4B78-B2E4-D9DF1980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2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3917-C762-41B3-9F24-FD2C9CF6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3EEE5-5CCD-45D3-BCD6-A8701638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9FB9C-EE7E-4243-9E97-20B1C40F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8E355-3602-430C-9222-0158925C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3ECDB-348C-4360-B1B5-48CCE57C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88D1A-F54D-472C-AEDC-FC7F666F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88343-6D91-4A78-B7F9-8C88E9E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674E-BBDD-4590-B90A-5BF9DEEA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4034-3CC6-4EC1-8265-1327F15E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72821-D2D5-414E-AE30-ACE67C1B0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D454-60C6-4723-A66B-E04E34E0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D7F96-BEC5-43A3-B44D-1BD9121A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BB0AF-0F86-4D5E-A07A-C55AAE53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1C79-1CCF-43F7-A7EF-DD2BF1AA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F23E8-1CF1-4253-84CE-1E6E0DED1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D76F8-15BB-4110-9D23-2F74C200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82EF4-73C9-4A02-B550-206AB013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A78AA-6B99-410D-AE05-E328C246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80C0D-58B3-4664-8043-0DB9ABF7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0883-3A53-45E5-B933-5E19524C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6D4E8-2AE0-40F4-87F7-2B546656D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D89E-5377-47F4-BC9D-AA70B7DDF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E4B6-8637-48BE-B5E4-3955FD716A8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FA9CB-6F05-4EA3-A39D-C050698EF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58C85-98DD-42E9-A652-A8BA5B64C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9CCA-8663-497F-B9B2-82956A4F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zizul.nk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B8BBA-838B-4647-8291-FD217B88162E}"/>
              </a:ext>
            </a:extLst>
          </p:cNvPr>
          <p:cNvSpPr txBox="1"/>
          <p:nvPr/>
        </p:nvSpPr>
        <p:spPr>
          <a:xfrm>
            <a:off x="2411896" y="238539"/>
            <a:ext cx="7116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Welcome</a:t>
            </a:r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90580-FE29-4609-ABCE-A7DF1F01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4" y="1815890"/>
            <a:ext cx="7500730" cy="4242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64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4D263-74D2-4831-BF33-153F792CD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5" y="270575"/>
            <a:ext cx="2202052" cy="1678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86D80-CACB-4D14-BFAE-53C61C5F9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5" y="2373128"/>
            <a:ext cx="2092198" cy="1524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213D0-AA07-419B-B867-50291361B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63" y="318074"/>
            <a:ext cx="2029901" cy="1604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67C47-80DA-4487-A20D-BC060C66A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9" y="2341327"/>
            <a:ext cx="1996750" cy="1556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F9989E-A557-4789-8372-1FBE17955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10" y="305744"/>
            <a:ext cx="2136923" cy="1598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2C9921-8223-4E1D-9DDF-686B552D8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51" y="2373835"/>
            <a:ext cx="1911388" cy="16087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E2D054-BF58-41E6-9792-0F7A8866F804}"/>
              </a:ext>
            </a:extLst>
          </p:cNvPr>
          <p:cNvSpPr txBox="1"/>
          <p:nvPr/>
        </p:nvSpPr>
        <p:spPr>
          <a:xfrm>
            <a:off x="1019331" y="1933732"/>
            <a:ext cx="140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Snacks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D0912-B09E-4731-8CAB-A28A5E672111}"/>
              </a:ext>
            </a:extLst>
          </p:cNvPr>
          <p:cNvSpPr txBox="1"/>
          <p:nvPr/>
        </p:nvSpPr>
        <p:spPr>
          <a:xfrm>
            <a:off x="3013024" y="1903751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Boiled rice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563B0-5BF3-4AA1-ACAF-2E24262A8187}"/>
              </a:ext>
            </a:extLst>
          </p:cNvPr>
          <p:cNvSpPr txBox="1"/>
          <p:nvPr/>
        </p:nvSpPr>
        <p:spPr>
          <a:xfrm>
            <a:off x="5366480" y="1903750"/>
            <a:ext cx="21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Fish and meat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A989F-5F35-4B68-9810-18F22873FA76}"/>
              </a:ext>
            </a:extLst>
          </p:cNvPr>
          <p:cNvSpPr txBox="1"/>
          <p:nvPr/>
        </p:nvSpPr>
        <p:spPr>
          <a:xfrm>
            <a:off x="1049314" y="3867462"/>
            <a:ext cx="157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Sweets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0E569-584B-4CB7-88E7-93344D237A6E}"/>
              </a:ext>
            </a:extLst>
          </p:cNvPr>
          <p:cNvSpPr txBox="1"/>
          <p:nvPr/>
        </p:nvSpPr>
        <p:spPr>
          <a:xfrm>
            <a:off x="2653260" y="3897443"/>
            <a:ext cx="2608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Vegetable and curry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AA5D7-D824-4FCC-A870-FE725962A154}"/>
              </a:ext>
            </a:extLst>
          </p:cNvPr>
          <p:cNvSpPr txBox="1"/>
          <p:nvPr/>
        </p:nvSpPr>
        <p:spPr>
          <a:xfrm>
            <a:off x="5561352" y="3912432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Lentil soup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F036D1-D48A-4563-B57A-7C6CA3D9C4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42" y="284814"/>
            <a:ext cx="4439807" cy="36104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CC829-8C67-4D71-A318-415E4AA0E3A8}"/>
              </a:ext>
            </a:extLst>
          </p:cNvPr>
          <p:cNvSpPr txBox="1"/>
          <p:nvPr/>
        </p:nvSpPr>
        <p:spPr>
          <a:xfrm>
            <a:off x="8709286" y="3927422"/>
            <a:ext cx="193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Pond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8F0CD3-D2C8-466F-B869-A437E3B8C065}"/>
              </a:ext>
            </a:extLst>
          </p:cNvPr>
          <p:cNvSpPr txBox="1"/>
          <p:nvPr/>
        </p:nvSpPr>
        <p:spPr>
          <a:xfrm>
            <a:off x="3222884" y="4721902"/>
            <a:ext cx="620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Tell the name of the above pictures.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E536B9-6EB8-49F2-92BB-B5E3D8362D94}"/>
              </a:ext>
            </a:extLst>
          </p:cNvPr>
          <p:cNvSpPr/>
          <p:nvPr/>
        </p:nvSpPr>
        <p:spPr>
          <a:xfrm>
            <a:off x="496452" y="4404478"/>
            <a:ext cx="11117178" cy="1938992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Bangladesh cuisine is rich and varied with the use of many spices. We have delicious and appetizing food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snacks and sweets. Boiled rice </a:t>
            </a:r>
            <a:r>
              <a:rPr lang="en-US" sz="2400" dirty="0"/>
              <a:t>is our staple food. It is served with a variety of vegetables, curry, lentil soup, fish and meat. Fish is the main source of protein. Fishes are now cultivated in ponds. Also we have fresh-water fishes in the lake and rivers</a:t>
            </a:r>
          </a:p>
        </p:txBody>
      </p:sp>
    </p:spTree>
    <p:extLst>
      <p:ext uri="{BB962C8B-B14F-4D97-AF65-F5344CB8AC3E}">
        <p14:creationId xmlns:p14="http://schemas.microsoft.com/office/powerpoint/2010/main" val="8753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  <p:bldP spid="22" grpId="0"/>
      <p:bldP spid="28" grpId="0"/>
      <p:bldP spid="2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2B234-E84C-4FB3-98B9-A339A6B4B355}"/>
              </a:ext>
            </a:extLst>
          </p:cNvPr>
          <p:cNvSpPr txBox="1"/>
          <p:nvPr/>
        </p:nvSpPr>
        <p:spPr>
          <a:xfrm>
            <a:off x="1219200" y="569843"/>
            <a:ext cx="575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Answer the following questions.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36DAB-CA8E-4ED2-AF79-85E4748FCBFF}"/>
              </a:ext>
            </a:extLst>
          </p:cNvPr>
          <p:cNvSpPr txBox="1"/>
          <p:nvPr/>
        </p:nvSpPr>
        <p:spPr>
          <a:xfrm>
            <a:off x="1245704" y="1762538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Q1. What has made Bangladeshi food so special?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04B53-5BCA-4584-A601-BDC4C2CAA89E}"/>
              </a:ext>
            </a:extLst>
          </p:cNvPr>
          <p:cNvSpPr txBox="1"/>
          <p:nvPr/>
        </p:nvSpPr>
        <p:spPr>
          <a:xfrm>
            <a:off x="1245703" y="2411894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Q2. Where are fishes cultivated now?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D83DA-C17B-40C0-8446-3596CD01AD79}"/>
              </a:ext>
            </a:extLst>
          </p:cNvPr>
          <p:cNvSpPr txBox="1"/>
          <p:nvPr/>
        </p:nvSpPr>
        <p:spPr>
          <a:xfrm>
            <a:off x="1272207" y="3074502"/>
            <a:ext cx="861391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Correct your 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3BDAC-A7B2-4180-89F7-ED72CAFCF7AD}"/>
              </a:ext>
            </a:extLst>
          </p:cNvPr>
          <p:cNvSpPr txBox="1"/>
          <p:nvPr/>
        </p:nvSpPr>
        <p:spPr>
          <a:xfrm>
            <a:off x="463826" y="3843128"/>
            <a:ext cx="1134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Ans1. The variation with the use of many spices has made Bangladeshi food </a:t>
            </a:r>
          </a:p>
          <a:p>
            <a:r>
              <a:rPr lang="en-US" sz="2800" dirty="0"/>
              <a:t>          so special.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60EC2-B4AC-45EB-882D-3829D592B196}"/>
              </a:ext>
            </a:extLst>
          </p:cNvPr>
          <p:cNvSpPr txBox="1"/>
          <p:nvPr/>
        </p:nvSpPr>
        <p:spPr>
          <a:xfrm>
            <a:off x="516834" y="4916554"/>
            <a:ext cx="1134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Ans2. Fishes are now cultivated in ponds.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FC5DA-AB5C-4BA3-B82B-A65E6D6BE713}"/>
              </a:ext>
            </a:extLst>
          </p:cNvPr>
          <p:cNvSpPr txBox="1"/>
          <p:nvPr/>
        </p:nvSpPr>
        <p:spPr>
          <a:xfrm>
            <a:off x="10190921" y="371061"/>
            <a:ext cx="149749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 works 3mins.</a:t>
            </a:r>
          </a:p>
        </p:txBody>
      </p:sp>
    </p:spTree>
    <p:extLst>
      <p:ext uri="{BB962C8B-B14F-4D97-AF65-F5344CB8AC3E}">
        <p14:creationId xmlns:p14="http://schemas.microsoft.com/office/powerpoint/2010/main" val="38155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37FFEDE-AB08-425E-B123-8CC5AECEBF62}"/>
              </a:ext>
            </a:extLst>
          </p:cNvPr>
          <p:cNvGrpSpPr/>
          <p:nvPr/>
        </p:nvGrpSpPr>
        <p:grpSpPr>
          <a:xfrm>
            <a:off x="-1" y="0"/>
            <a:ext cx="12192002" cy="6858001"/>
            <a:chOff x="-1" y="0"/>
            <a:chExt cx="12192002" cy="6858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465F7B0-C10B-47F4-AD60-CF97FD30A0D2}"/>
                </a:ext>
              </a:extLst>
            </p:cNvPr>
            <p:cNvSpPr/>
            <p:nvPr/>
          </p:nvSpPr>
          <p:spPr>
            <a:xfrm>
              <a:off x="0" y="0"/>
              <a:ext cx="12192000" cy="3313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F7E288-045A-4C21-B3C1-C0869703F4E3}"/>
                </a:ext>
              </a:extLst>
            </p:cNvPr>
            <p:cNvSpPr/>
            <p:nvPr/>
          </p:nvSpPr>
          <p:spPr>
            <a:xfrm>
              <a:off x="0" y="6526696"/>
              <a:ext cx="12192000" cy="3313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D1EA5-9599-4FA7-B165-B31D1A2FBFB0}"/>
                </a:ext>
              </a:extLst>
            </p:cNvPr>
            <p:cNvSpPr/>
            <p:nvPr/>
          </p:nvSpPr>
          <p:spPr>
            <a:xfrm rot="5400000">
              <a:off x="-3256722" y="3256721"/>
              <a:ext cx="6858000" cy="3445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D41C98-BB8A-4B99-BF8B-C5B6637ADF38}"/>
                </a:ext>
              </a:extLst>
            </p:cNvPr>
            <p:cNvSpPr/>
            <p:nvPr/>
          </p:nvSpPr>
          <p:spPr>
            <a:xfrm rot="5400000">
              <a:off x="8597348" y="3263348"/>
              <a:ext cx="6858000" cy="3313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8750B108-FFAE-479C-8273-87246A9E2566}"/>
                </a:ext>
              </a:extLst>
            </p:cNvPr>
            <p:cNvSpPr/>
            <p:nvPr/>
          </p:nvSpPr>
          <p:spPr>
            <a:xfrm>
              <a:off x="0" y="0"/>
              <a:ext cx="1815547" cy="1855304"/>
            </a:xfrm>
            <a:prstGeom prst="halfFrame">
              <a:avLst>
                <a:gd name="adj1" fmla="val 17275"/>
                <a:gd name="adj2" fmla="val 20194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A1DFD33D-E1B6-4E40-A9C0-831BCA7EDBFE}"/>
                </a:ext>
              </a:extLst>
            </p:cNvPr>
            <p:cNvSpPr/>
            <p:nvPr/>
          </p:nvSpPr>
          <p:spPr>
            <a:xfrm rot="5400000">
              <a:off x="10356575" y="-19878"/>
              <a:ext cx="1815547" cy="1855304"/>
            </a:xfrm>
            <a:prstGeom prst="halfFrame">
              <a:avLst>
                <a:gd name="adj1" fmla="val 17275"/>
                <a:gd name="adj2" fmla="val 16544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661D4343-8DE4-4E4F-9B84-230610DCA54D}"/>
                </a:ext>
              </a:extLst>
            </p:cNvPr>
            <p:cNvSpPr/>
            <p:nvPr/>
          </p:nvSpPr>
          <p:spPr>
            <a:xfrm rot="16200000">
              <a:off x="19878" y="5022576"/>
              <a:ext cx="1815547" cy="1855304"/>
            </a:xfrm>
            <a:prstGeom prst="halfFrame">
              <a:avLst>
                <a:gd name="adj1" fmla="val 19464"/>
                <a:gd name="adj2" fmla="val 18734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C2EDEE5F-EA7D-49D7-91FD-4CF657CE1BD6}"/>
                </a:ext>
              </a:extLst>
            </p:cNvPr>
            <p:cNvSpPr/>
            <p:nvPr/>
          </p:nvSpPr>
          <p:spPr>
            <a:xfrm rot="10800000">
              <a:off x="10376453" y="5002696"/>
              <a:ext cx="1815547" cy="1855304"/>
            </a:xfrm>
            <a:prstGeom prst="halfFrame">
              <a:avLst>
                <a:gd name="adj1" fmla="val 17275"/>
                <a:gd name="adj2" fmla="val 16544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FC7C0F-9F6D-43A5-96A0-D2FC616F87BC}"/>
              </a:ext>
            </a:extLst>
          </p:cNvPr>
          <p:cNvSpPr txBox="1"/>
          <p:nvPr/>
        </p:nvSpPr>
        <p:spPr>
          <a:xfrm>
            <a:off x="4227444" y="4247732"/>
            <a:ext cx="3167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Almost all Bangladeshi women prepare some traditional sweets.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D4E9B0-9DB6-48B0-A454-B0FCB40F3CD4}"/>
              </a:ext>
            </a:extLst>
          </p:cNvPr>
          <p:cNvSpPr txBox="1"/>
          <p:nvPr/>
        </p:nvSpPr>
        <p:spPr>
          <a:xfrm>
            <a:off x="8229600" y="4267199"/>
            <a:ext cx="3140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During winter </a:t>
            </a:r>
            <a:r>
              <a:rPr lang="en-US" sz="2000" i="1" dirty="0" err="1"/>
              <a:t>Pitha</a:t>
            </a:r>
            <a:r>
              <a:rPr lang="en-US" sz="2000" i="1" dirty="0"/>
              <a:t> </a:t>
            </a:r>
            <a:r>
              <a:rPr lang="en-US" sz="2000" i="1" dirty="0" err="1"/>
              <a:t>Utsab</a:t>
            </a:r>
            <a:r>
              <a:rPr lang="en-US" sz="2000" dirty="0"/>
              <a:t>, meaning </a:t>
            </a:r>
            <a:r>
              <a:rPr lang="en-US" sz="2000" i="1" dirty="0" err="1"/>
              <a:t>pitha</a:t>
            </a:r>
            <a:r>
              <a:rPr lang="en-US" sz="2000" dirty="0"/>
              <a:t> festival, is organized by different group of people.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C50FE5-A60F-4044-8B23-108A1809C2F5}"/>
              </a:ext>
            </a:extLst>
          </p:cNvPr>
          <p:cNvSpPr txBox="1"/>
          <p:nvPr/>
        </p:nvSpPr>
        <p:spPr>
          <a:xfrm>
            <a:off x="503583" y="4214189"/>
            <a:ext cx="2928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people of Bangladesh are very fond of sweets.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7CD25F23-0CE3-42A9-A7D7-A6E3D2EA8614}"/>
              </a:ext>
            </a:extLst>
          </p:cNvPr>
          <p:cNvSpPr/>
          <p:nvPr/>
        </p:nvSpPr>
        <p:spPr>
          <a:xfrm>
            <a:off x="3882887" y="463825"/>
            <a:ext cx="4333461" cy="357809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do you see?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F647F8-0809-4BE8-974F-C7AF33F075E6}"/>
              </a:ext>
            </a:extLst>
          </p:cNvPr>
          <p:cNvSpPr/>
          <p:nvPr/>
        </p:nvSpPr>
        <p:spPr>
          <a:xfrm>
            <a:off x="3697357" y="5671930"/>
            <a:ext cx="53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C47DCA-FD47-4D7A-9C81-0EB601CB3B38}"/>
              </a:ext>
            </a:extLst>
          </p:cNvPr>
          <p:cNvSpPr/>
          <p:nvPr/>
        </p:nvSpPr>
        <p:spPr>
          <a:xfrm>
            <a:off x="477065" y="4140081"/>
            <a:ext cx="11117178" cy="2308324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The people of Bangladesh are very fond of sweets. Almost all Bangladeshi women prepare some traditional sweets. </a:t>
            </a:r>
            <a:r>
              <a:rPr lang="en-US" sz="2400" i="1" dirty="0" err="1"/>
              <a:t>Pitha</a:t>
            </a:r>
            <a:r>
              <a:rPr lang="en-US" sz="2400" dirty="0"/>
              <a:t>, a type of sweets made from rice flour, sugar, syrup, molasses and sometimes milk, is a traditional food loved by the enter population. During winter </a:t>
            </a:r>
            <a:r>
              <a:rPr lang="en-US" sz="2400" i="1" dirty="0" err="1"/>
              <a:t>Pitha</a:t>
            </a:r>
            <a:r>
              <a:rPr lang="en-US" sz="2400" i="1" dirty="0"/>
              <a:t> </a:t>
            </a:r>
            <a:r>
              <a:rPr lang="en-US" sz="2400" i="1" dirty="0" err="1"/>
              <a:t>Utsab</a:t>
            </a:r>
            <a:r>
              <a:rPr lang="en-US" sz="2400" dirty="0"/>
              <a:t>, meaning </a:t>
            </a:r>
            <a:r>
              <a:rPr lang="en-US" sz="2400" i="1" dirty="0" err="1"/>
              <a:t>pitha</a:t>
            </a:r>
            <a:r>
              <a:rPr lang="en-US" sz="2400" dirty="0"/>
              <a:t> festival, is organized by different group of people. Sweets are distributed among close relatives when there is good news like births, weddings, promotions, etc.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CF8F89-DFF6-4875-A40B-216B6420E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9" y="896231"/>
            <a:ext cx="3133930" cy="3124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610D2FD-26CC-4CE7-9E3A-866816F4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92" y="907112"/>
            <a:ext cx="3388093" cy="31089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664FE6-769C-4D47-B55F-CEC678BAD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26" y="914399"/>
            <a:ext cx="3181568" cy="306125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59BD9F3-51BA-466D-A41C-0ED5D8502F8F}"/>
              </a:ext>
            </a:extLst>
          </p:cNvPr>
          <p:cNvSpPr/>
          <p:nvPr/>
        </p:nvSpPr>
        <p:spPr>
          <a:xfrm>
            <a:off x="410817" y="410818"/>
            <a:ext cx="11370365" cy="5989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BE2F74-9516-46FB-B548-CC84F2E71541}"/>
              </a:ext>
            </a:extLst>
          </p:cNvPr>
          <p:cNvSpPr txBox="1"/>
          <p:nvPr/>
        </p:nvSpPr>
        <p:spPr>
          <a:xfrm>
            <a:off x="808382" y="3551582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Sweets are distributed among close relatives when there is good news like birth day.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FF9A81-E30F-498D-93AC-13E83D8F4363}"/>
              </a:ext>
            </a:extLst>
          </p:cNvPr>
          <p:cNvSpPr txBox="1"/>
          <p:nvPr/>
        </p:nvSpPr>
        <p:spPr>
          <a:xfrm>
            <a:off x="4532242" y="3498574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Sweets are distributed among close relatives when there is good news like weddings,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1428F6-0D9F-44B9-9FE2-C76EA1B20FFB}"/>
              </a:ext>
            </a:extLst>
          </p:cNvPr>
          <p:cNvSpPr txBox="1"/>
          <p:nvPr/>
        </p:nvSpPr>
        <p:spPr>
          <a:xfrm>
            <a:off x="8507894" y="3472069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Sweets are distributed among close relatives when there is good news like promotions.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400B3B5-C5BF-4933-8F55-79FA5AE33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0" y="402528"/>
            <a:ext cx="2955342" cy="29635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548AE27-3F88-47C4-9429-D6742DE28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24" y="346789"/>
            <a:ext cx="3232877" cy="29795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FE9754-1FC1-49FC-98FF-983BA694C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73" y="312536"/>
            <a:ext cx="3261390" cy="28944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976124E-9DDF-4E64-BC24-E1040A3C71A7}"/>
              </a:ext>
            </a:extLst>
          </p:cNvPr>
          <p:cNvSpPr/>
          <p:nvPr/>
        </p:nvSpPr>
        <p:spPr>
          <a:xfrm>
            <a:off x="558316" y="3568607"/>
            <a:ext cx="11117178" cy="2308324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The people of Bangladesh are very fond of sweets. Almost all Bangladeshi women prepare some traditional sweets. </a:t>
            </a:r>
            <a:r>
              <a:rPr lang="en-US" sz="2400" i="1" dirty="0" err="1"/>
              <a:t>Pitha</a:t>
            </a:r>
            <a:r>
              <a:rPr lang="en-US" sz="2400" dirty="0"/>
              <a:t>, a type of sweets made from rice flour, sugar, syrup, molasses and sometimes milk, is a traditional food loved by the enter population. During winter </a:t>
            </a:r>
            <a:r>
              <a:rPr lang="en-US" sz="2400" i="1" dirty="0" err="1"/>
              <a:t>Pitha</a:t>
            </a:r>
            <a:r>
              <a:rPr lang="en-US" sz="2400" i="1" dirty="0"/>
              <a:t> </a:t>
            </a:r>
            <a:r>
              <a:rPr lang="en-US" sz="2400" i="1" dirty="0" err="1"/>
              <a:t>Utsab</a:t>
            </a:r>
            <a:r>
              <a:rPr lang="en-US" sz="2400" dirty="0"/>
              <a:t>, meaning </a:t>
            </a:r>
            <a:r>
              <a:rPr lang="en-US" sz="2400" i="1" dirty="0" err="1"/>
              <a:t>pitha</a:t>
            </a:r>
            <a:r>
              <a:rPr lang="en-US" sz="2400" dirty="0"/>
              <a:t> festival, is organized by different group of people. Sweets are distributed among close relatives when there is good news like births, weddings, promotions, etc.</a:t>
            </a:r>
          </a:p>
        </p:txBody>
      </p:sp>
    </p:spTree>
    <p:extLst>
      <p:ext uri="{BB962C8B-B14F-4D97-AF65-F5344CB8AC3E}">
        <p14:creationId xmlns:p14="http://schemas.microsoft.com/office/powerpoint/2010/main" val="19377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3.7037E-6 L 1.87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90AE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9" grpId="1"/>
      <p:bldP spid="20" grpId="0" animBg="1"/>
      <p:bldP spid="22" grpId="0" animBg="1"/>
      <p:bldP spid="42" grpId="0" animBg="1"/>
      <p:bldP spid="43" grpId="0" build="p"/>
      <p:bldP spid="44" grpId="0"/>
      <p:bldP spid="45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0B0E403-BC79-455D-9654-E97961D60B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Half Frame 1">
              <a:extLst>
                <a:ext uri="{FF2B5EF4-FFF2-40B4-BE49-F238E27FC236}">
                  <a16:creationId xmlns:a16="http://schemas.microsoft.com/office/drawing/2014/main" id="{06C2A044-AF3A-4AB6-B68D-156B0964AD89}"/>
                </a:ext>
              </a:extLst>
            </p:cNvPr>
            <p:cNvSpPr/>
            <p:nvPr/>
          </p:nvSpPr>
          <p:spPr>
            <a:xfrm>
              <a:off x="0" y="0"/>
              <a:ext cx="1974574" cy="2067339"/>
            </a:xfrm>
            <a:prstGeom prst="halfFrame">
              <a:avLst>
                <a:gd name="adj1" fmla="val 9843"/>
                <a:gd name="adj2" fmla="val 13199"/>
              </a:avLst>
            </a:prstGeom>
            <a:solidFill>
              <a:srgbClr val="FA90AE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54D0B9B6-C8BC-4548-938F-97EB7ADA00FF}"/>
                </a:ext>
              </a:extLst>
            </p:cNvPr>
            <p:cNvSpPr/>
            <p:nvPr/>
          </p:nvSpPr>
          <p:spPr>
            <a:xfrm rot="5400000">
              <a:off x="10171043" y="-46382"/>
              <a:ext cx="1974574" cy="2067339"/>
            </a:xfrm>
            <a:prstGeom prst="halfFrame">
              <a:avLst>
                <a:gd name="adj1" fmla="val 13870"/>
                <a:gd name="adj2" fmla="val 11186"/>
              </a:avLst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F67C592-2248-4765-B3D6-68B449FC38A5}"/>
                </a:ext>
              </a:extLst>
            </p:cNvPr>
            <p:cNvSpPr/>
            <p:nvPr/>
          </p:nvSpPr>
          <p:spPr>
            <a:xfrm rot="16200000">
              <a:off x="46384" y="4837043"/>
              <a:ext cx="1974574" cy="2067339"/>
            </a:xfrm>
            <a:prstGeom prst="halfFrame">
              <a:avLst>
                <a:gd name="adj1" fmla="val 13870"/>
                <a:gd name="adj2" fmla="val 15884"/>
              </a:avLst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B485D6C6-C40D-4F47-A247-843BC49A33B0}"/>
                </a:ext>
              </a:extLst>
            </p:cNvPr>
            <p:cNvSpPr/>
            <p:nvPr/>
          </p:nvSpPr>
          <p:spPr>
            <a:xfrm rot="10800000">
              <a:off x="10217426" y="4790661"/>
              <a:ext cx="1974574" cy="2067339"/>
            </a:xfrm>
            <a:prstGeom prst="halfFrame">
              <a:avLst>
                <a:gd name="adj1" fmla="val 17225"/>
                <a:gd name="adj2" fmla="val 14541"/>
              </a:avLst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E46DB9-5204-453B-9EBF-3AB8D86C53AB}"/>
              </a:ext>
            </a:extLst>
          </p:cNvPr>
          <p:cNvSpPr txBox="1"/>
          <p:nvPr/>
        </p:nvSpPr>
        <p:spPr>
          <a:xfrm>
            <a:off x="9793355" y="344557"/>
            <a:ext cx="1789043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Pair works 3mins.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132A5-4CA1-4A4C-B238-5733D1F4C952}"/>
              </a:ext>
            </a:extLst>
          </p:cNvPr>
          <p:cNvSpPr txBox="1"/>
          <p:nvPr/>
        </p:nvSpPr>
        <p:spPr>
          <a:xfrm>
            <a:off x="1457739" y="2332382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Q2. What are the ingredients of preparing </a:t>
            </a:r>
            <a:r>
              <a:rPr lang="en-US" sz="3200" dirty="0" err="1"/>
              <a:t>pitha</a:t>
            </a:r>
            <a:r>
              <a:rPr lang="en-US" sz="32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98640-1BC9-45E5-ABD0-8892F36D2CC8}"/>
              </a:ext>
            </a:extLst>
          </p:cNvPr>
          <p:cNvSpPr txBox="1"/>
          <p:nvPr/>
        </p:nvSpPr>
        <p:spPr>
          <a:xfrm>
            <a:off x="1537251" y="1630016"/>
            <a:ext cx="861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Q1. How do people celebrate their good news?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CBAF9-BBC9-4A4F-AFDA-55277D6DB4BB}"/>
              </a:ext>
            </a:extLst>
          </p:cNvPr>
          <p:cNvSpPr txBox="1"/>
          <p:nvPr/>
        </p:nvSpPr>
        <p:spPr>
          <a:xfrm>
            <a:off x="1272207" y="3074502"/>
            <a:ext cx="861391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Correct your answer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23351-567E-4FD0-BB09-7515B9659BFF}"/>
              </a:ext>
            </a:extLst>
          </p:cNvPr>
          <p:cNvSpPr txBox="1"/>
          <p:nvPr/>
        </p:nvSpPr>
        <p:spPr>
          <a:xfrm>
            <a:off x="744100" y="3889214"/>
            <a:ext cx="1134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Ans1. People celebrate their good news by distributing sweets to kith and  </a:t>
            </a:r>
          </a:p>
          <a:p>
            <a:r>
              <a:rPr lang="en-US" sz="2800" dirty="0"/>
              <a:t>           kin, near and dear ones.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44B11-4ED0-412E-BE12-4B7B4EE4B9E7}"/>
              </a:ext>
            </a:extLst>
          </p:cNvPr>
          <p:cNvSpPr txBox="1"/>
          <p:nvPr/>
        </p:nvSpPr>
        <p:spPr>
          <a:xfrm>
            <a:off x="848139" y="5060944"/>
            <a:ext cx="1134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Ans2. The ingredients of preparing </a:t>
            </a:r>
            <a:r>
              <a:rPr lang="en-US" sz="2800" dirty="0" err="1"/>
              <a:t>pitha</a:t>
            </a:r>
            <a:r>
              <a:rPr lang="en-US" sz="2800" dirty="0"/>
              <a:t> are rice flour, sugar syrup, </a:t>
            </a:r>
          </a:p>
          <a:p>
            <a:r>
              <a:rPr lang="en-US" sz="2800" dirty="0"/>
              <a:t>           molasses and sometimes milk. </a:t>
            </a:r>
          </a:p>
        </p:txBody>
      </p:sp>
    </p:spTree>
    <p:extLst>
      <p:ext uri="{BB962C8B-B14F-4D97-AF65-F5344CB8AC3E}">
        <p14:creationId xmlns:p14="http://schemas.microsoft.com/office/powerpoint/2010/main" val="3467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1521F-0350-4803-A869-DCAD4C61247F}"/>
              </a:ext>
            </a:extLst>
          </p:cNvPr>
          <p:cNvSpPr txBox="1"/>
          <p:nvPr/>
        </p:nvSpPr>
        <p:spPr>
          <a:xfrm>
            <a:off x="10246699" y="248626"/>
            <a:ext cx="161676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Group work</a:t>
            </a:r>
          </a:p>
          <a:p>
            <a:pPr algn="ctr"/>
            <a:r>
              <a:rPr lang="en-US" sz="2000" dirty="0"/>
              <a:t>5 mins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5D755-0826-4487-AEAC-BA33E9571720}"/>
              </a:ext>
            </a:extLst>
          </p:cNvPr>
          <p:cNvSpPr txBox="1"/>
          <p:nvPr/>
        </p:nvSpPr>
        <p:spPr>
          <a:xfrm>
            <a:off x="543339" y="1033670"/>
            <a:ext cx="11317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Group 1. Make two lists of food one eaten by the urban and the other by the </a:t>
            </a:r>
          </a:p>
          <a:p>
            <a:r>
              <a:rPr lang="en-US" sz="2800" dirty="0"/>
              <a:t>                rural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80739-1152-40EB-837D-8B838536DF58}"/>
              </a:ext>
            </a:extLst>
          </p:cNvPr>
          <p:cNvSpPr txBox="1"/>
          <p:nvPr/>
        </p:nvSpPr>
        <p:spPr>
          <a:xfrm>
            <a:off x="544922" y="2014726"/>
            <a:ext cx="1131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Group 2. Make a list of the things you and your partner eat every 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434B0-6606-4016-855E-EF0704F9FB6A}"/>
              </a:ext>
            </a:extLst>
          </p:cNvPr>
          <p:cNvSpPr txBox="1"/>
          <p:nvPr/>
        </p:nvSpPr>
        <p:spPr>
          <a:xfrm>
            <a:off x="1315128" y="2804117"/>
            <a:ext cx="861391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Correct your 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17272-3FAE-4E85-B4F1-FF4258183F03}"/>
              </a:ext>
            </a:extLst>
          </p:cNvPr>
          <p:cNvSpPr txBox="1"/>
          <p:nvPr/>
        </p:nvSpPr>
        <p:spPr>
          <a:xfrm>
            <a:off x="436530" y="3567403"/>
            <a:ext cx="11343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1. The urban people eat rice, vegetables, meat and fishes. Other than these, they </a:t>
            </a:r>
          </a:p>
          <a:p>
            <a:r>
              <a:rPr lang="en-US" sz="2400" dirty="0"/>
              <a:t>                usually eat bread, butter, fast food like burger, hot dog, fruit juice, snacks, </a:t>
            </a:r>
          </a:p>
          <a:p>
            <a:r>
              <a:rPr lang="en-US" sz="2400" dirty="0"/>
              <a:t>                soups, </a:t>
            </a:r>
            <a:r>
              <a:rPr lang="en-US" sz="2400" dirty="0" err="1"/>
              <a:t>noddles</a:t>
            </a:r>
            <a:r>
              <a:rPr lang="en-US" sz="2400" dirty="0"/>
              <a:t> etc. . On the other hand rural people eat food like, muri, </a:t>
            </a:r>
            <a:r>
              <a:rPr lang="en-US" sz="2400" dirty="0" err="1"/>
              <a:t>pithas</a:t>
            </a:r>
            <a:r>
              <a:rPr lang="en-US" sz="2400" dirty="0"/>
              <a:t>, </a:t>
            </a:r>
          </a:p>
          <a:p>
            <a:r>
              <a:rPr lang="en-US" sz="2400" dirty="0"/>
              <a:t>                </a:t>
            </a:r>
            <a:r>
              <a:rPr lang="en-US" sz="2400" dirty="0" err="1"/>
              <a:t>khai</a:t>
            </a:r>
            <a:r>
              <a:rPr lang="en-US" sz="2400" dirty="0"/>
              <a:t>, </a:t>
            </a:r>
            <a:r>
              <a:rPr lang="en-US" sz="2400" dirty="0" err="1"/>
              <a:t>chira</a:t>
            </a:r>
            <a:r>
              <a:rPr lang="en-US" sz="2400" dirty="0"/>
              <a:t>, </a:t>
            </a:r>
            <a:r>
              <a:rPr lang="en-US" sz="2400" dirty="0" err="1"/>
              <a:t>gur</a:t>
            </a:r>
            <a:r>
              <a:rPr lang="en-US" sz="2400" dirty="0"/>
              <a:t> etc. other than the common foods.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07549-0B1B-44C7-9F4C-6FECF4D1AEEA}"/>
              </a:ext>
            </a:extLst>
          </p:cNvPr>
          <p:cNvSpPr txBox="1"/>
          <p:nvPr/>
        </p:nvSpPr>
        <p:spPr>
          <a:xfrm>
            <a:off x="516835" y="5287020"/>
            <a:ext cx="1134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2. I generally eat bread and vegetables or eggs for break fast. For lunch or supper  </a:t>
            </a:r>
          </a:p>
          <a:p>
            <a:r>
              <a:rPr lang="en-US" sz="2400" dirty="0"/>
              <a:t>               usually I eat rice with vegetables, curry, lentil soups, fish, meat etc.</a:t>
            </a:r>
          </a:p>
        </p:txBody>
      </p:sp>
    </p:spTree>
    <p:extLst>
      <p:ext uri="{BB962C8B-B14F-4D97-AF65-F5344CB8AC3E}">
        <p14:creationId xmlns:p14="http://schemas.microsoft.com/office/powerpoint/2010/main" val="39763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E82EE5-63B7-44D9-8B27-E0826AAA3C7F}"/>
              </a:ext>
            </a:extLst>
          </p:cNvPr>
          <p:cNvSpPr txBox="1"/>
          <p:nvPr/>
        </p:nvSpPr>
        <p:spPr>
          <a:xfrm>
            <a:off x="768626" y="159026"/>
            <a:ext cx="1040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Tick the best answer.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DE8B3-2A11-4E0D-947E-FECE59F58951}"/>
              </a:ext>
            </a:extLst>
          </p:cNvPr>
          <p:cNvSpPr txBox="1"/>
          <p:nvPr/>
        </p:nvSpPr>
        <p:spPr>
          <a:xfrm>
            <a:off x="318053" y="708855"/>
            <a:ext cx="11449878" cy="563231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400" dirty="0">
                <a:solidFill>
                  <a:srgbClr val="002060"/>
                </a:solidFill>
              </a:rPr>
              <a:t>Bangladeshi cuisine is rich with the use of  ---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chilies		ii. onion 	iii. mint	iv. various spices.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(b) The word ‘appetizing’ refers to ---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costly		ii. palatable	iii. tasteless	iv. repulsive.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(c) In the passage, the word, ‘close’ means ---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break		ii. join		iii. intimate	iv. Attach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(d) Fish contains a lot of ---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carbohydrate 	ii. vitamins	iii. protein	iv. minerals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(e) ---- is our traditional food.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rice		ii. Fish			iii. </a:t>
            </a:r>
            <a:r>
              <a:rPr lang="en-US" sz="2400" dirty="0" err="1"/>
              <a:t>pitha</a:t>
            </a:r>
            <a:r>
              <a:rPr lang="en-US" sz="2400" dirty="0"/>
              <a:t>	iv. all of these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(f) Which one is not fresh-water fish?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carp		ii. </a:t>
            </a:r>
            <a:r>
              <a:rPr lang="en-US" sz="2400" dirty="0" err="1"/>
              <a:t>rui</a:t>
            </a:r>
            <a:r>
              <a:rPr lang="en-US" sz="2400" dirty="0"/>
              <a:t>			iii. prawn	iv. </a:t>
            </a:r>
            <a:r>
              <a:rPr lang="en-US" sz="2400" dirty="0" err="1"/>
              <a:t>hilsha</a:t>
            </a:r>
            <a:r>
              <a:rPr lang="en-US" sz="2400" dirty="0"/>
              <a:t>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(g) During winter, </a:t>
            </a:r>
            <a:r>
              <a:rPr lang="en-US" sz="2400" dirty="0" err="1">
                <a:solidFill>
                  <a:srgbClr val="002060"/>
                </a:solidFill>
              </a:rPr>
              <a:t>pitha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utshab</a:t>
            </a:r>
            <a:r>
              <a:rPr lang="en-US" sz="2400" dirty="0">
                <a:solidFill>
                  <a:srgbClr val="002060"/>
                </a:solidFill>
              </a:rPr>
              <a:t> is --- in our country.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arranged	ii. </a:t>
            </a:r>
            <a:r>
              <a:rPr lang="en-US" sz="2400" dirty="0" err="1"/>
              <a:t>organise</a:t>
            </a:r>
            <a:r>
              <a:rPr lang="en-US" sz="2400" dirty="0"/>
              <a:t>	iii. hold		iv. prepared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9E91CD-5D3D-459D-9039-85FE3B7E0BB5}"/>
                  </a:ext>
                </a:extLst>
              </p:cNvPr>
              <p:cNvSpPr/>
              <p:nvPr/>
            </p:nvSpPr>
            <p:spPr>
              <a:xfrm>
                <a:off x="7578046" y="1115885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9E91CD-5D3D-459D-9039-85FE3B7E0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46" y="1115885"/>
                <a:ext cx="519032" cy="355106"/>
              </a:xfrm>
              <a:prstGeom prst="rect">
                <a:avLst/>
              </a:prstGeom>
              <a:blipFill>
                <a:blip r:embed="rId2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8F3079-3457-4D15-AE32-8C680BC6D352}"/>
                  </a:ext>
                </a:extLst>
              </p:cNvPr>
              <p:cNvSpPr/>
              <p:nvPr/>
            </p:nvSpPr>
            <p:spPr>
              <a:xfrm>
                <a:off x="3986707" y="1871259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8F3079-3457-4D15-AE32-8C680BC6D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07" y="1871259"/>
                <a:ext cx="519032" cy="355106"/>
              </a:xfrm>
              <a:prstGeom prst="rect">
                <a:avLst/>
              </a:prstGeom>
              <a:blipFill>
                <a:blip r:embed="rId3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D1AEA4-2F39-47A7-B9E3-6CB9BF72264A}"/>
                  </a:ext>
                </a:extLst>
              </p:cNvPr>
              <p:cNvSpPr/>
              <p:nvPr/>
            </p:nvSpPr>
            <p:spPr>
              <a:xfrm>
                <a:off x="5722742" y="2626632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D1AEA4-2F39-47A7-B9E3-6CB9BF722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42" y="2626632"/>
                <a:ext cx="519032" cy="355106"/>
              </a:xfrm>
              <a:prstGeom prst="rect">
                <a:avLst/>
              </a:prstGeom>
              <a:blipFill>
                <a:blip r:embed="rId4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D519CE-488F-4C21-814F-4CA13686570D}"/>
                  </a:ext>
                </a:extLst>
              </p:cNvPr>
              <p:cNvSpPr/>
              <p:nvPr/>
            </p:nvSpPr>
            <p:spPr>
              <a:xfrm>
                <a:off x="5775750" y="3315745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D519CE-488F-4C21-814F-4CA136865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50" y="3315745"/>
                <a:ext cx="519032" cy="355106"/>
              </a:xfrm>
              <a:prstGeom prst="rect">
                <a:avLst/>
              </a:prstGeom>
              <a:blipFill>
                <a:blip r:embed="rId5"/>
                <a:stretch>
                  <a:fillRect l="-13953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D34575-0C2D-426D-97D6-83AE4B4D203A}"/>
                  </a:ext>
                </a:extLst>
              </p:cNvPr>
              <p:cNvSpPr/>
              <p:nvPr/>
            </p:nvSpPr>
            <p:spPr>
              <a:xfrm>
                <a:off x="5749246" y="4097623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D34575-0C2D-426D-97D6-83AE4B4D2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46" y="4097623"/>
                <a:ext cx="519032" cy="355106"/>
              </a:xfrm>
              <a:prstGeom prst="rect">
                <a:avLst/>
              </a:prstGeom>
              <a:blipFill>
                <a:blip r:embed="rId6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058EB1-D6DE-44B7-B282-4F56CA7AC0F0}"/>
                  </a:ext>
                </a:extLst>
              </p:cNvPr>
              <p:cNvSpPr/>
              <p:nvPr/>
            </p:nvSpPr>
            <p:spPr>
              <a:xfrm>
                <a:off x="7697316" y="4799988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058EB1-D6DE-44B7-B282-4F56CA7AC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316" y="4799988"/>
                <a:ext cx="519032" cy="355106"/>
              </a:xfrm>
              <a:prstGeom prst="rect">
                <a:avLst/>
              </a:prstGeom>
              <a:blipFill>
                <a:blip r:embed="rId7"/>
                <a:stretch>
                  <a:fillRect l="-14118" t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8ACB01C-11C2-48EF-A20B-DF71FE599668}"/>
                  </a:ext>
                </a:extLst>
              </p:cNvPr>
              <p:cNvSpPr/>
              <p:nvPr/>
            </p:nvSpPr>
            <p:spPr>
              <a:xfrm>
                <a:off x="1203751" y="5528858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8ACB01C-11C2-48EF-A20B-DF71FE599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51" y="5528858"/>
                <a:ext cx="519032" cy="355106"/>
              </a:xfrm>
              <a:prstGeom prst="rect">
                <a:avLst/>
              </a:prstGeom>
              <a:blipFill>
                <a:blip r:embed="rId8"/>
                <a:stretch>
                  <a:fillRect l="-13953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99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3892BD5-50D3-45AC-826A-CD8CDC31997B}"/>
              </a:ext>
            </a:extLst>
          </p:cNvPr>
          <p:cNvGrpSpPr/>
          <p:nvPr/>
        </p:nvGrpSpPr>
        <p:grpSpPr>
          <a:xfrm>
            <a:off x="4490114" y="1829498"/>
            <a:ext cx="3331105" cy="3177893"/>
            <a:chOff x="4285397" y="1952328"/>
            <a:chExt cx="3331105" cy="31778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3D6CAB-622B-4273-82C1-A6A84BEB2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397" y="1952328"/>
              <a:ext cx="3331105" cy="31778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12700" stA="38000" endPos="28000" dist="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6" name="Cuisine">
              <a:hlinkClick r:id="" action="ppaction://media"/>
              <a:extLst>
                <a:ext uri="{FF2B5EF4-FFF2-40B4-BE49-F238E27FC236}">
                  <a16:creationId xmlns:a16="http://schemas.microsoft.com/office/drawing/2014/main" id="{805A85B7-CEE0-4A68-A959-B9EC5CA04B76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0824" y="3424451"/>
              <a:ext cx="609600" cy="6096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BE1A843-F8A3-4B7E-B1D8-16AB0943F12A}"/>
              </a:ext>
            </a:extLst>
          </p:cNvPr>
          <p:cNvSpPr txBox="1"/>
          <p:nvPr/>
        </p:nvSpPr>
        <p:spPr>
          <a:xfrm>
            <a:off x="2388359" y="887105"/>
            <a:ext cx="69603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Listen to the CD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DF88B-61F1-423E-BFE1-F9C667A19993}"/>
              </a:ext>
            </a:extLst>
          </p:cNvPr>
          <p:cNvSpPr txBox="1"/>
          <p:nvPr/>
        </p:nvSpPr>
        <p:spPr>
          <a:xfrm>
            <a:off x="2392358" y="1538930"/>
            <a:ext cx="6974004" cy="44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Bangladeshi food culture is very rich with delicious and appetizing items. For regular main meal, (a)---rice is served with vegetables, fishes, meat etc. with fishes (b) ---</a:t>
            </a:r>
            <a:r>
              <a:rPr lang="en-US" sz="2800" dirty="0" err="1"/>
              <a:t>Hilsha</a:t>
            </a:r>
            <a:r>
              <a:rPr lang="en-US" sz="2800" dirty="0"/>
              <a:t> is one of the most popular fishes here (c) --- is also our national fish. Sweet is also very (d) ---- food here in our country. Moreover, various types of (e) ---- are very common and are prepared and liked domestically.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803A3515-D09C-4CE8-B1C1-7CEA4331D2E3}"/>
              </a:ext>
            </a:extLst>
          </p:cNvPr>
          <p:cNvSpPr/>
          <p:nvPr/>
        </p:nvSpPr>
        <p:spPr>
          <a:xfrm>
            <a:off x="0" y="0"/>
            <a:ext cx="1775791" cy="1895061"/>
          </a:xfrm>
          <a:prstGeom prst="halfFrame">
            <a:avLst>
              <a:gd name="adj1" fmla="val 11691"/>
              <a:gd name="adj2" fmla="val 14676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F9D1A5-B33E-46C0-B99C-22AAB49B4A13}"/>
              </a:ext>
            </a:extLst>
          </p:cNvPr>
          <p:cNvSpPr txBox="1"/>
          <p:nvPr/>
        </p:nvSpPr>
        <p:spPr>
          <a:xfrm>
            <a:off x="2388359" y="873853"/>
            <a:ext cx="69603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</a:rPr>
              <a:t>Now fill in the gaps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57FF0-0575-4FDC-9C6F-7E2C4B210C67}"/>
              </a:ext>
            </a:extLst>
          </p:cNvPr>
          <p:cNvSpPr txBox="1"/>
          <p:nvPr/>
        </p:nvSpPr>
        <p:spPr>
          <a:xfrm>
            <a:off x="404734" y="374754"/>
            <a:ext cx="11347555" cy="59810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06BECC-6DB1-48C4-A848-FE8D57F1A7EA}"/>
              </a:ext>
            </a:extLst>
          </p:cNvPr>
          <p:cNvSpPr txBox="1"/>
          <p:nvPr/>
        </p:nvSpPr>
        <p:spPr>
          <a:xfrm>
            <a:off x="2998033" y="584616"/>
            <a:ext cx="557634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Correct your answers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C6F700-3203-4599-BCFC-921254B511C5}"/>
              </a:ext>
            </a:extLst>
          </p:cNvPr>
          <p:cNvSpPr/>
          <p:nvPr/>
        </p:nvSpPr>
        <p:spPr>
          <a:xfrm>
            <a:off x="569627" y="1450379"/>
            <a:ext cx="11137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Bangladeshi food culture is very rich with delicious and appetizing items. For regular main meal, (a) </a:t>
            </a:r>
            <a:r>
              <a:rPr lang="en-US" sz="3200" dirty="0">
                <a:solidFill>
                  <a:srgbClr val="FF0066"/>
                </a:solidFill>
              </a:rPr>
              <a:t>boiled</a:t>
            </a:r>
            <a:r>
              <a:rPr lang="en-US" sz="3200" dirty="0"/>
              <a:t> rice is served with vegetables, fishes, meat etc. with fishes (b) </a:t>
            </a:r>
            <a:r>
              <a:rPr lang="en-US" sz="3200" dirty="0" err="1">
                <a:solidFill>
                  <a:srgbClr val="FF0066"/>
                </a:solidFill>
              </a:rPr>
              <a:t>predominanc</a:t>
            </a:r>
            <a:r>
              <a:rPr lang="en-US" sz="3200" dirty="0">
                <a:solidFill>
                  <a:srgbClr val="FF0066"/>
                </a:solidFill>
              </a:rPr>
              <a:t>. </a:t>
            </a:r>
            <a:r>
              <a:rPr lang="en-US" sz="3200" dirty="0" err="1"/>
              <a:t>Hilsha</a:t>
            </a:r>
            <a:r>
              <a:rPr lang="en-US" sz="3200" dirty="0"/>
              <a:t> is one of the most popular fishes here (c) </a:t>
            </a:r>
            <a:r>
              <a:rPr lang="en-US" sz="3200" dirty="0">
                <a:solidFill>
                  <a:srgbClr val="FF0066"/>
                </a:solidFill>
              </a:rPr>
              <a:t>which</a:t>
            </a:r>
            <a:r>
              <a:rPr lang="en-US" sz="3200" dirty="0"/>
              <a:t> is also our national fish. Sweet is also very (d) </a:t>
            </a:r>
            <a:r>
              <a:rPr lang="en-US" sz="3200" dirty="0">
                <a:solidFill>
                  <a:srgbClr val="FF0066"/>
                </a:solidFill>
              </a:rPr>
              <a:t>popular</a:t>
            </a:r>
            <a:r>
              <a:rPr lang="en-US" sz="3200" dirty="0"/>
              <a:t> food here in our country. Moreover, various types of (e) </a:t>
            </a:r>
            <a:r>
              <a:rPr lang="en-US" sz="3200" dirty="0" err="1">
                <a:solidFill>
                  <a:srgbClr val="FF0066"/>
                </a:solidFill>
              </a:rPr>
              <a:t>pithas</a:t>
            </a:r>
            <a:r>
              <a:rPr lang="en-US" sz="3200" dirty="0"/>
              <a:t> are very common and are prepared and liked domestically.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470E4-FA72-4F46-AE09-83A28FDEBBB0}"/>
              </a:ext>
            </a:extLst>
          </p:cNvPr>
          <p:cNvSpPr txBox="1"/>
          <p:nvPr/>
        </p:nvSpPr>
        <p:spPr>
          <a:xfrm>
            <a:off x="9671713" y="324579"/>
            <a:ext cx="206733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447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FD6FAA-B43D-4A8C-85C8-D8A59179D1D9}"/>
              </a:ext>
            </a:extLst>
          </p:cNvPr>
          <p:cNvGrpSpPr/>
          <p:nvPr/>
        </p:nvGrpSpPr>
        <p:grpSpPr>
          <a:xfrm>
            <a:off x="2862673" y="276462"/>
            <a:ext cx="6485206" cy="3767695"/>
            <a:chOff x="1125415" y="452613"/>
            <a:chExt cx="6485206" cy="3767695"/>
          </a:xfrm>
          <a:solidFill>
            <a:srgbClr val="002060"/>
          </a:solidFill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59A79295-118A-4BD6-82D5-8E4B21F3BEA2}"/>
                </a:ext>
              </a:extLst>
            </p:cNvPr>
            <p:cNvSpPr/>
            <p:nvPr/>
          </p:nvSpPr>
          <p:spPr>
            <a:xfrm>
              <a:off x="1125415" y="452613"/>
              <a:ext cx="6485206" cy="160371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Homework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82AA0B-B019-4FA3-8083-8C6B6DAC089C}"/>
                </a:ext>
              </a:extLst>
            </p:cNvPr>
            <p:cNvGrpSpPr/>
            <p:nvPr/>
          </p:nvGrpSpPr>
          <p:grpSpPr>
            <a:xfrm>
              <a:off x="2588454" y="2053883"/>
              <a:ext cx="3530991" cy="2166425"/>
              <a:chOff x="2588454" y="2053883"/>
              <a:chExt cx="3530991" cy="2166425"/>
            </a:xfrm>
            <a:grpFill/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7C516F-6BD1-4942-9263-CDE28D7606D1}"/>
                  </a:ext>
                </a:extLst>
              </p:cNvPr>
              <p:cNvSpPr/>
              <p:nvPr/>
            </p:nvSpPr>
            <p:spPr>
              <a:xfrm>
                <a:off x="2588454" y="2053883"/>
                <a:ext cx="3530991" cy="2166425"/>
              </a:xfrm>
              <a:prstGeom prst="rect">
                <a:avLst/>
              </a:prstGeom>
              <a:grp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17B2BD1-B894-4A8D-9EEF-8A04DEE6A144}"/>
                  </a:ext>
                </a:extLst>
              </p:cNvPr>
              <p:cNvGrpSpPr/>
              <p:nvPr/>
            </p:nvGrpSpPr>
            <p:grpSpPr>
              <a:xfrm>
                <a:off x="3784208" y="2405576"/>
                <a:ext cx="1083213" cy="1460692"/>
                <a:chOff x="10128738" y="1941342"/>
                <a:chExt cx="1083213" cy="1460692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8C83FD1-1BE0-469C-AEC3-D05E412B2B0A}"/>
                    </a:ext>
                  </a:extLst>
                </p:cNvPr>
                <p:cNvSpPr/>
                <p:nvPr/>
              </p:nvSpPr>
              <p:spPr>
                <a:xfrm>
                  <a:off x="10128738" y="1941342"/>
                  <a:ext cx="1083213" cy="1434904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DC8AB57-390B-4CB3-83F4-5BB9C9C3B4BA}"/>
                    </a:ext>
                  </a:extLst>
                </p:cNvPr>
                <p:cNvCxnSpPr>
                  <a:stCxn id="15" idx="0"/>
                  <a:endCxn id="15" idx="2"/>
                </p:cNvCxnSpPr>
                <p:nvPr/>
              </p:nvCxnSpPr>
              <p:spPr>
                <a:xfrm>
                  <a:off x="10670345" y="1941342"/>
                  <a:ext cx="0" cy="1434904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2AD98C9-230D-454A-B09D-8931B2D3B030}"/>
                    </a:ext>
                  </a:extLst>
                </p:cNvPr>
                <p:cNvCxnSpPr/>
                <p:nvPr/>
              </p:nvCxnSpPr>
              <p:spPr>
                <a:xfrm>
                  <a:off x="10752405" y="1967130"/>
                  <a:ext cx="0" cy="1434904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886E09B-8284-45D3-BBB2-8215DC0D8651}"/>
                  </a:ext>
                </a:extLst>
              </p:cNvPr>
              <p:cNvGrpSpPr/>
              <p:nvPr/>
            </p:nvGrpSpPr>
            <p:grpSpPr>
              <a:xfrm>
                <a:off x="2853400" y="2572043"/>
                <a:ext cx="703385" cy="942535"/>
                <a:chOff x="9312816" y="675249"/>
                <a:chExt cx="703385" cy="942535"/>
              </a:xfrm>
              <a:grpFill/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E4704B0-DCB1-40B2-9078-6734AA639F6D}"/>
                    </a:ext>
                  </a:extLst>
                </p:cNvPr>
                <p:cNvSpPr/>
                <p:nvPr/>
              </p:nvSpPr>
              <p:spPr>
                <a:xfrm>
                  <a:off x="9312816" y="675249"/>
                  <a:ext cx="703385" cy="942535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9F801CA-74BC-4296-9CE1-FE74844B2C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8238" y="689319"/>
                  <a:ext cx="0" cy="902677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6226ADF-81F8-49AB-87E8-D74DAA9A4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6230" y="686974"/>
                  <a:ext cx="0" cy="905022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E5A51C3-F1AF-415B-B450-0B3A27D531DE}"/>
                  </a:ext>
                </a:extLst>
              </p:cNvPr>
              <p:cNvGrpSpPr/>
              <p:nvPr/>
            </p:nvGrpSpPr>
            <p:grpSpPr>
              <a:xfrm>
                <a:off x="5073747" y="2581424"/>
                <a:ext cx="703385" cy="944878"/>
                <a:chOff x="9101797" y="686974"/>
                <a:chExt cx="703385" cy="944878"/>
              </a:xfrm>
              <a:grpFill/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41231DF-9028-4566-B2F9-D2F23125AC03}"/>
                    </a:ext>
                  </a:extLst>
                </p:cNvPr>
                <p:cNvSpPr/>
                <p:nvPr/>
              </p:nvSpPr>
              <p:spPr>
                <a:xfrm>
                  <a:off x="9101797" y="689317"/>
                  <a:ext cx="703385" cy="942535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F2B545A-0CA3-418B-89A4-7A5587593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25354" y="689319"/>
                  <a:ext cx="0" cy="902677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831A842-80D2-4ACA-B8CF-65240D0394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93346" y="686974"/>
                  <a:ext cx="0" cy="905022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7780F0C-C3D1-4C33-BB31-77AD1AF1E0DA}"/>
              </a:ext>
            </a:extLst>
          </p:cNvPr>
          <p:cNvSpPr txBox="1"/>
          <p:nvPr/>
        </p:nvSpPr>
        <p:spPr>
          <a:xfrm>
            <a:off x="3233530" y="4081669"/>
            <a:ext cx="561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Answer the following questions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C84A8D-5233-492D-8530-148020C37DAE}"/>
              </a:ext>
            </a:extLst>
          </p:cNvPr>
          <p:cNvSpPr txBox="1"/>
          <p:nvPr/>
        </p:nvSpPr>
        <p:spPr>
          <a:xfrm>
            <a:off x="1669774" y="4850295"/>
            <a:ext cx="871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Q1: Why are sweets an important part of our life?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2BD4D-BD92-428E-880C-381DA82E2644}"/>
              </a:ext>
            </a:extLst>
          </p:cNvPr>
          <p:cNvSpPr txBox="1"/>
          <p:nvPr/>
        </p:nvSpPr>
        <p:spPr>
          <a:xfrm>
            <a:off x="1709531" y="5605668"/>
            <a:ext cx="871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Q2: When and how is ‘</a:t>
            </a:r>
            <a:r>
              <a:rPr lang="en-US" sz="2800" dirty="0" err="1"/>
              <a:t>panta</a:t>
            </a:r>
            <a:r>
              <a:rPr lang="en-US" sz="2800" dirty="0"/>
              <a:t> </a:t>
            </a:r>
            <a:r>
              <a:rPr lang="en-US" sz="2800" dirty="0" err="1"/>
              <a:t>ilish</a:t>
            </a:r>
            <a:r>
              <a:rPr lang="en-US" sz="2800" dirty="0"/>
              <a:t>’ served?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B5470-451C-4EF5-AC2B-5BAE76FF151C}"/>
              </a:ext>
            </a:extLst>
          </p:cNvPr>
          <p:cNvGrpSpPr/>
          <p:nvPr/>
        </p:nvGrpSpPr>
        <p:grpSpPr>
          <a:xfrm>
            <a:off x="9024079" y="1993692"/>
            <a:ext cx="2728210" cy="2053653"/>
            <a:chOff x="9024079" y="1993692"/>
            <a:chExt cx="2728210" cy="205365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229788-B6FF-48C7-8892-8C2568E17DCB}"/>
                </a:ext>
              </a:extLst>
            </p:cNvPr>
            <p:cNvSpPr/>
            <p:nvPr/>
          </p:nvSpPr>
          <p:spPr>
            <a:xfrm>
              <a:off x="9293901" y="2773181"/>
              <a:ext cx="2188564" cy="1274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Stay home 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D18853F-4FB5-4B9B-B6A0-54D83110ABA8}"/>
                </a:ext>
              </a:extLst>
            </p:cNvPr>
            <p:cNvSpPr/>
            <p:nvPr/>
          </p:nvSpPr>
          <p:spPr>
            <a:xfrm>
              <a:off x="9024079" y="1993692"/>
              <a:ext cx="2728210" cy="97436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5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805DAD-5D8A-4F89-BBE7-CDA9144D0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300457"/>
            <a:ext cx="11343862" cy="6057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BF10B-DF6C-460D-B48B-20A74A81D206}"/>
              </a:ext>
            </a:extLst>
          </p:cNvPr>
          <p:cNvSpPr txBox="1"/>
          <p:nvPr/>
        </p:nvSpPr>
        <p:spPr>
          <a:xfrm>
            <a:off x="2713221" y="1984786"/>
            <a:ext cx="71802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18820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>
            <a:extLst>
              <a:ext uri="{FF2B5EF4-FFF2-40B4-BE49-F238E27FC236}">
                <a16:creationId xmlns:a16="http://schemas.microsoft.com/office/drawing/2014/main" id="{37CE5918-87A3-4DC5-9400-9416A8FDADAE}"/>
              </a:ext>
            </a:extLst>
          </p:cNvPr>
          <p:cNvSpPr/>
          <p:nvPr/>
        </p:nvSpPr>
        <p:spPr>
          <a:xfrm>
            <a:off x="4691271" y="410818"/>
            <a:ext cx="2266122" cy="556592"/>
          </a:xfrm>
          <a:prstGeom prst="plaque">
            <a:avLst>
              <a:gd name="adj" fmla="val 22146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IDENTITY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590D89-8E55-4275-A623-B43B01D8ECC9}"/>
              </a:ext>
            </a:extLst>
          </p:cNvPr>
          <p:cNvSpPr/>
          <p:nvPr/>
        </p:nvSpPr>
        <p:spPr>
          <a:xfrm>
            <a:off x="7129671" y="3564833"/>
            <a:ext cx="4611756" cy="275645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Unit – One</a:t>
            </a:r>
          </a:p>
          <a:p>
            <a:pPr algn="ctr"/>
            <a:r>
              <a:rPr lang="en-US" sz="2400" dirty="0"/>
              <a:t>Lesson - 5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60AFD5-9100-4D28-82DE-5F6BEE894736}"/>
              </a:ext>
            </a:extLst>
          </p:cNvPr>
          <p:cNvSpPr/>
          <p:nvPr/>
        </p:nvSpPr>
        <p:spPr>
          <a:xfrm>
            <a:off x="503584" y="3617842"/>
            <a:ext cx="4611756" cy="275645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Azizul</a:t>
            </a:r>
            <a:r>
              <a:rPr lang="en-US" sz="2400" dirty="0"/>
              <a:t> Fakir</a:t>
            </a:r>
          </a:p>
          <a:p>
            <a:pPr algn="ctr"/>
            <a:r>
              <a:rPr lang="en-US" sz="2400" dirty="0"/>
              <a:t>Assistant teacher</a:t>
            </a:r>
          </a:p>
          <a:p>
            <a:pPr algn="ctr"/>
            <a:r>
              <a:rPr lang="en-US" sz="2400" dirty="0" err="1"/>
              <a:t>Dighijan</a:t>
            </a:r>
            <a:r>
              <a:rPr lang="en-US" sz="2400" dirty="0"/>
              <a:t> Secondary School</a:t>
            </a:r>
          </a:p>
          <a:p>
            <a:pPr algn="ctr"/>
            <a:r>
              <a:rPr lang="en-US" sz="2400" dirty="0" err="1"/>
              <a:t>Nazirpur</a:t>
            </a:r>
            <a:r>
              <a:rPr lang="en-US" sz="2400" dirty="0"/>
              <a:t>, </a:t>
            </a:r>
            <a:r>
              <a:rPr lang="en-US" sz="2400" dirty="0" err="1"/>
              <a:t>Pirojpur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/>
              <a:t>Email: </a:t>
            </a:r>
            <a:r>
              <a:rPr lang="en-US" sz="2400" dirty="0">
                <a:hlinkClick r:id="rId2"/>
              </a:rPr>
              <a:t>azizul.nk@gmail.com</a:t>
            </a:r>
            <a:endParaRPr lang="en-US" sz="2400" dirty="0"/>
          </a:p>
          <a:p>
            <a:pPr algn="ctr"/>
            <a:r>
              <a:rPr lang="en-US" sz="2400" dirty="0"/>
              <a:t>Mobile: 01710745128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DE2838-4F8C-4A75-A83D-2EF88CA41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23066"/>
            <a:ext cx="1759226" cy="2228353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686243-75B4-4CC7-9565-1329ED98E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71" y="808383"/>
            <a:ext cx="2443727" cy="25444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6F3F97-0AA0-48AF-8E6B-8ECE93A10242}"/>
              </a:ext>
            </a:extLst>
          </p:cNvPr>
          <p:cNvGrpSpPr/>
          <p:nvPr/>
        </p:nvGrpSpPr>
        <p:grpSpPr>
          <a:xfrm>
            <a:off x="5283541" y="1617787"/>
            <a:ext cx="1591279" cy="3629666"/>
            <a:chOff x="5353879" y="1842869"/>
            <a:chExt cx="1591279" cy="3629666"/>
          </a:xfrm>
        </p:grpSpPr>
        <p:sp>
          <p:nvSpPr>
            <p:cNvPr id="16" name="Arrow: Curved Right 15">
              <a:extLst>
                <a:ext uri="{FF2B5EF4-FFF2-40B4-BE49-F238E27FC236}">
                  <a16:creationId xmlns:a16="http://schemas.microsoft.com/office/drawing/2014/main" id="{3E64EC49-F388-40E0-AB90-8D78C350D7ED}"/>
                </a:ext>
              </a:extLst>
            </p:cNvPr>
            <p:cNvSpPr/>
            <p:nvPr/>
          </p:nvSpPr>
          <p:spPr>
            <a:xfrm>
              <a:off x="6058893" y="1944195"/>
              <a:ext cx="886265" cy="3528340"/>
            </a:xfrm>
            <a:prstGeom prst="curvedRightArrow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urved Left 16">
              <a:extLst>
                <a:ext uri="{FF2B5EF4-FFF2-40B4-BE49-F238E27FC236}">
                  <a16:creationId xmlns:a16="http://schemas.microsoft.com/office/drawing/2014/main" id="{C3BE161F-20B8-4D79-8733-597132FAA88E}"/>
                </a:ext>
              </a:extLst>
            </p:cNvPr>
            <p:cNvSpPr/>
            <p:nvPr/>
          </p:nvSpPr>
          <p:spPr>
            <a:xfrm>
              <a:off x="5353879" y="2027581"/>
              <a:ext cx="828974" cy="3437615"/>
            </a:xfrm>
            <a:prstGeom prst="curvedLeftArrow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FC435-5562-4C85-A1A6-A9218A47CFB1}"/>
                </a:ext>
              </a:extLst>
            </p:cNvPr>
            <p:cNvGrpSpPr/>
            <p:nvPr/>
          </p:nvGrpSpPr>
          <p:grpSpPr>
            <a:xfrm>
              <a:off x="5861539" y="1842869"/>
              <a:ext cx="494715" cy="3291839"/>
              <a:chOff x="4173415" y="1463041"/>
              <a:chExt cx="494715" cy="329183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F56938B-9B91-402A-8407-B5179D939F3F}"/>
                  </a:ext>
                </a:extLst>
              </p:cNvPr>
              <p:cNvSpPr/>
              <p:nvPr/>
            </p:nvSpPr>
            <p:spPr>
              <a:xfrm>
                <a:off x="4318781" y="1463041"/>
                <a:ext cx="225084" cy="253218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82D3722-E738-44F8-B12E-403A7CCA4652}"/>
                  </a:ext>
                </a:extLst>
              </p:cNvPr>
              <p:cNvSpPr/>
              <p:nvPr/>
            </p:nvSpPr>
            <p:spPr>
              <a:xfrm>
                <a:off x="4443046" y="1657644"/>
                <a:ext cx="225084" cy="253218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9BABB13-75D0-4D63-999B-082EC8E232F5}"/>
                  </a:ext>
                </a:extLst>
              </p:cNvPr>
              <p:cNvSpPr/>
              <p:nvPr/>
            </p:nvSpPr>
            <p:spPr>
              <a:xfrm>
                <a:off x="4173415" y="1641232"/>
                <a:ext cx="225084" cy="253218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Arrow: Up 2">
                <a:extLst>
                  <a:ext uri="{FF2B5EF4-FFF2-40B4-BE49-F238E27FC236}">
                    <a16:creationId xmlns:a16="http://schemas.microsoft.com/office/drawing/2014/main" id="{74431365-BAC3-4CB9-B109-4BA6A105D02A}"/>
                  </a:ext>
                </a:extLst>
              </p:cNvPr>
              <p:cNvSpPr/>
              <p:nvPr/>
            </p:nvSpPr>
            <p:spPr>
              <a:xfrm>
                <a:off x="4403188" y="1716259"/>
                <a:ext cx="70338" cy="3038621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8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AE1D52B-30EB-4573-915B-DE4B55F5DD90}"/>
              </a:ext>
            </a:extLst>
          </p:cNvPr>
          <p:cNvGrpSpPr/>
          <p:nvPr/>
        </p:nvGrpSpPr>
        <p:grpSpPr>
          <a:xfrm>
            <a:off x="652906" y="887967"/>
            <a:ext cx="3699636" cy="4673384"/>
            <a:chOff x="1342453" y="708087"/>
            <a:chExt cx="3699636" cy="49834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FC1C79-5327-4657-9925-A422A8FA1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53" y="708087"/>
              <a:ext cx="3697918" cy="24698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3C2361-81C7-4483-A205-D0D7F9DE3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114" y="3146539"/>
              <a:ext cx="3692975" cy="2544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390A5-E18F-4FF1-83F2-6D09D8379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87" y="676705"/>
            <a:ext cx="2753109" cy="1667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7A2E0-4DD4-44AE-864E-0CCB40EFA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46" y="626560"/>
            <a:ext cx="3107932" cy="19667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273267-B06B-4E5C-BDD3-3380176F8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74" y="3270011"/>
            <a:ext cx="3161305" cy="2381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CADDB0-0DFC-4C6F-A480-3777EF104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97" y="3252643"/>
            <a:ext cx="3032413" cy="23686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55ABFB-1543-4F52-97D4-EC11B320861D}"/>
              </a:ext>
            </a:extLst>
          </p:cNvPr>
          <p:cNvSpPr txBox="1"/>
          <p:nvPr/>
        </p:nvSpPr>
        <p:spPr>
          <a:xfrm>
            <a:off x="3852472" y="239842"/>
            <a:ext cx="431716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What do you see in the picture?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B05168-1BCA-48D7-B0C6-B29BE8A0987F}"/>
              </a:ext>
            </a:extLst>
          </p:cNvPr>
          <p:cNvSpPr txBox="1"/>
          <p:nvPr/>
        </p:nvSpPr>
        <p:spPr>
          <a:xfrm>
            <a:off x="644577" y="5891135"/>
            <a:ext cx="11017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see a woman is cooking and a man is making sweets. And we also see </a:t>
            </a:r>
            <a:r>
              <a:rPr lang="en-US" sz="2000" dirty="0" err="1"/>
              <a:t>panta</a:t>
            </a:r>
            <a:r>
              <a:rPr lang="en-US" sz="2000" dirty="0"/>
              <a:t> </a:t>
            </a:r>
            <a:r>
              <a:rPr lang="en-US" sz="2000" dirty="0" err="1"/>
              <a:t>ilish</a:t>
            </a:r>
            <a:r>
              <a:rPr lang="en-US" sz="2000" dirty="0"/>
              <a:t>, some vegetables, some sweetmeats and cake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AAFF5-5F2C-415B-8AA1-6815F351D07A}"/>
              </a:ext>
            </a:extLst>
          </p:cNvPr>
          <p:cNvSpPr txBox="1"/>
          <p:nvPr/>
        </p:nvSpPr>
        <p:spPr>
          <a:xfrm>
            <a:off x="4901784" y="2593298"/>
            <a:ext cx="29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Panta</a:t>
            </a:r>
            <a:r>
              <a:rPr lang="en-US" sz="2400" dirty="0"/>
              <a:t> </a:t>
            </a:r>
            <a:r>
              <a:rPr lang="en-US" sz="2400" dirty="0" err="1"/>
              <a:t>ilish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0DBEF3-E293-4619-8017-68E0F5AD642C}"/>
              </a:ext>
            </a:extLst>
          </p:cNvPr>
          <p:cNvSpPr txBox="1"/>
          <p:nvPr/>
        </p:nvSpPr>
        <p:spPr>
          <a:xfrm>
            <a:off x="8664315" y="2668249"/>
            <a:ext cx="29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Vegeetables</a:t>
            </a:r>
            <a:r>
              <a:rPr lang="en-US" sz="24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D2C3AC-78B4-4DE1-89B2-290AA2C06AD4}"/>
              </a:ext>
            </a:extLst>
          </p:cNvPr>
          <p:cNvSpPr txBox="1"/>
          <p:nvPr/>
        </p:nvSpPr>
        <p:spPr>
          <a:xfrm>
            <a:off x="5111646" y="5531370"/>
            <a:ext cx="29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66"/>
                </a:solidFill>
              </a:rPr>
              <a:t>Sweetmeats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38ADFC-1DC7-48D4-9D57-C6967B3CCA38}"/>
              </a:ext>
            </a:extLst>
          </p:cNvPr>
          <p:cNvSpPr txBox="1"/>
          <p:nvPr/>
        </p:nvSpPr>
        <p:spPr>
          <a:xfrm>
            <a:off x="8634335" y="5531370"/>
            <a:ext cx="29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66"/>
                </a:solidFill>
              </a:rPr>
              <a:t>Cakes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3EB8C0-305E-4BA3-A09B-082D653F48BE}"/>
              </a:ext>
            </a:extLst>
          </p:cNvPr>
          <p:cNvSpPr txBox="1"/>
          <p:nvPr/>
        </p:nvSpPr>
        <p:spPr>
          <a:xfrm>
            <a:off x="389744" y="284813"/>
            <a:ext cx="11482466" cy="617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DDFA9281-578C-4AC4-BC68-F1522F5C55D8}"/>
              </a:ext>
            </a:extLst>
          </p:cNvPr>
          <p:cNvSpPr/>
          <p:nvPr/>
        </p:nvSpPr>
        <p:spPr>
          <a:xfrm>
            <a:off x="1272211" y="2213113"/>
            <a:ext cx="5579163" cy="192156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Bangladeshi cuisine</a:t>
            </a:r>
          </a:p>
          <a:p>
            <a:pPr algn="ctr"/>
            <a:r>
              <a:rPr lang="en-US" sz="2800" dirty="0"/>
              <a:t>Unit – 1</a:t>
            </a:r>
          </a:p>
          <a:p>
            <a:pPr algn="ctr"/>
            <a:r>
              <a:rPr lang="en-US" sz="2800" dirty="0"/>
              <a:t>Lesson - 5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EBB85E-63D5-439F-AA3C-7F0270AE083C}"/>
              </a:ext>
            </a:extLst>
          </p:cNvPr>
          <p:cNvSpPr/>
          <p:nvPr/>
        </p:nvSpPr>
        <p:spPr>
          <a:xfrm>
            <a:off x="374941" y="1977019"/>
            <a:ext cx="2235742" cy="23352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Our topic?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E6D41-DA68-4E8B-B3B9-64C520367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43" y="1294297"/>
            <a:ext cx="3687556" cy="392484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93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9A4D4-F620-40DB-9A13-B855968F1D48}"/>
              </a:ext>
            </a:extLst>
          </p:cNvPr>
          <p:cNvSpPr txBox="1"/>
          <p:nvPr/>
        </p:nvSpPr>
        <p:spPr>
          <a:xfrm>
            <a:off x="1351722" y="304800"/>
            <a:ext cx="400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A4335-EC17-49AE-AF1B-AA5454249E7B}"/>
              </a:ext>
            </a:extLst>
          </p:cNvPr>
          <p:cNvSpPr txBox="1"/>
          <p:nvPr/>
        </p:nvSpPr>
        <p:spPr>
          <a:xfrm>
            <a:off x="1166191" y="927653"/>
            <a:ext cx="989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completing the lesson students will be able to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260C2A-3320-4A41-807E-F88CAE86EEE1}"/>
              </a:ext>
            </a:extLst>
          </p:cNvPr>
          <p:cNvGrpSpPr/>
          <p:nvPr/>
        </p:nvGrpSpPr>
        <p:grpSpPr>
          <a:xfrm>
            <a:off x="2567456" y="1913212"/>
            <a:ext cx="5873159" cy="689313"/>
            <a:chOff x="2567456" y="1913212"/>
            <a:chExt cx="5873159" cy="6893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CAD597-C19C-4C36-85A3-2C3578212A12}"/>
                </a:ext>
              </a:extLst>
            </p:cNvPr>
            <p:cNvSpPr txBox="1"/>
            <p:nvPr/>
          </p:nvSpPr>
          <p:spPr>
            <a:xfrm>
              <a:off x="2941982" y="1921564"/>
              <a:ext cx="5498633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infer meaning from the context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D8681873-6504-48BF-A567-2CD7353C61FF}"/>
                </a:ext>
              </a:extLst>
            </p:cNvPr>
            <p:cNvSpPr/>
            <p:nvPr/>
          </p:nvSpPr>
          <p:spPr>
            <a:xfrm rot="5400000">
              <a:off x="2416179" y="2064489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63A5A2-C310-4F85-991A-742B0CB693AC}"/>
              </a:ext>
            </a:extLst>
          </p:cNvPr>
          <p:cNvGrpSpPr/>
          <p:nvPr/>
        </p:nvGrpSpPr>
        <p:grpSpPr>
          <a:xfrm>
            <a:off x="2565112" y="2572048"/>
            <a:ext cx="5875503" cy="689313"/>
            <a:chOff x="2565112" y="2572048"/>
            <a:chExt cx="5875503" cy="6893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9DC88B-26A1-4ABB-82BC-CD940AFCDD97}"/>
                </a:ext>
              </a:extLst>
            </p:cNvPr>
            <p:cNvSpPr txBox="1"/>
            <p:nvPr/>
          </p:nvSpPr>
          <p:spPr>
            <a:xfrm>
              <a:off x="2875722" y="2610678"/>
              <a:ext cx="5564893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talk about the picture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598F6D1E-3BB0-4B74-9CEB-EC72DBF7EE38}"/>
                </a:ext>
              </a:extLst>
            </p:cNvPr>
            <p:cNvSpPr/>
            <p:nvPr/>
          </p:nvSpPr>
          <p:spPr>
            <a:xfrm rot="5400000">
              <a:off x="2413835" y="2723325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9AABD3-A079-4D0C-8377-01A103554AB3}"/>
              </a:ext>
            </a:extLst>
          </p:cNvPr>
          <p:cNvGrpSpPr/>
          <p:nvPr/>
        </p:nvGrpSpPr>
        <p:grpSpPr>
          <a:xfrm>
            <a:off x="2562767" y="3315292"/>
            <a:ext cx="5877848" cy="689313"/>
            <a:chOff x="2562767" y="3315292"/>
            <a:chExt cx="5877848" cy="6893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01A8A2-EDE4-4287-8274-98AF6466E64D}"/>
                </a:ext>
              </a:extLst>
            </p:cNvPr>
            <p:cNvSpPr txBox="1"/>
            <p:nvPr/>
          </p:nvSpPr>
          <p:spPr>
            <a:xfrm>
              <a:off x="2875723" y="3339548"/>
              <a:ext cx="5564892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answer the questions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0549B4F-0DF9-4A76-9266-274080B732AD}"/>
                </a:ext>
              </a:extLst>
            </p:cNvPr>
            <p:cNvSpPr/>
            <p:nvPr/>
          </p:nvSpPr>
          <p:spPr>
            <a:xfrm rot="5400000">
              <a:off x="2411490" y="3466569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A57FD5-4A26-4FC3-BA7F-9291B81B719E}"/>
              </a:ext>
            </a:extLst>
          </p:cNvPr>
          <p:cNvGrpSpPr/>
          <p:nvPr/>
        </p:nvGrpSpPr>
        <p:grpSpPr>
          <a:xfrm>
            <a:off x="2546355" y="4044467"/>
            <a:ext cx="5908328" cy="689313"/>
            <a:chOff x="2546355" y="4044467"/>
            <a:chExt cx="5908328" cy="6893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C29BE8-FAC8-4581-A251-3337878872C4}"/>
                </a:ext>
              </a:extLst>
            </p:cNvPr>
            <p:cNvSpPr txBox="1"/>
            <p:nvPr/>
          </p:nvSpPr>
          <p:spPr>
            <a:xfrm>
              <a:off x="2902228" y="4055165"/>
              <a:ext cx="5552455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choose the best answer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872538D7-0F69-4705-A2B1-7B502219011A}"/>
                </a:ext>
              </a:extLst>
            </p:cNvPr>
            <p:cNvSpPr/>
            <p:nvPr/>
          </p:nvSpPr>
          <p:spPr>
            <a:xfrm rot="5400000">
              <a:off x="2395078" y="4195744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4B614A-CB89-4798-AE44-478897929676}"/>
              </a:ext>
            </a:extLst>
          </p:cNvPr>
          <p:cNvGrpSpPr/>
          <p:nvPr/>
        </p:nvGrpSpPr>
        <p:grpSpPr>
          <a:xfrm>
            <a:off x="2558077" y="4731439"/>
            <a:ext cx="5882538" cy="689313"/>
            <a:chOff x="2572145" y="4773642"/>
            <a:chExt cx="5882538" cy="6893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2CF2C6-73BB-4DF0-821E-4DE30C9851ED}"/>
                </a:ext>
              </a:extLst>
            </p:cNvPr>
            <p:cNvSpPr txBox="1"/>
            <p:nvPr/>
          </p:nvSpPr>
          <p:spPr>
            <a:xfrm>
              <a:off x="2888973" y="4863547"/>
              <a:ext cx="5565710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fill the gap from listening CD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4A7AE0D-C445-47C1-B1B2-63603058A5D9}"/>
                </a:ext>
              </a:extLst>
            </p:cNvPr>
            <p:cNvSpPr/>
            <p:nvPr/>
          </p:nvSpPr>
          <p:spPr>
            <a:xfrm rot="5400000">
              <a:off x="2420868" y="4924919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53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812691-AAA5-40B3-8B8A-1F87BB7359E2}"/>
              </a:ext>
            </a:extLst>
          </p:cNvPr>
          <p:cNvSpPr txBox="1"/>
          <p:nvPr/>
        </p:nvSpPr>
        <p:spPr>
          <a:xfrm>
            <a:off x="1443789" y="3609474"/>
            <a:ext cx="210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cooking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9EF8A-CF3E-4F5C-B580-4DDA14E81EEE}"/>
              </a:ext>
            </a:extLst>
          </p:cNvPr>
          <p:cNvSpPr txBox="1"/>
          <p:nvPr/>
        </p:nvSpPr>
        <p:spPr>
          <a:xfrm>
            <a:off x="1599678" y="194598"/>
            <a:ext cx="2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Key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18EFA-3971-4A23-8F86-EEE1C40723BF}"/>
              </a:ext>
            </a:extLst>
          </p:cNvPr>
          <p:cNvSpPr txBox="1"/>
          <p:nvPr/>
        </p:nvSpPr>
        <p:spPr>
          <a:xfrm>
            <a:off x="2106397" y="1532850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03DB0-4F72-47B7-99DF-3CC551B61D3A}"/>
              </a:ext>
            </a:extLst>
          </p:cNvPr>
          <p:cNvSpPr txBox="1"/>
          <p:nvPr/>
        </p:nvSpPr>
        <p:spPr>
          <a:xfrm>
            <a:off x="537236" y="5461814"/>
            <a:ext cx="1130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Bangladeshi cuisine is rich and varied with the use of many spices.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B8195C-0C3A-4C70-904A-A8E9895BC4A3}"/>
              </a:ext>
            </a:extLst>
          </p:cNvPr>
          <p:cNvSpPr/>
          <p:nvPr/>
        </p:nvSpPr>
        <p:spPr>
          <a:xfrm>
            <a:off x="985762" y="2739014"/>
            <a:ext cx="2792154" cy="22781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Meaning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CC5A8C-D0C3-4DFB-A4DC-8906A2575E8A}"/>
              </a:ext>
            </a:extLst>
          </p:cNvPr>
          <p:cNvSpPr/>
          <p:nvPr/>
        </p:nvSpPr>
        <p:spPr>
          <a:xfrm>
            <a:off x="1419729" y="794085"/>
            <a:ext cx="1997240" cy="18287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cuisine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0797E-D4BB-4903-AC4F-E2B9FC5B0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68" y="734518"/>
            <a:ext cx="5753711" cy="433215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819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1040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8906 0.009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EC3AF3-4FE0-4901-9420-E4223D512F41}"/>
              </a:ext>
            </a:extLst>
          </p:cNvPr>
          <p:cNvSpPr txBox="1"/>
          <p:nvPr/>
        </p:nvSpPr>
        <p:spPr>
          <a:xfrm>
            <a:off x="1443789" y="3609474"/>
            <a:ext cx="210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serving dish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2B39D-41FE-4AD3-9430-8FB8CB5DFF60}"/>
              </a:ext>
            </a:extLst>
          </p:cNvPr>
          <p:cNvSpPr txBox="1"/>
          <p:nvPr/>
        </p:nvSpPr>
        <p:spPr>
          <a:xfrm>
            <a:off x="1599678" y="194598"/>
            <a:ext cx="2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Key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24C9D-9BA1-4FBA-977C-9DF1ACFCE819}"/>
              </a:ext>
            </a:extLst>
          </p:cNvPr>
          <p:cNvSpPr txBox="1"/>
          <p:nvPr/>
        </p:nvSpPr>
        <p:spPr>
          <a:xfrm>
            <a:off x="2106397" y="1532850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noun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F057D-EEBF-4F93-AE46-020426BD0215}"/>
              </a:ext>
            </a:extLst>
          </p:cNvPr>
          <p:cNvSpPr txBox="1"/>
          <p:nvPr/>
        </p:nvSpPr>
        <p:spPr>
          <a:xfrm>
            <a:off x="537236" y="5461814"/>
            <a:ext cx="1130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Panta</a:t>
            </a:r>
            <a:r>
              <a:rPr lang="en-US" sz="3200" dirty="0"/>
              <a:t> </a:t>
            </a:r>
            <a:r>
              <a:rPr lang="en-US" sz="3200" dirty="0" err="1"/>
              <a:t>ilish</a:t>
            </a:r>
            <a:r>
              <a:rPr lang="en-US" sz="3200" dirty="0"/>
              <a:t> is a traditional platter of </a:t>
            </a:r>
            <a:r>
              <a:rPr lang="en-US" sz="3200" dirty="0" err="1"/>
              <a:t>panta</a:t>
            </a:r>
            <a:r>
              <a:rPr lang="en-US" sz="3200" dirty="0"/>
              <a:t> </a:t>
            </a:r>
            <a:r>
              <a:rPr lang="en-US" sz="3200" dirty="0" err="1"/>
              <a:t>bhat</a:t>
            </a:r>
            <a:r>
              <a:rPr lang="en-US" sz="32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7DBE3A-061B-4345-8305-20D8711A8DA2}"/>
              </a:ext>
            </a:extLst>
          </p:cNvPr>
          <p:cNvSpPr/>
          <p:nvPr/>
        </p:nvSpPr>
        <p:spPr>
          <a:xfrm>
            <a:off x="1106077" y="2714950"/>
            <a:ext cx="2792154" cy="22781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Meaning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2BEC24-FF4B-4639-A860-8FD5AB2ED3F5}"/>
              </a:ext>
            </a:extLst>
          </p:cNvPr>
          <p:cNvSpPr/>
          <p:nvPr/>
        </p:nvSpPr>
        <p:spPr>
          <a:xfrm>
            <a:off x="1419729" y="794085"/>
            <a:ext cx="1997240" cy="18287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platter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F607B-AC40-447E-BC69-8BB0A91AB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18" y="479410"/>
            <a:ext cx="4727579" cy="50992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79210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1040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9596 0.00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507BEC-DD87-4855-AA74-D00CD4C2D39F}"/>
              </a:ext>
            </a:extLst>
          </p:cNvPr>
          <p:cNvSpPr txBox="1"/>
          <p:nvPr/>
        </p:nvSpPr>
        <p:spPr>
          <a:xfrm>
            <a:off x="1431758" y="3236495"/>
            <a:ext cx="2105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syrup from sugar refining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5EB6E-2BC6-4EA6-81F1-0B67FF1B3F02}"/>
              </a:ext>
            </a:extLst>
          </p:cNvPr>
          <p:cNvSpPr txBox="1"/>
          <p:nvPr/>
        </p:nvSpPr>
        <p:spPr>
          <a:xfrm>
            <a:off x="1599678" y="194598"/>
            <a:ext cx="2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Key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F7815-21EE-48B6-ABCD-701D16281CDF}"/>
              </a:ext>
            </a:extLst>
          </p:cNvPr>
          <p:cNvSpPr txBox="1"/>
          <p:nvPr/>
        </p:nvSpPr>
        <p:spPr>
          <a:xfrm>
            <a:off x="2106397" y="1532850"/>
            <a:ext cx="116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noun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70560-5DCA-45F9-85F5-E2A6000C44BD}"/>
              </a:ext>
            </a:extLst>
          </p:cNvPr>
          <p:cNvSpPr txBox="1"/>
          <p:nvPr/>
        </p:nvSpPr>
        <p:spPr>
          <a:xfrm>
            <a:off x="537236" y="5461814"/>
            <a:ext cx="1130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Making </a:t>
            </a:r>
            <a:r>
              <a:rPr lang="en-US" sz="3200" dirty="0" err="1"/>
              <a:t>pitha</a:t>
            </a:r>
            <a:r>
              <a:rPr lang="en-US" sz="3200" dirty="0"/>
              <a:t>, molasses is needed.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06E4E6-8EB2-4AF6-A8DD-4CF3949700FD}"/>
              </a:ext>
            </a:extLst>
          </p:cNvPr>
          <p:cNvSpPr/>
          <p:nvPr/>
        </p:nvSpPr>
        <p:spPr>
          <a:xfrm>
            <a:off x="1033887" y="2811202"/>
            <a:ext cx="2792154" cy="22781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Meaning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367D4D-AC56-46E8-BABE-87F5316E8616}"/>
              </a:ext>
            </a:extLst>
          </p:cNvPr>
          <p:cNvSpPr/>
          <p:nvPr/>
        </p:nvSpPr>
        <p:spPr>
          <a:xfrm>
            <a:off x="1215188" y="794085"/>
            <a:ext cx="2454443" cy="18287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molasses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AB4E12-877D-4DF5-849D-FE5CF907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35" y="1316243"/>
            <a:ext cx="5535632" cy="3990268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40021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12084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9596 0.005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857EF7-41EE-41A8-8A5E-91E536D1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13" y="553973"/>
            <a:ext cx="4764018" cy="5913087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F18E3-F386-40D7-80CD-F344EED1500E}"/>
              </a:ext>
            </a:extLst>
          </p:cNvPr>
          <p:cNvSpPr txBox="1"/>
          <p:nvPr/>
        </p:nvSpPr>
        <p:spPr>
          <a:xfrm>
            <a:off x="755374" y="132521"/>
            <a:ext cx="1085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at page 08 in your text book and read the passage carefully.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BE0DD-B5DF-4C29-811D-0F6E8EFCD45C}"/>
              </a:ext>
            </a:extLst>
          </p:cNvPr>
          <p:cNvSpPr txBox="1"/>
          <p:nvPr/>
        </p:nvSpPr>
        <p:spPr>
          <a:xfrm>
            <a:off x="410817" y="477082"/>
            <a:ext cx="113571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Bangladesh cuisine is rich and varied with the use of many spices. We have delicious and appetizing food, snacks and sweets.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03203-1D0D-4DE2-85D0-58C7F8682444}"/>
              </a:ext>
            </a:extLst>
          </p:cNvPr>
          <p:cNvSpPr txBox="1"/>
          <p:nvPr/>
        </p:nvSpPr>
        <p:spPr>
          <a:xfrm>
            <a:off x="410816" y="1113187"/>
            <a:ext cx="1134386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Boiled rice is our staple food. It is served with a variety of vegetables, curry, lentil soup, fish and meat. Fish is the main source of protein. Fishes are now cultivated in ponds. Also we have fresh-water fishes in the lake and rivers. More than 40 types of fishes are common. Some of them are </a:t>
            </a:r>
            <a:r>
              <a:rPr lang="en-US" sz="2000" i="1" dirty="0"/>
              <a:t>carp</a:t>
            </a:r>
            <a:r>
              <a:rPr lang="en-US" sz="2000" dirty="0"/>
              <a:t>, </a:t>
            </a:r>
            <a:r>
              <a:rPr lang="en-US" sz="2000" i="1" dirty="0" err="1"/>
              <a:t>rui</a:t>
            </a:r>
            <a:r>
              <a:rPr lang="en-US" sz="2000" i="1" dirty="0"/>
              <a:t>, </a:t>
            </a:r>
            <a:r>
              <a:rPr lang="en-US" sz="2000" i="1" dirty="0" err="1"/>
              <a:t>katla</a:t>
            </a:r>
            <a:r>
              <a:rPr lang="en-US" sz="2000" i="1" dirty="0"/>
              <a:t>, </a:t>
            </a:r>
            <a:r>
              <a:rPr lang="en-US" sz="2000" i="1" dirty="0" err="1"/>
              <a:t>magur</a:t>
            </a:r>
            <a:r>
              <a:rPr lang="en-US" sz="2000" dirty="0"/>
              <a:t> (cat fish), </a:t>
            </a:r>
            <a:r>
              <a:rPr lang="en-US" sz="2000" i="1" dirty="0" err="1"/>
              <a:t>chingri</a:t>
            </a:r>
            <a:r>
              <a:rPr lang="en-US" sz="2000" dirty="0"/>
              <a:t> (prawn or shrimp). </a:t>
            </a:r>
            <a:r>
              <a:rPr lang="en-US" sz="2000" i="1" dirty="0" err="1"/>
              <a:t>Shutki</a:t>
            </a:r>
            <a:r>
              <a:rPr lang="en-US" sz="2000" dirty="0"/>
              <a:t> or dried fishes are popular. </a:t>
            </a:r>
            <a:r>
              <a:rPr lang="en-US" sz="2000" i="1" dirty="0" err="1"/>
              <a:t>Hilsha</a:t>
            </a:r>
            <a:r>
              <a:rPr lang="en-US" sz="2000" dirty="0"/>
              <a:t> is very popular among the people of </a:t>
            </a:r>
            <a:r>
              <a:rPr lang="en-US" sz="2000" dirty="0" err="1"/>
              <a:t>bangladesh</a:t>
            </a:r>
            <a:r>
              <a:rPr lang="en-US" sz="20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B5D58-FD74-4A8B-8430-8BE89F74DD8A}"/>
              </a:ext>
            </a:extLst>
          </p:cNvPr>
          <p:cNvSpPr txBox="1"/>
          <p:nvPr/>
        </p:nvSpPr>
        <p:spPr>
          <a:xfrm>
            <a:off x="410817" y="2690195"/>
            <a:ext cx="11343862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Panta</a:t>
            </a:r>
            <a:r>
              <a:rPr lang="en-US" sz="2000" dirty="0"/>
              <a:t> </a:t>
            </a:r>
            <a:r>
              <a:rPr lang="en-US" sz="2000" dirty="0" err="1"/>
              <a:t>ilish</a:t>
            </a:r>
            <a:r>
              <a:rPr lang="en-US" sz="2000" dirty="0"/>
              <a:t> is a traditional platter of </a:t>
            </a:r>
            <a:r>
              <a:rPr lang="en-US" sz="2000" dirty="0" err="1"/>
              <a:t>Panta</a:t>
            </a:r>
            <a:r>
              <a:rPr lang="en-US" sz="2000" dirty="0"/>
              <a:t> </a:t>
            </a:r>
            <a:r>
              <a:rPr lang="en-US" sz="2000" dirty="0" err="1"/>
              <a:t>bhat</a:t>
            </a:r>
            <a:r>
              <a:rPr lang="en-US" sz="2000" dirty="0"/>
              <a:t>. It is steamed rice soaked in water and served with a fried </a:t>
            </a:r>
            <a:r>
              <a:rPr lang="en-US" sz="2000" dirty="0" err="1"/>
              <a:t>hilsha</a:t>
            </a:r>
            <a:r>
              <a:rPr lang="en-US" sz="2000" dirty="0"/>
              <a:t> slice, often together with dried fish, pickles, lentil soup, green chilies and onion. It is a popular dish on the </a:t>
            </a:r>
            <a:r>
              <a:rPr lang="en-US" sz="2000" dirty="0" err="1"/>
              <a:t>pohela</a:t>
            </a:r>
            <a:r>
              <a:rPr lang="en-US" sz="2000" dirty="0"/>
              <a:t> </a:t>
            </a:r>
            <a:r>
              <a:rPr lang="en-US" sz="2000" dirty="0" err="1"/>
              <a:t>boishakh</a:t>
            </a:r>
            <a:r>
              <a:rPr lang="en-US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DB0BE-DBBE-4FAC-82DE-EA17E022AB1C}"/>
              </a:ext>
            </a:extLst>
          </p:cNvPr>
          <p:cNvSpPr txBox="1"/>
          <p:nvPr/>
        </p:nvSpPr>
        <p:spPr>
          <a:xfrm>
            <a:off x="404735" y="3657603"/>
            <a:ext cx="1134994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 people of </a:t>
            </a:r>
            <a:r>
              <a:rPr lang="en-US" sz="2000" dirty="0" err="1"/>
              <a:t>bangladesh</a:t>
            </a:r>
            <a:r>
              <a:rPr lang="en-US" sz="2000" dirty="0"/>
              <a:t> are very fond of sweets. Almost all Bangladeshi women prepare some traditional sweets. </a:t>
            </a:r>
            <a:r>
              <a:rPr lang="en-US" sz="2000" i="1" dirty="0" err="1"/>
              <a:t>Pitha</a:t>
            </a:r>
            <a:r>
              <a:rPr lang="en-US" sz="2000" dirty="0"/>
              <a:t>, a type of sweets made from rice flour, sugar, syrup, molasses and sometimes milk, is a traditional food loved by the enter population. During winter </a:t>
            </a:r>
            <a:r>
              <a:rPr lang="en-US" sz="2000" i="1" dirty="0" err="1"/>
              <a:t>Pitha</a:t>
            </a:r>
            <a:r>
              <a:rPr lang="en-US" sz="2000" i="1" dirty="0"/>
              <a:t> </a:t>
            </a:r>
            <a:r>
              <a:rPr lang="en-US" sz="2000" i="1" dirty="0" err="1"/>
              <a:t>Utsab</a:t>
            </a:r>
            <a:r>
              <a:rPr lang="en-US" sz="2000" dirty="0"/>
              <a:t>, meaning </a:t>
            </a:r>
            <a:r>
              <a:rPr lang="en-US" sz="2000" i="1" dirty="0" err="1"/>
              <a:t>pitha</a:t>
            </a:r>
            <a:r>
              <a:rPr lang="en-US" sz="2000" dirty="0"/>
              <a:t> festival, is organized by different group of people.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C2451-9277-47DC-9D74-4C50A516F93A}"/>
              </a:ext>
            </a:extLst>
          </p:cNvPr>
          <p:cNvSpPr txBox="1"/>
          <p:nvPr/>
        </p:nvSpPr>
        <p:spPr>
          <a:xfrm>
            <a:off x="389745" y="5022575"/>
            <a:ext cx="1136493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Sweets are distributed among close relatives when there is good news like births, weddings, promotions,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F78A-172A-447C-B6BF-3DFDAE418E9C}"/>
              </a:ext>
            </a:extLst>
          </p:cNvPr>
          <p:cNvSpPr txBox="1"/>
          <p:nvPr/>
        </p:nvSpPr>
        <p:spPr>
          <a:xfrm>
            <a:off x="404734" y="5473148"/>
            <a:ext cx="11349945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Sweets of Bangladesh are mostly milk based. The common ones are </a:t>
            </a:r>
            <a:r>
              <a:rPr lang="en-US" sz="2000" i="1" dirty="0" err="1"/>
              <a:t>Roshgolla</a:t>
            </a:r>
            <a:r>
              <a:rPr lang="en-US" sz="2000" dirty="0"/>
              <a:t>, Sandesh, </a:t>
            </a:r>
            <a:r>
              <a:rPr lang="en-US" sz="2000" i="1" dirty="0" err="1"/>
              <a:t>gulap</a:t>
            </a:r>
            <a:r>
              <a:rPr lang="en-US" sz="2000" i="1" dirty="0"/>
              <a:t> jamun</a:t>
            </a:r>
            <a:r>
              <a:rPr lang="en-US" sz="2000" dirty="0"/>
              <a:t>, </a:t>
            </a:r>
            <a:r>
              <a:rPr lang="en-US" sz="2000" i="1" dirty="0" err="1"/>
              <a:t>kalo</a:t>
            </a:r>
            <a:r>
              <a:rPr lang="en-US" sz="2000" dirty="0"/>
              <a:t> </a:t>
            </a:r>
            <a:r>
              <a:rPr lang="en-US" sz="2000" i="1" dirty="0"/>
              <a:t>jamun</a:t>
            </a:r>
            <a:r>
              <a:rPr lang="en-US" sz="2000" dirty="0"/>
              <a:t> and </a:t>
            </a:r>
            <a:r>
              <a:rPr lang="en-US" sz="2000" i="1" dirty="0" err="1"/>
              <a:t>chom-chom</a:t>
            </a:r>
            <a:r>
              <a:rPr lang="en-US" sz="2000" i="1" dirty="0"/>
              <a:t>. </a:t>
            </a:r>
            <a:r>
              <a:rPr lang="en-US" sz="2000" dirty="0"/>
              <a:t>There are hundreds of </a:t>
            </a:r>
            <a:r>
              <a:rPr lang="en-US" sz="2000" dirty="0" err="1"/>
              <a:t>diffent</a:t>
            </a:r>
            <a:r>
              <a:rPr lang="en-US" sz="2000" dirty="0"/>
              <a:t> </a:t>
            </a:r>
            <a:r>
              <a:rPr lang="en-US" sz="2000" dirty="0" err="1"/>
              <a:t>varities</a:t>
            </a:r>
            <a:r>
              <a:rPr lang="en-US" sz="2000" dirty="0"/>
              <a:t> of sweet preparations. Sweets are therefore an important part of the day-to-day life of Bangladeshi people. </a:t>
            </a:r>
          </a:p>
        </p:txBody>
      </p:sp>
    </p:spTree>
    <p:extLst>
      <p:ext uri="{BB962C8B-B14F-4D97-AF65-F5344CB8AC3E}">
        <p14:creationId xmlns:p14="http://schemas.microsoft.com/office/powerpoint/2010/main" val="1073565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alus">
      <a:majorFont>
        <a:latin typeface="Andalus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1569</Words>
  <Application>Microsoft Office PowerPoint</Application>
  <PresentationFormat>Widescreen</PresentationFormat>
  <Paragraphs>137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Andalus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azizul.nk@gmail.com</dc:creator>
  <cp:lastModifiedBy>azizul.nk@gmail.com</cp:lastModifiedBy>
  <cp:revision>99</cp:revision>
  <dcterms:created xsi:type="dcterms:W3CDTF">2020-04-20T19:02:27Z</dcterms:created>
  <dcterms:modified xsi:type="dcterms:W3CDTF">2020-05-05T01:03:15Z</dcterms:modified>
</cp:coreProperties>
</file>