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7" r:id="rId2"/>
    <p:sldId id="276" r:id="rId3"/>
    <p:sldId id="256" r:id="rId4"/>
    <p:sldId id="257" r:id="rId5"/>
    <p:sldId id="258" r:id="rId6"/>
    <p:sldId id="259" r:id="rId7"/>
    <p:sldId id="274" r:id="rId8"/>
    <p:sldId id="260" r:id="rId9"/>
    <p:sldId id="261" r:id="rId10"/>
    <p:sldId id="268" r:id="rId11"/>
    <p:sldId id="262" r:id="rId12"/>
    <p:sldId id="270" r:id="rId13"/>
    <p:sldId id="263" r:id="rId14"/>
    <p:sldId id="269" r:id="rId15"/>
    <p:sldId id="264" r:id="rId16"/>
    <p:sldId id="278" r:id="rId17"/>
    <p:sldId id="265" r:id="rId18"/>
    <p:sldId id="266" r:id="rId19"/>
    <p:sldId id="267" r:id="rId20"/>
    <p:sldId id="271" r:id="rId21"/>
    <p:sldId id="27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14" autoAdjust="0"/>
  </p:normalViewPr>
  <p:slideViewPr>
    <p:cSldViewPr snapToGrid="0">
      <p:cViewPr varScale="1">
        <p:scale>
          <a:sx n="52" d="100"/>
          <a:sy n="52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5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24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3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85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2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3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0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AEF1-A199-4E2B-A553-2D30595267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6534FB-C807-423C-9A06-F16A3F3F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" y="1800808"/>
            <a:ext cx="12192001" cy="5057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" y="0"/>
            <a:ext cx="12192000" cy="18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78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2" y="0"/>
            <a:ext cx="6941349" cy="166878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</a:rPr>
              <a:t>পরীচক্র</a:t>
            </a:r>
            <a:endParaRPr lang="en-US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780"/>
            <a:ext cx="12192000" cy="5189220"/>
          </a:xfrm>
        </p:spPr>
      </p:pic>
    </p:spTree>
    <p:extLst>
      <p:ext uri="{BB962C8B-B14F-4D97-AF65-F5344CB8AC3E}">
        <p14:creationId xmlns:p14="http://schemas.microsoft.com/office/powerpoint/2010/main" val="3895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97180"/>
            <a:ext cx="9166860" cy="1473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</a:rPr>
              <a:t>   </a:t>
            </a:r>
            <a:r>
              <a:rPr lang="en-US" sz="9600" b="1" dirty="0" err="1" smtClean="0">
                <a:solidFill>
                  <a:srgbClr val="0070C0"/>
                </a:solidFill>
              </a:rPr>
              <a:t>দৈহিক</a:t>
            </a:r>
            <a:r>
              <a:rPr lang="en-US" sz="9600" b="1" dirty="0" smtClean="0">
                <a:solidFill>
                  <a:srgbClr val="0070C0"/>
                </a:solidFill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</a:rPr>
              <a:t>গঠন</a:t>
            </a:r>
            <a:endParaRPr lang="en-US" sz="9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400300"/>
            <a:ext cx="9513378" cy="4098263"/>
          </a:xfrm>
        </p:spPr>
        <p:txBody>
          <a:bodyPr>
            <a:normAutofit lnSpcReduction="10000"/>
          </a:bodyPr>
          <a:lstStyle/>
          <a:p>
            <a:r>
              <a:rPr lang="en-US" sz="4800" dirty="0" err="1" smtClean="0"/>
              <a:t>দেহকে</a:t>
            </a:r>
            <a:r>
              <a:rPr lang="en-US" sz="4800" dirty="0" smtClean="0"/>
              <a:t>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দুইটি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অংশে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 smtClean="0"/>
              <a:t>ভাগ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হয়</a:t>
            </a:r>
            <a:r>
              <a:rPr lang="en-US" sz="4800" dirty="0" smtClean="0"/>
              <a:t>                     </a:t>
            </a:r>
            <a:r>
              <a:rPr lang="en-US" sz="6000" dirty="0" smtClean="0"/>
              <a:t>১.দৈহিক </a:t>
            </a:r>
            <a:r>
              <a:rPr lang="en-US" sz="6000" dirty="0" err="1" smtClean="0"/>
              <a:t>অংশ</a:t>
            </a:r>
            <a:r>
              <a:rPr lang="en-US" sz="6000" dirty="0" smtClean="0"/>
              <a:t> </a:t>
            </a:r>
            <a:r>
              <a:rPr lang="en-US" sz="6000" dirty="0" err="1" smtClean="0"/>
              <a:t>বা</a:t>
            </a:r>
            <a:r>
              <a:rPr lang="en-US" sz="6000" dirty="0" smtClean="0"/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মাইসেলিয়াম</a:t>
            </a:r>
            <a:r>
              <a:rPr lang="en-US" sz="6000" b="1" dirty="0" smtClean="0">
                <a:solidFill>
                  <a:srgbClr val="00B050"/>
                </a:solidFill>
              </a:rPr>
              <a:t>   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smtClean="0"/>
              <a:t>                     ২.জনন </a:t>
            </a:r>
            <a:r>
              <a:rPr lang="en-US" sz="6000" dirty="0" err="1" smtClean="0"/>
              <a:t>অংশ</a:t>
            </a:r>
            <a:r>
              <a:rPr lang="en-US" sz="6000" dirty="0" smtClean="0"/>
              <a:t> </a:t>
            </a:r>
            <a:r>
              <a:rPr lang="en-US" sz="6000" dirty="0" err="1" smtClean="0"/>
              <a:t>বা</a:t>
            </a:r>
            <a:r>
              <a:rPr lang="en-US" sz="6000" dirty="0" smtClean="0"/>
              <a:t> </a:t>
            </a:r>
            <a:r>
              <a:rPr lang="en-US" sz="6000" b="1" dirty="0" smtClean="0">
                <a:solidFill>
                  <a:srgbClr val="00B0F0"/>
                </a:solidFill>
              </a:rPr>
              <a:t>Fruit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</a:rPr>
              <a:t>body 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551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59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186612"/>
            <a:ext cx="8305416" cy="1675208"/>
          </a:xfrm>
        </p:spPr>
        <p:txBody>
          <a:bodyPr>
            <a:norm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</a:rPr>
              <a:t>মাইসেলিয়াম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861819"/>
            <a:ext cx="9532620" cy="4613625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শাখা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প্রশাখা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/>
              <a:t>বিশিষ্ট</a:t>
            </a:r>
            <a:r>
              <a:rPr lang="en-US" sz="4000" dirty="0" smtClean="0"/>
              <a:t>                                         </a:t>
            </a:r>
          </a:p>
          <a:p>
            <a:r>
              <a:rPr lang="en-US" sz="4000" b="1" dirty="0" err="1" smtClean="0">
                <a:solidFill>
                  <a:srgbClr val="00B050"/>
                </a:solidFill>
              </a:rPr>
              <a:t>সূত্রাকার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/>
              <a:t>                                                                    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মাটি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জৈব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বস্তুর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/>
              <a:t>একটু</a:t>
            </a:r>
            <a:r>
              <a:rPr lang="en-US" sz="4000" dirty="0" smtClean="0"/>
              <a:t> </a:t>
            </a:r>
            <a:r>
              <a:rPr lang="en-US" sz="4000" dirty="0" err="1" smtClean="0"/>
              <a:t>ভেতরে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                                        </a:t>
            </a:r>
          </a:p>
          <a:p>
            <a:r>
              <a:rPr lang="en-US" sz="4000" dirty="0" err="1" smtClean="0"/>
              <a:t>হাইফি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প্রস্থপ্রাচীর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/>
              <a:t>বিশিষ্ট</a:t>
            </a:r>
            <a:r>
              <a:rPr lang="en-US" sz="4000" dirty="0" smtClean="0"/>
              <a:t>                                                                   </a:t>
            </a:r>
          </a:p>
          <a:p>
            <a:r>
              <a:rPr lang="en-US" sz="4000" dirty="0" err="1" smtClean="0"/>
              <a:t>হাইফি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সাদা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/>
              <a:t>ধরনের</a:t>
            </a:r>
            <a:r>
              <a:rPr lang="en-US" sz="4000" dirty="0" smtClean="0"/>
              <a:t>                                          </a:t>
            </a:r>
          </a:p>
          <a:p>
            <a:r>
              <a:rPr lang="en-US" sz="4000" dirty="0" err="1" smtClean="0"/>
              <a:t>দড়ির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হাইফিকে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রাইজোমরফ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39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60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160020"/>
            <a:ext cx="8206740" cy="20574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accent5"/>
                </a:solidFill>
              </a:rPr>
              <a:t>হাইফির</a:t>
            </a:r>
            <a:r>
              <a:rPr lang="en-US" sz="7200" b="1" dirty="0" smtClean="0">
                <a:solidFill>
                  <a:schemeClr val="accent5"/>
                </a:solidFill>
              </a:rPr>
              <a:t>  </a:t>
            </a:r>
            <a:r>
              <a:rPr lang="en-US" sz="7200" b="1" dirty="0" err="1" smtClean="0">
                <a:solidFill>
                  <a:schemeClr val="accent5"/>
                </a:solidFill>
              </a:rPr>
              <a:t>কোষের</a:t>
            </a:r>
            <a:r>
              <a:rPr lang="en-US" sz="7200" b="1" dirty="0" smtClean="0">
                <a:solidFill>
                  <a:schemeClr val="accent5"/>
                </a:solidFill>
              </a:rPr>
              <a:t>             </a:t>
            </a:r>
            <a:r>
              <a:rPr lang="en-US" sz="7200" b="1" dirty="0" err="1" smtClean="0">
                <a:solidFill>
                  <a:schemeClr val="accent5"/>
                </a:solidFill>
              </a:rPr>
              <a:t>উপাদান</a:t>
            </a:r>
            <a:endParaRPr lang="en-US" sz="7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20" y="3223260"/>
            <a:ext cx="8801100" cy="320040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দানাদার</a:t>
            </a:r>
            <a:r>
              <a:rPr lang="en-US" sz="4400" dirty="0" smtClean="0"/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প্রোটোপ্লাজম</a:t>
            </a:r>
            <a:r>
              <a:rPr lang="en-US" sz="4400" b="1" dirty="0" smtClean="0">
                <a:solidFill>
                  <a:srgbClr val="7030A0"/>
                </a:solidFill>
              </a:rPr>
              <a:t>  </a:t>
            </a:r>
            <a:r>
              <a:rPr lang="en-US" sz="4400" dirty="0" smtClean="0"/>
              <a:t>                                   </a:t>
            </a:r>
          </a:p>
          <a:p>
            <a:r>
              <a:rPr lang="en-US" sz="4400" b="1" dirty="0" err="1" smtClean="0">
                <a:solidFill>
                  <a:srgbClr val="00B0F0"/>
                </a:solidFill>
              </a:rPr>
              <a:t>একাধিক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/>
              <a:t>নিউক্লিয়াস</a:t>
            </a:r>
            <a:r>
              <a:rPr lang="en-US" sz="4400" dirty="0" smtClean="0"/>
              <a:t>                                                            </a:t>
            </a:r>
          </a:p>
          <a:p>
            <a:r>
              <a:rPr lang="en-US" sz="4400" dirty="0" err="1" smtClean="0"/>
              <a:t>ছোট</a:t>
            </a:r>
            <a:r>
              <a:rPr lang="en-US" sz="4400" dirty="0" smtClean="0"/>
              <a:t> </a:t>
            </a:r>
            <a:r>
              <a:rPr lang="en-US" sz="4400" dirty="0" err="1" smtClean="0"/>
              <a:t>কোষ</a:t>
            </a:r>
            <a:r>
              <a:rPr lang="en-US" sz="4400" dirty="0" smtClean="0"/>
              <a:t> </a:t>
            </a:r>
            <a:r>
              <a:rPr lang="en-US" sz="4400" dirty="0" err="1" smtClean="0"/>
              <a:t>গহ্বর</a:t>
            </a:r>
            <a:r>
              <a:rPr lang="en-US" sz="4400" dirty="0" smtClean="0"/>
              <a:t>                                                               </a:t>
            </a:r>
          </a:p>
          <a:p>
            <a:r>
              <a:rPr lang="en-US" sz="4400" dirty="0" err="1" smtClean="0"/>
              <a:t>সঞ্চিত</a:t>
            </a:r>
            <a:r>
              <a:rPr lang="en-US" sz="4400" dirty="0" smtClean="0"/>
              <a:t> </a:t>
            </a:r>
            <a:r>
              <a:rPr lang="en-US" sz="4400" dirty="0" err="1" smtClean="0"/>
              <a:t>খাদ্য</a:t>
            </a:r>
            <a:r>
              <a:rPr lang="en-US" sz="4400" dirty="0" smtClean="0"/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তৈল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বিন্দু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35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9918"/>
            <a:ext cx="8823960" cy="159460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8800" b="1" dirty="0" err="1" smtClean="0">
                <a:solidFill>
                  <a:schemeClr val="accent5">
                    <a:lumMod val="75000"/>
                  </a:schemeClr>
                </a:solidFill>
              </a:rPr>
              <a:t>জনন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8800" b="1" dirty="0" err="1" smtClean="0">
                <a:solidFill>
                  <a:schemeClr val="accent5">
                    <a:lumMod val="75000"/>
                  </a:schemeClr>
                </a:solidFill>
              </a:rPr>
              <a:t>অংশ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2388637"/>
            <a:ext cx="9349274" cy="360068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উপরের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ছাতার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ন্যায়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অংশ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পাইলিয়াস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dirty="0" err="1" smtClean="0"/>
              <a:t>পাইলিয়াসের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আবরণী</a:t>
            </a:r>
            <a:r>
              <a:rPr lang="en-US" sz="3600" dirty="0" smtClean="0"/>
              <a:t> </a:t>
            </a:r>
            <a:r>
              <a:rPr lang="en-US" sz="3600" dirty="0" err="1" smtClean="0"/>
              <a:t>ঝিল্লী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chemeClr val="accent2"/>
                </a:solidFill>
              </a:rPr>
              <a:t>ভেলাম</a:t>
            </a:r>
            <a:r>
              <a:rPr lang="en-US" sz="3600" b="1" dirty="0" smtClean="0">
                <a:solidFill>
                  <a:schemeClr val="accent2"/>
                </a:solidFill>
              </a:rPr>
              <a:t>    </a:t>
            </a:r>
            <a:r>
              <a:rPr lang="en-US" sz="3600" dirty="0" smtClean="0">
                <a:solidFill>
                  <a:schemeClr val="accent2"/>
                </a:solidFill>
              </a:rPr>
              <a:t>  </a:t>
            </a:r>
            <a:r>
              <a:rPr lang="en-US" sz="3600" dirty="0" smtClean="0"/>
              <a:t>                </a:t>
            </a:r>
          </a:p>
          <a:p>
            <a:r>
              <a:rPr lang="en-US" sz="3600" dirty="0" err="1" smtClean="0"/>
              <a:t>পাইলিয়াসের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ঝুলন্ত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অংশ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গিল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ল্যামিলী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dirty="0" err="1" smtClean="0"/>
              <a:t>গিলে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ব্যাসিডিয়া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                                      </a:t>
            </a:r>
          </a:p>
          <a:p>
            <a:r>
              <a:rPr lang="en-US" sz="3600" dirty="0" err="1" smtClean="0"/>
              <a:t>স্টাইপের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মাথায়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চক্রাকার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অংশ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chemeClr val="accent5"/>
                </a:solidFill>
              </a:rPr>
              <a:t>অ্যানুলাস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/>
              <a:t>থাকে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49290"/>
            <a:ext cx="8405322" cy="178111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</a:rPr>
              <a:t>    </a:t>
            </a:r>
            <a:r>
              <a:rPr lang="en-US" sz="9600" b="1" dirty="0" err="1" smtClean="0">
                <a:solidFill>
                  <a:srgbClr val="00B050"/>
                </a:solidFill>
              </a:rPr>
              <a:t>গুরুত্ব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40" y="2258008"/>
            <a:ext cx="8892540" cy="4599992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খাদ্য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হিসেবে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dirty="0" smtClean="0"/>
              <a:t>                                                                 </a:t>
            </a:r>
          </a:p>
          <a:p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মৃত্তিকার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পুষ্টি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বৃদ্ধিতে</a:t>
            </a:r>
            <a:r>
              <a:rPr lang="en-US" sz="5400" dirty="0" smtClean="0"/>
              <a:t>                                                         </a:t>
            </a:r>
          </a:p>
          <a:p>
            <a:r>
              <a:rPr lang="en-US" sz="5400" b="1" dirty="0" err="1" smtClean="0">
                <a:solidFill>
                  <a:srgbClr val="002060"/>
                </a:solidFill>
              </a:rPr>
              <a:t>শিল্পে</a:t>
            </a:r>
            <a:r>
              <a:rPr lang="en-US" sz="5400" b="1" dirty="0" smtClean="0">
                <a:solidFill>
                  <a:srgbClr val="002060"/>
                </a:solidFill>
              </a:rPr>
              <a:t> ও </a:t>
            </a:r>
            <a:r>
              <a:rPr lang="en-US" sz="5400" b="1" dirty="0" err="1" smtClean="0">
                <a:solidFill>
                  <a:srgbClr val="002060"/>
                </a:solidFill>
              </a:rPr>
              <a:t>বাণিজ্যে</a:t>
            </a:r>
            <a:r>
              <a:rPr lang="en-US" sz="5400" dirty="0" smtClean="0"/>
              <a:t>                                                          </a:t>
            </a:r>
          </a:p>
          <a:p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দূষণরোধে</a:t>
            </a:r>
            <a:r>
              <a:rPr lang="en-US" sz="5400" dirty="0" smtClean="0"/>
              <a:t>                                                       </a:t>
            </a:r>
          </a:p>
          <a:p>
            <a:r>
              <a:rPr lang="en-US" sz="5400" b="1" dirty="0" err="1" smtClean="0">
                <a:solidFill>
                  <a:srgbClr val="0070C0"/>
                </a:solidFill>
              </a:rPr>
              <a:t>ঔষধি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তৈরিতে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0"/>
            <a:ext cx="9121140" cy="6355080"/>
          </a:xfrm>
        </p:spPr>
        <p:txBody>
          <a:bodyPr>
            <a:noAutofit/>
          </a:bodyPr>
          <a:lstStyle/>
          <a:p>
            <a:r>
              <a:rPr lang="en-US" sz="16600" b="1" dirty="0" err="1" smtClean="0">
                <a:solidFill>
                  <a:srgbClr val="7030A0"/>
                </a:solidFill>
              </a:rPr>
              <a:t>স্বাগতম</a:t>
            </a:r>
            <a:endParaRPr lang="en-US" sz="166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2720340"/>
            <a:ext cx="797814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0" y="0"/>
            <a:ext cx="5279680" cy="19304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</a:rPr>
              <a:t>মূল্যায়ন</a:t>
            </a:r>
            <a:endParaRPr lang="en-US" sz="9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985796"/>
            <a:ext cx="9084504" cy="2994874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</a:rPr>
              <a:t>হাইপির</a:t>
            </a:r>
            <a:r>
              <a:rPr lang="en-US" sz="6000" b="1" dirty="0" smtClean="0"/>
              <a:t> </a:t>
            </a:r>
            <a:r>
              <a:rPr lang="en-US" sz="6000" dirty="0" err="1" smtClean="0"/>
              <a:t>উপাদান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?     </a:t>
            </a:r>
          </a:p>
          <a:p>
            <a:r>
              <a:rPr lang="en-US" sz="6000" b="1" dirty="0" err="1" smtClean="0">
                <a:solidFill>
                  <a:srgbClr val="00B050"/>
                </a:solidFill>
              </a:rPr>
              <a:t>পরীচক্র</a:t>
            </a:r>
            <a:r>
              <a:rPr lang="en-US" sz="6000" b="1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411979" cy="15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927" y="205272"/>
            <a:ext cx="6904653" cy="1725127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00B0F0"/>
                </a:solidFill>
              </a:rPr>
              <a:t>বাড়ির</a:t>
            </a:r>
            <a:r>
              <a:rPr lang="en-US" sz="9600" b="1" dirty="0" smtClean="0">
                <a:solidFill>
                  <a:srgbClr val="00B0F0"/>
                </a:solidFill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</a:rPr>
              <a:t>কাজ</a:t>
            </a:r>
            <a:endParaRPr lang="en-US" sz="9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8" y="3638939"/>
            <a:ext cx="8565502" cy="3219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 smtClean="0">
                <a:solidFill>
                  <a:srgbClr val="FF0000"/>
                </a:solidFill>
              </a:rPr>
              <a:t>                      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চিত্র</a:t>
            </a:r>
            <a:r>
              <a:rPr lang="en-US" sz="3200" b="1" i="1" dirty="0" smtClean="0">
                <a:solidFill>
                  <a:srgbClr val="FF0000"/>
                </a:solidFill>
              </a:rPr>
              <a:t> -ক                            </a:t>
            </a:r>
            <a:r>
              <a:rPr lang="en-US" sz="3200" b="1" i="1" dirty="0" smtClean="0">
                <a:solidFill>
                  <a:srgbClr val="7030A0"/>
                </a:solidFill>
              </a:rPr>
              <a:t>ক) </a:t>
            </a:r>
            <a:r>
              <a:rPr lang="en-US" sz="3200" b="1" dirty="0" err="1">
                <a:solidFill>
                  <a:srgbClr val="7030A0"/>
                </a:solidFill>
              </a:rPr>
              <a:t>ভেলাম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</a:rPr>
              <a:t>কি</a:t>
            </a:r>
            <a:r>
              <a:rPr lang="en-US" sz="3200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smtClean="0">
                <a:solidFill>
                  <a:srgbClr val="7030A0"/>
                </a:solidFill>
              </a:rPr>
              <a:t>?  </a:t>
            </a:r>
            <a:r>
              <a:rPr lang="en-US" sz="3200" b="1" i="1" dirty="0" smtClean="0">
                <a:solidFill>
                  <a:srgbClr val="FF0000"/>
                </a:solidFill>
              </a:rPr>
              <a:t>                                       ১  </a:t>
            </a:r>
            <a:r>
              <a:rPr lang="en-US" sz="3200" b="1" i="1" dirty="0" smtClean="0">
                <a:solidFill>
                  <a:srgbClr val="0070C0"/>
                </a:solidFill>
              </a:rPr>
              <a:t>খ) </a:t>
            </a:r>
            <a:r>
              <a:rPr lang="en-US" sz="3200" b="1" dirty="0" err="1">
                <a:solidFill>
                  <a:srgbClr val="0070C0"/>
                </a:solidFill>
              </a:rPr>
              <a:t>গিল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বলতে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কী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বোঝায়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</a:rPr>
              <a:t>?                          ২ 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</a:rPr>
              <a:t>গ)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</a:rPr>
              <a:t>চিত্র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 -ক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এর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দৈহিক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অংশের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বর্ণনা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লেখ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৷            ৩ </a:t>
            </a:r>
            <a:r>
              <a:rPr lang="en-US" sz="2800" b="1" dirty="0" smtClean="0">
                <a:solidFill>
                  <a:srgbClr val="002060"/>
                </a:solidFill>
              </a:rPr>
              <a:t>ঘ)</a:t>
            </a:r>
            <a:r>
              <a:rPr lang="en-US" sz="11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চিত্র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</a:rPr>
              <a:t>–ক </a:t>
            </a:r>
            <a:r>
              <a:rPr lang="en-US" sz="2800" i="1" dirty="0" err="1" smtClean="0">
                <a:solidFill>
                  <a:srgbClr val="002060"/>
                </a:solidFill>
              </a:rPr>
              <a:t>এর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অর্থনৈতিক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গুরুত্ব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বিশ্লেষন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কর</a:t>
            </a:r>
            <a:r>
              <a:rPr lang="en-US" sz="2800" i="1" dirty="0" smtClean="0">
                <a:solidFill>
                  <a:srgbClr val="002060"/>
                </a:solidFill>
              </a:rPr>
              <a:t> ৷  </a:t>
            </a:r>
            <a:r>
              <a:rPr lang="en-US" sz="2000" i="1" dirty="0" smtClean="0">
                <a:solidFill>
                  <a:srgbClr val="002060"/>
                </a:solidFill>
              </a:rPr>
              <a:t>       </a:t>
            </a:r>
            <a:r>
              <a:rPr lang="en-US" sz="2800" b="1" i="1" dirty="0" smtClean="0">
                <a:solidFill>
                  <a:srgbClr val="002060"/>
                </a:solidFill>
              </a:rPr>
              <a:t>৪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                 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8" y="1679510"/>
            <a:ext cx="2668555" cy="195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537927" cy="16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9760" cy="2743200"/>
          </a:xfrm>
        </p:spPr>
        <p:txBody>
          <a:bodyPr>
            <a:normAutofit fontScale="90000"/>
          </a:bodyPr>
          <a:lstStyle/>
          <a:p>
            <a:r>
              <a:rPr lang="en-US" sz="19900" dirty="0" smtClean="0"/>
              <a:t> </a:t>
            </a:r>
            <a:r>
              <a:rPr lang="en-US" sz="19900" b="1" i="1" dirty="0" err="1" smtClean="0">
                <a:solidFill>
                  <a:srgbClr val="00B050"/>
                </a:solidFill>
              </a:rPr>
              <a:t>ধন্যবাদ</a:t>
            </a:r>
            <a:endParaRPr lang="en-US" sz="19900" b="1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2" y="2971800"/>
            <a:ext cx="7856376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5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5760" y="2206169"/>
            <a:ext cx="9121140" cy="3577411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00B0F0"/>
                </a:solidFill>
              </a:rPr>
              <a:t>প্রভাষক</a:t>
            </a:r>
            <a:r>
              <a:rPr lang="en-US" sz="4400" dirty="0"/>
              <a:t>, </a:t>
            </a:r>
            <a:r>
              <a:rPr lang="en-US" sz="4400" b="1" i="1" dirty="0" err="1">
                <a:solidFill>
                  <a:srgbClr val="00B050"/>
                </a:solidFill>
              </a:rPr>
              <a:t>উদ্ভিদবিদ্যা</a:t>
            </a:r>
            <a:r>
              <a:rPr lang="en-US" sz="4400" b="1" i="1" dirty="0">
                <a:solidFill>
                  <a:srgbClr val="00B050"/>
                </a:solidFill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</a:rPr>
              <a:t>বিভাগ</a:t>
            </a:r>
            <a:r>
              <a:rPr lang="en-US" sz="4400" dirty="0"/>
              <a:t>,                               </a:t>
            </a:r>
            <a:r>
              <a:rPr lang="en-US" sz="4400" b="1" dirty="0" err="1">
                <a:solidFill>
                  <a:srgbClr val="0070C0"/>
                </a:solidFill>
              </a:rPr>
              <a:t>বি</a:t>
            </a:r>
            <a:r>
              <a:rPr lang="en-US" sz="4400" b="1" dirty="0">
                <a:solidFill>
                  <a:srgbClr val="0070C0"/>
                </a:solidFill>
              </a:rPr>
              <a:t> এ </a:t>
            </a:r>
            <a:r>
              <a:rPr lang="en-US" sz="4400" b="1" dirty="0" err="1">
                <a:solidFill>
                  <a:srgbClr val="0070C0"/>
                </a:solidFill>
              </a:rPr>
              <a:t>এফ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শাহীন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কলেজ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dirty="0"/>
              <a:t>,</a:t>
            </a:r>
            <a:r>
              <a:rPr lang="en-US" sz="4400" b="1" dirty="0" err="1">
                <a:solidFill>
                  <a:srgbClr val="0070C0"/>
                </a:solidFill>
              </a:rPr>
              <a:t>ঢাকা</a:t>
            </a:r>
            <a:r>
              <a:rPr lang="en-US" sz="4400" dirty="0"/>
              <a:t> । </a:t>
            </a:r>
            <a:r>
              <a:rPr lang="en-US" sz="4400" dirty="0" smtClean="0">
                <a:solidFill>
                  <a:srgbClr val="C00000"/>
                </a:solidFill>
              </a:rPr>
              <a:t>Email</a:t>
            </a:r>
            <a:r>
              <a:rPr lang="en-US" sz="4400" dirty="0" smtClean="0"/>
              <a:t>:</a:t>
            </a:r>
            <a:r>
              <a:rPr lang="en-US" sz="4400" i="1" dirty="0" smtClean="0">
                <a:solidFill>
                  <a:schemeClr val="accent2"/>
                </a:solidFill>
              </a:rPr>
              <a:t>mahmudfhdu352@gmail.com</a:t>
            </a:r>
            <a:r>
              <a:rPr lang="en-US" sz="4400" b="1" dirty="0" smtClean="0">
                <a:solidFill>
                  <a:schemeClr val="accent5"/>
                </a:solidFill>
              </a:rPr>
              <a:t>Mobile </a:t>
            </a:r>
            <a:r>
              <a:rPr lang="en-US" sz="4400" b="1" dirty="0">
                <a:solidFill>
                  <a:schemeClr val="accent5"/>
                </a:solidFill>
              </a:rPr>
              <a:t>No </a:t>
            </a:r>
            <a:r>
              <a:rPr lang="en-US" sz="4400" dirty="0"/>
              <a:t>: </a:t>
            </a:r>
            <a:r>
              <a:rPr lang="en-US" sz="4400" b="1" dirty="0">
                <a:solidFill>
                  <a:srgbClr val="FF0000"/>
                </a:solidFill>
              </a:rPr>
              <a:t>01728395657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525781" y="1005840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মোঃ মহিউদদী্ন মাহমুদ</a:t>
            </a:r>
            <a:r>
              <a:rPr lang="bn-IN" sz="7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32" y="4646645"/>
            <a:ext cx="2245567" cy="22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4340"/>
            <a:ext cx="10104120" cy="1554480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chemeClr val="accent5"/>
                </a:solidFill>
              </a:rPr>
              <a:t>এরিস্টটল</a:t>
            </a:r>
            <a:r>
              <a:rPr lang="en-US" sz="8800" dirty="0" smtClean="0">
                <a:solidFill>
                  <a:schemeClr val="accent5"/>
                </a:solidFill>
              </a:rPr>
              <a:t> </a:t>
            </a:r>
            <a:r>
              <a:rPr lang="en-US" sz="8000" b="1" dirty="0" err="1" smtClean="0">
                <a:solidFill>
                  <a:schemeClr val="accent5"/>
                </a:solidFill>
              </a:rPr>
              <a:t>এর</a:t>
            </a:r>
            <a:r>
              <a:rPr lang="en-US" sz="8000" b="1" dirty="0" smtClean="0">
                <a:solidFill>
                  <a:schemeClr val="accent5"/>
                </a:solidFill>
              </a:rPr>
              <a:t> </a:t>
            </a:r>
            <a:r>
              <a:rPr lang="en-US" sz="8000" b="1" dirty="0" err="1" smtClean="0">
                <a:solidFill>
                  <a:schemeClr val="accent5"/>
                </a:solidFill>
              </a:rPr>
              <a:t>উক্তি</a:t>
            </a:r>
            <a:r>
              <a:rPr lang="en-US" sz="8000" b="1" dirty="0" smtClean="0">
                <a:solidFill>
                  <a:schemeClr val="accent5"/>
                </a:solidFill>
              </a:rPr>
              <a:t> </a:t>
            </a:r>
            <a:endParaRPr lang="en-US" sz="88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593340"/>
            <a:ext cx="8618220" cy="4081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8000" b="1" dirty="0" smtClean="0">
                <a:solidFill>
                  <a:srgbClr val="00B0F0"/>
                </a:solidFill>
              </a:rPr>
              <a:t>শিক্ষার </a:t>
            </a:r>
            <a:r>
              <a:rPr lang="bn-IN" sz="8000" b="1" dirty="0">
                <a:solidFill>
                  <a:srgbClr val="00B0F0"/>
                </a:solidFill>
              </a:rPr>
              <a:t>শেকড়ের স্বাদ তেঁতো </a:t>
            </a:r>
            <a:r>
              <a:rPr lang="bn-IN" sz="8000" b="1" dirty="0" smtClean="0">
                <a:solidFill>
                  <a:srgbClr val="00B0F0"/>
                </a:solidFill>
              </a:rPr>
              <a:t>হলে</a:t>
            </a:r>
            <a:r>
              <a:rPr lang="en-US" sz="8000" b="1" dirty="0" smtClean="0">
                <a:solidFill>
                  <a:srgbClr val="00B0F0"/>
                </a:solidFill>
              </a:rPr>
              <a:t> </a:t>
            </a:r>
            <a:r>
              <a:rPr lang="bn-IN" sz="8000" b="1" dirty="0" smtClean="0">
                <a:solidFill>
                  <a:srgbClr val="00B0F0"/>
                </a:solidFill>
              </a:rPr>
              <a:t>ও </a:t>
            </a:r>
            <a:r>
              <a:rPr lang="bn-IN" sz="8000" b="1" dirty="0">
                <a:solidFill>
                  <a:srgbClr val="00B0F0"/>
                </a:solidFill>
              </a:rPr>
              <a:t>এর ফল মিষ্টি।</a:t>
            </a:r>
            <a:endParaRPr lang="en-US" sz="8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580" y="182880"/>
            <a:ext cx="8062422" cy="174752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</a:rPr>
              <a:t>পাঠ </a:t>
            </a:r>
            <a:r>
              <a:rPr lang="en-US" sz="9600" b="1" dirty="0" err="1" smtClean="0">
                <a:solidFill>
                  <a:srgbClr val="00B050"/>
                </a:solidFill>
              </a:rPr>
              <a:t>পরিচিতি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08718"/>
            <a:ext cx="5779450" cy="4749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0070C0"/>
                </a:solidFill>
              </a:rPr>
              <a:t>অধ্যায়</a:t>
            </a:r>
            <a:r>
              <a:rPr lang="en-US" sz="9600" dirty="0" smtClean="0"/>
              <a:t>-</a:t>
            </a:r>
            <a:r>
              <a:rPr lang="en-US" sz="11500" b="1" dirty="0" smtClean="0">
                <a:solidFill>
                  <a:srgbClr val="FF0000"/>
                </a:solidFill>
              </a:rPr>
              <a:t>৫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</a:rPr>
              <a:t>শৈবাল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 ও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</a:rPr>
              <a:t>ছত্রাক</a:t>
            </a:r>
            <a:endParaRPr 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84" y="2556588"/>
            <a:ext cx="3359020" cy="33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1459"/>
            <a:ext cx="8709660" cy="1766677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3">
                    <a:lumMod val="50000"/>
                  </a:schemeClr>
                </a:solidFill>
              </a:rPr>
              <a:t>পাঠ </a:t>
            </a:r>
            <a:r>
              <a:rPr lang="en-US" sz="9600" b="1" dirty="0" err="1" smtClean="0">
                <a:solidFill>
                  <a:schemeClr val="accent3">
                    <a:lumMod val="50000"/>
                  </a:schemeClr>
                </a:solidFill>
              </a:rPr>
              <a:t>শিরোনাম</a:t>
            </a:r>
            <a:endParaRPr lang="en-US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10" y="2332653"/>
            <a:ext cx="9730510" cy="3675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Agaricus</a:t>
            </a:r>
            <a:r>
              <a:rPr lang="en-US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I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8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8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মাশরুম</a:t>
            </a:r>
            <a:r>
              <a:rPr lang="en-US" sz="8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8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2873829"/>
            <a:ext cx="2892490" cy="27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274320"/>
            <a:ext cx="9388302" cy="144018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   </a:t>
            </a:r>
            <a:r>
              <a:rPr lang="en-US" sz="9600" b="1" dirty="0" err="1" smtClean="0">
                <a:solidFill>
                  <a:srgbClr val="002060"/>
                </a:solidFill>
              </a:rPr>
              <a:t>শিখনফল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75" y="2612570"/>
            <a:ext cx="9069355" cy="388153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Agaricus</a:t>
            </a:r>
            <a:r>
              <a:rPr lang="en-US" sz="5400" b="1" dirty="0" smtClean="0"/>
              <a:t>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শ্রেণিবিন্যাস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dirty="0" smtClean="0"/>
              <a:t>                                                                                     </a:t>
            </a:r>
          </a:p>
          <a:p>
            <a:r>
              <a:rPr lang="en-US" sz="5400" b="1" dirty="0" err="1" smtClean="0">
                <a:solidFill>
                  <a:srgbClr val="00B0F0"/>
                </a:solidFill>
              </a:rPr>
              <a:t>Agaricus</a:t>
            </a:r>
            <a:r>
              <a:rPr lang="en-US" sz="5400" dirty="0" smtClean="0"/>
              <a:t>  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পরিচিতি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dirty="0" smtClean="0"/>
              <a:t>                                                                              </a:t>
            </a:r>
          </a:p>
          <a:p>
            <a:r>
              <a:rPr lang="en-US" sz="5400" b="1" dirty="0" err="1" smtClean="0">
                <a:solidFill>
                  <a:srgbClr val="00B0F0"/>
                </a:solidFill>
              </a:rPr>
              <a:t>Agaricus</a:t>
            </a:r>
            <a:r>
              <a:rPr lang="en-US" sz="5400" dirty="0" smtClean="0"/>
              <a:t>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দৈহিক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গঠন</a:t>
            </a:r>
            <a:r>
              <a:rPr lang="en-US" sz="5400" dirty="0" smtClean="0"/>
              <a:t>                                                                                           </a:t>
            </a:r>
          </a:p>
          <a:p>
            <a:r>
              <a:rPr lang="en-US" sz="5400" b="1" dirty="0" err="1" smtClean="0">
                <a:solidFill>
                  <a:srgbClr val="00B0F0"/>
                </a:solidFill>
              </a:rPr>
              <a:t>Agaricus</a:t>
            </a:r>
            <a:r>
              <a:rPr lang="en-US" sz="5400" b="1" dirty="0" smtClean="0"/>
              <a:t> </a:t>
            </a:r>
            <a:r>
              <a:rPr lang="en-US" sz="5400" dirty="0" smtClean="0"/>
              <a:t>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গুরুত্ব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20040"/>
            <a:ext cx="8771082" cy="155448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  </a:t>
            </a:r>
            <a:r>
              <a:rPr lang="en-US" sz="9600" b="1" dirty="0" err="1" smtClean="0">
                <a:solidFill>
                  <a:srgbClr val="FF0000"/>
                </a:solidFill>
              </a:rPr>
              <a:t>শ্রেণিবিন্যাস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423160"/>
            <a:ext cx="8565342" cy="3869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Kingdom : </a:t>
            </a:r>
            <a:r>
              <a:rPr lang="en-US" sz="4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r>
              <a:rPr lang="bn-IN" sz="4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n-IN" sz="4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Division: </a:t>
            </a:r>
            <a:r>
              <a:rPr lang="en-US" sz="4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Basidiomycota</a:t>
            </a:r>
            <a:r>
              <a:rPr lang="bn-IN" sz="4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bn-I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I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n-I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Class : 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Basidiomycetes  </a:t>
            </a:r>
            <a:r>
              <a:rPr lang="bn-IN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I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: </a:t>
            </a:r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Agaricales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IN" sz="4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bn-I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: </a:t>
            </a:r>
            <a:r>
              <a:rPr lang="en-US" sz="4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Agaricaceae</a:t>
            </a:r>
            <a:r>
              <a:rPr lang="en-US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n-IN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n-I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Genus : </a:t>
            </a:r>
            <a:r>
              <a:rPr lang="en-US" sz="4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Agaricus</a:t>
            </a:r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0" y="251460"/>
            <a:ext cx="6916458" cy="167894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</a:rPr>
              <a:t>পরিচিতি</a:t>
            </a:r>
            <a:endParaRPr lang="en-US" sz="9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2700"/>
            <a:ext cx="9395460" cy="43053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ব্যাঙের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ছাতা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নামে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পরিচিত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bn-IN" sz="4000" dirty="0" smtClean="0">
                <a:latin typeface="SutonnyMJ" pitchFamily="2" charset="0"/>
              </a:rPr>
              <a:t>                                                      </a:t>
            </a: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এরা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মৃতজীবী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bn-IN" sz="4000" dirty="0" smtClean="0">
                <a:latin typeface="SutonnyMJ" pitchFamily="2" charset="0"/>
              </a:rPr>
              <a:t>                                                                                             </a:t>
            </a:r>
          </a:p>
          <a:p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ভেজা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মাটিতে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পচনশীল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জৈব</a:t>
            </a:r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বস্তুর </a:t>
            </a:r>
            <a:r>
              <a:rPr lang="bn-IN" sz="4000" dirty="0" smtClean="0">
                <a:latin typeface="SutonnyMJ" pitchFamily="2" charset="0"/>
              </a:rPr>
              <a:t>উপর জন্মায়                                                        </a:t>
            </a:r>
          </a:p>
          <a:p>
            <a:r>
              <a:rPr lang="bn-IN" sz="4000" b="1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খালি জায়গায় </a:t>
            </a:r>
            <a:r>
              <a:rPr lang="bn-IN" sz="4000" dirty="0" smtClean="0">
                <a:latin typeface="SutonnyMJ" pitchFamily="2" charset="0"/>
              </a:rPr>
              <a:t>অনেকগুলো মাশরুম </a:t>
            </a:r>
            <a:r>
              <a:rPr lang="bn-IN" sz="4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</a:rPr>
              <a:t>চক্রাকারে </a:t>
            </a:r>
            <a:r>
              <a:rPr lang="bn-IN" sz="4000" dirty="0" smtClean="0">
                <a:latin typeface="SutonnyMJ" pitchFamily="2" charset="0"/>
              </a:rPr>
              <a:t>থাকলে </a:t>
            </a:r>
            <a:r>
              <a:rPr lang="bn-IN" sz="4000" b="1" dirty="0" smtClean="0">
                <a:solidFill>
                  <a:srgbClr val="00B050"/>
                </a:solidFill>
                <a:latin typeface="SutonnyMJ" pitchFamily="2" charset="0"/>
              </a:rPr>
              <a:t>পরীচক্র</a:t>
            </a:r>
            <a:r>
              <a:rPr lang="bn-IN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bn-IN" sz="4000" dirty="0" smtClean="0">
                <a:latin typeface="SutonnyMJ" pitchFamily="2" charset="0"/>
              </a:rPr>
              <a:t>বলা হয় ।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</TotalTime>
  <Words>265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SutonnyMJ</vt:lpstr>
      <vt:lpstr>Trebuchet MS</vt:lpstr>
      <vt:lpstr>Vrinda</vt:lpstr>
      <vt:lpstr>Wingdings 3</vt:lpstr>
      <vt:lpstr>Facet</vt:lpstr>
      <vt:lpstr>PowerPoint Presentation</vt:lpstr>
      <vt:lpstr>স্বাগতম</vt:lpstr>
      <vt:lpstr>প্রভাষক, উদ্ভিদবিদ্যা বিভাগ,                               বি এ এফ শাহীন কলেজ ,ঢাকা । Email:mahmudfhdu352@gmail.comMobile No : 01728395657</vt:lpstr>
      <vt:lpstr>এরিস্টটল এর উক্তি </vt:lpstr>
      <vt:lpstr>পাঠ পরিচিতি</vt:lpstr>
      <vt:lpstr>পাঠ শিরোনাম</vt:lpstr>
      <vt:lpstr>   শিখনফল</vt:lpstr>
      <vt:lpstr>  শ্রেণিবিন্যাস</vt:lpstr>
      <vt:lpstr>পরিচিতি</vt:lpstr>
      <vt:lpstr>  পরীচক্র</vt:lpstr>
      <vt:lpstr>   দৈহিক গঠন</vt:lpstr>
      <vt:lpstr>PowerPoint Presentation</vt:lpstr>
      <vt:lpstr>মাইসেলিয়াম</vt:lpstr>
      <vt:lpstr>PowerPoint Presentation</vt:lpstr>
      <vt:lpstr>হাইফির  কোষের             উপাদান</vt:lpstr>
      <vt:lpstr>PowerPoint Presentation</vt:lpstr>
      <vt:lpstr>    জনন অংশ </vt:lpstr>
      <vt:lpstr>PowerPoint Presentation</vt:lpstr>
      <vt:lpstr>    গুরুত্ব</vt:lpstr>
      <vt:lpstr>মূল্যায়ন</vt:lpstr>
      <vt:lpstr>বাড়ির কাজ</vt:lpstr>
      <vt:lpstr>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117</cp:revision>
  <dcterms:created xsi:type="dcterms:W3CDTF">2020-04-03T15:42:22Z</dcterms:created>
  <dcterms:modified xsi:type="dcterms:W3CDTF">2020-05-04T07:52:32Z</dcterms:modified>
</cp:coreProperties>
</file>