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9" r:id="rId3"/>
    <p:sldId id="272" r:id="rId4"/>
    <p:sldId id="261" r:id="rId5"/>
    <p:sldId id="262" r:id="rId6"/>
    <p:sldId id="281" r:id="rId7"/>
    <p:sldId id="263" r:id="rId8"/>
    <p:sldId id="265" r:id="rId9"/>
    <p:sldId id="266" r:id="rId10"/>
    <p:sldId id="267" r:id="rId11"/>
    <p:sldId id="268" r:id="rId12"/>
    <p:sldId id="269" r:id="rId13"/>
    <p:sldId id="284" r:id="rId14"/>
    <p:sldId id="270" r:id="rId15"/>
    <p:sldId id="271" r:id="rId16"/>
    <p:sldId id="274" r:id="rId17"/>
    <p:sldId id="275" r:id="rId18"/>
    <p:sldId id="282" r:id="rId19"/>
    <p:sldId id="283" r:id="rId20"/>
    <p:sldId id="276" r:id="rId21"/>
    <p:sldId id="286" r:id="rId22"/>
    <p:sldId id="278" r:id="rId23"/>
    <p:sldId id="279" r:id="rId24"/>
  </p:sldIdLst>
  <p:sldSz cx="11887200" cy="7315200"/>
  <p:notesSz cx="6858000" cy="9144000"/>
  <p:defaultTextStyle>
    <a:defPPr>
      <a:defRPr lang="en-US"/>
    </a:defPPr>
    <a:lvl1pPr marL="0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5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0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04">
          <p15:clr>
            <a:srgbClr val="A4A3A4"/>
          </p15:clr>
        </p15:guide>
        <p15:guide id="2" pos="37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062" y="-90"/>
      </p:cViewPr>
      <p:guideLst>
        <p:guide orient="horz" pos="2304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3EA2C-7F96-44E1-9109-6E7BCA0EBE70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1143000"/>
            <a:ext cx="50165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EDBF5-B678-4146-9CE1-4514FFC3D1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6088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z="320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bn-IN" sz="3200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 বিভিন্ন প্রশ্ন জিজ্ঞাসা করে পাঠের শিরোনাম বের করে আনব।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EDBF5-B678-4146-9CE1-4514FFC3D11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828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1" y="2272456"/>
            <a:ext cx="10104120" cy="15680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4145280"/>
            <a:ext cx="8321040" cy="18694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9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18220" y="292950"/>
            <a:ext cx="2674620" cy="62416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92950"/>
            <a:ext cx="7825740" cy="62416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8" y="4700696"/>
            <a:ext cx="10104120" cy="145288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8" y="3100498"/>
            <a:ext cx="10104120" cy="160019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7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9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1706883"/>
            <a:ext cx="525018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42660" y="1706883"/>
            <a:ext cx="5250180" cy="482769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37455"/>
            <a:ext cx="5252245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319868"/>
            <a:ext cx="5252245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637455"/>
            <a:ext cx="5254308" cy="6824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5" indent="0">
              <a:buNone/>
              <a:defRPr sz="2000" b="1"/>
            </a:lvl2pPr>
            <a:lvl3pPr marL="914269" indent="0">
              <a:buNone/>
              <a:defRPr sz="1800" b="1"/>
            </a:lvl3pPr>
            <a:lvl4pPr marL="1371404" indent="0">
              <a:buNone/>
              <a:defRPr sz="1600" b="1"/>
            </a:lvl4pPr>
            <a:lvl5pPr marL="1828539" indent="0">
              <a:buNone/>
              <a:defRPr sz="1600" b="1"/>
            </a:lvl5pPr>
            <a:lvl6pPr marL="2285674" indent="0">
              <a:buNone/>
              <a:defRPr sz="1600" b="1"/>
            </a:lvl6pPr>
            <a:lvl7pPr marL="2742809" indent="0">
              <a:buNone/>
              <a:defRPr sz="1600" b="1"/>
            </a:lvl7pPr>
            <a:lvl8pPr marL="3199944" indent="0">
              <a:buNone/>
              <a:defRPr sz="1600" b="1"/>
            </a:lvl8pPr>
            <a:lvl9pPr marL="36570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319868"/>
            <a:ext cx="5254308" cy="421470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91253"/>
            <a:ext cx="3910807" cy="123952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91257"/>
            <a:ext cx="6645275" cy="624332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530776"/>
            <a:ext cx="3910807" cy="5003801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5" y="5120641"/>
            <a:ext cx="7132320" cy="60452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5" y="653627"/>
            <a:ext cx="7132320" cy="4389120"/>
          </a:xfrm>
        </p:spPr>
        <p:txBody>
          <a:bodyPr/>
          <a:lstStyle>
            <a:lvl1pPr marL="0" indent="0">
              <a:buNone/>
              <a:defRPr sz="3200"/>
            </a:lvl1pPr>
            <a:lvl2pPr marL="457135" indent="0">
              <a:buNone/>
              <a:defRPr sz="2800"/>
            </a:lvl2pPr>
            <a:lvl3pPr marL="914269" indent="0">
              <a:buNone/>
              <a:defRPr sz="2400"/>
            </a:lvl3pPr>
            <a:lvl4pPr marL="1371404" indent="0">
              <a:buNone/>
              <a:defRPr sz="2000"/>
            </a:lvl4pPr>
            <a:lvl5pPr marL="1828539" indent="0">
              <a:buNone/>
              <a:defRPr sz="2000"/>
            </a:lvl5pPr>
            <a:lvl6pPr marL="2285674" indent="0">
              <a:buNone/>
              <a:defRPr sz="2000"/>
            </a:lvl6pPr>
            <a:lvl7pPr marL="2742809" indent="0">
              <a:buNone/>
              <a:defRPr sz="2000"/>
            </a:lvl7pPr>
            <a:lvl8pPr marL="3199944" indent="0">
              <a:buNone/>
              <a:defRPr sz="2000"/>
            </a:lvl8pPr>
            <a:lvl9pPr marL="36570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5" y="5725162"/>
            <a:ext cx="7132320" cy="858519"/>
          </a:xfrm>
        </p:spPr>
        <p:txBody>
          <a:bodyPr/>
          <a:lstStyle>
            <a:lvl1pPr marL="0" indent="0">
              <a:buNone/>
              <a:defRPr sz="1400"/>
            </a:lvl1pPr>
            <a:lvl2pPr marL="457135" indent="0">
              <a:buNone/>
              <a:defRPr sz="1200"/>
            </a:lvl2pPr>
            <a:lvl3pPr marL="914269" indent="0">
              <a:buNone/>
              <a:defRPr sz="1000"/>
            </a:lvl3pPr>
            <a:lvl4pPr marL="1371404" indent="0">
              <a:buNone/>
              <a:defRPr sz="900"/>
            </a:lvl4pPr>
            <a:lvl5pPr marL="1828539" indent="0">
              <a:buNone/>
              <a:defRPr sz="900"/>
            </a:lvl5pPr>
            <a:lvl6pPr marL="2285674" indent="0">
              <a:buNone/>
              <a:defRPr sz="900"/>
            </a:lvl6pPr>
            <a:lvl7pPr marL="2742809" indent="0">
              <a:buNone/>
              <a:defRPr sz="900"/>
            </a:lvl7pPr>
            <a:lvl8pPr marL="3199944" indent="0">
              <a:buNone/>
              <a:defRPr sz="900"/>
            </a:lvl8pPr>
            <a:lvl9pPr marL="36570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92947"/>
            <a:ext cx="10698480" cy="1219200"/>
          </a:xfrm>
          <a:prstGeom prst="rect">
            <a:avLst/>
          </a:prstGeom>
        </p:spPr>
        <p:txBody>
          <a:bodyPr vert="horz" lIns="91427" tIns="45713" rIns="91427" bIns="4571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706883"/>
            <a:ext cx="10698480" cy="4827694"/>
          </a:xfrm>
          <a:prstGeom prst="rect">
            <a:avLst/>
          </a:prstGeom>
        </p:spPr>
        <p:txBody>
          <a:bodyPr vert="horz" lIns="91427" tIns="45713" rIns="91427" bIns="457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1" y="6780110"/>
            <a:ext cx="2773680" cy="389467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780110"/>
            <a:ext cx="3764280" cy="389467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780110"/>
            <a:ext cx="2773680" cy="389467"/>
          </a:xfrm>
          <a:prstGeom prst="rect">
            <a:avLst/>
          </a:prstGeom>
        </p:spPr>
        <p:txBody>
          <a:bodyPr vert="horz" lIns="91427" tIns="45713" rIns="91427" bIns="457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xStyles>
    <p:titleStyle>
      <a:lvl1pPr algn="ctr" defTabSz="91426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1" indent="-342851" algn="l" defTabSz="91426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44" indent="-285709" algn="l" defTabSz="91426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7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71" indent="-228567" algn="l" defTabSz="91426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6" indent="-228567" algn="l" defTabSz="91426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4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11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46" indent="-228567" algn="l" defTabSz="91426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defTabSz="9142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5100" y="0"/>
            <a:ext cx="117221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847025" y="332418"/>
            <a:ext cx="67633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উপস্থিত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7178" y="1312238"/>
            <a:ext cx="8523084" cy="54791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2219010" y="2985000"/>
            <a:ext cx="8019420" cy="2133600"/>
          </a:xfrm>
          <a:prstGeom prst="rect">
            <a:avLst/>
          </a:prstGeom>
          <a:solidFill>
            <a:schemeClr val="accent1">
              <a:alpha val="4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3189612"/>
            <a:ext cx="5943600" cy="1696751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n w="28575">
                  <a:solidFill>
                    <a:schemeClr val="tx1"/>
                  </a:solidFill>
                </a:ln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458758" y="1409750"/>
            <a:ext cx="1539924" cy="1343014"/>
            <a:chOff x="2962141" y="675638"/>
            <a:chExt cx="5962917" cy="5962917"/>
          </a:xfrm>
        </p:grpSpPr>
        <p:sp>
          <p:nvSpPr>
            <p:cNvPr id="14" name="Oval 13"/>
            <p:cNvSpPr/>
            <p:nvPr/>
          </p:nvSpPr>
          <p:spPr>
            <a:xfrm>
              <a:off x="2962141" y="675638"/>
              <a:ext cx="5962917" cy="596291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>
              <a:stCxn id="14" idx="1"/>
            </p:cNvCxnSpPr>
            <p:nvPr/>
          </p:nvCxnSpPr>
          <p:spPr>
            <a:xfrm>
              <a:off x="3835390" y="1548887"/>
              <a:ext cx="4033707" cy="436455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4" idx="3"/>
              <a:endCxn id="14" idx="7"/>
            </p:cNvCxnSpPr>
            <p:nvPr/>
          </p:nvCxnSpPr>
          <p:spPr>
            <a:xfrm flipV="1">
              <a:off x="3835390" y="1548887"/>
              <a:ext cx="4216419" cy="421641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6200"/>
            <a:ext cx="11734800" cy="7086600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1418771"/>
            <a:ext cx="5000625" cy="3314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452676"/>
            <a:ext cx="4811446" cy="320516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62452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পারিবারিক ঝগড়াবিবাদ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3800" y="5624521"/>
            <a:ext cx="269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অতিরিক্ত শাসন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76200"/>
            <a:ext cx="11734800" cy="7086600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9225"/>
            <a:ext cx="5076825" cy="3381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016" y="1524000"/>
            <a:ext cx="5389977" cy="3276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71600" y="5624521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সঙ্গদোষ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88514" y="5624521"/>
            <a:ext cx="2779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পিতামাতার অযত্ন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5014157" cy="33427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76400" y="56020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ইন্টারনেট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400" y="5602069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টিভি চ্যানেল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910943" y="1219200"/>
            <a:ext cx="5662914" cy="3929211"/>
            <a:chOff x="5910943" y="1219200"/>
            <a:chExt cx="5662914" cy="392921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0943" y="1219200"/>
              <a:ext cx="5662914" cy="392921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3525" y="1524000"/>
              <a:ext cx="4811675" cy="28194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4394886"/>
            <a:ext cx="10961226" cy="2310714"/>
          </a:xfrm>
          <a:prstGeom prst="rect">
            <a:avLst/>
          </a:prstGeom>
          <a:solidFill>
            <a:schemeClr val="accent6">
              <a:lumMod val="60000"/>
              <a:lumOff val="40000"/>
              <a:alpha val="38000"/>
            </a:schemeClr>
          </a:solidFill>
          <a:ln w="38100"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317500" h="571500"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C65DA18C-C301-4EE9-A4FE-55497B4FA555}"/>
              </a:ext>
            </a:extLst>
          </p:cNvPr>
          <p:cNvSpPr/>
          <p:nvPr/>
        </p:nvSpPr>
        <p:spPr>
          <a:xfrm>
            <a:off x="8892025" y="718901"/>
            <a:ext cx="2199577" cy="1752600"/>
          </a:xfrm>
          <a:prstGeom prst="ellipse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">
            <a:extLst>
              <a:ext uri="{FF2B5EF4-FFF2-40B4-BE49-F238E27FC236}">
                <a16:creationId xmlns="" xmlns:a16="http://schemas.microsoft.com/office/drawing/2014/main" id="{ED4C64A0-1F58-4E09-A012-ADF773D2E4E9}"/>
              </a:ext>
            </a:extLst>
          </p:cNvPr>
          <p:cNvSpPr/>
          <p:nvPr/>
        </p:nvSpPr>
        <p:spPr>
          <a:xfrm>
            <a:off x="562714" y="1088268"/>
            <a:ext cx="2901446" cy="832030"/>
          </a:xfrm>
          <a:prstGeom prst="roundRect">
            <a:avLst/>
          </a:prstGeom>
          <a:solidFill>
            <a:schemeClr val="accent6">
              <a:lumMod val="60000"/>
              <a:lumOff val="40000"/>
              <a:alpha val="48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62714" y="1147260"/>
            <a:ext cx="2901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 w="19050">
                  <a:noFill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3600" b="1" dirty="0">
              <a:ln w="19050">
                <a:noFill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84538" y="941043"/>
            <a:ext cx="15805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মিনিট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6AD698-2FE6-43D0-A513-A79663B2EDA0}"/>
              </a:ext>
            </a:extLst>
          </p:cNvPr>
          <p:cNvSpPr/>
          <p:nvPr/>
        </p:nvSpPr>
        <p:spPr>
          <a:xfrm>
            <a:off x="4876800" y="677715"/>
            <a:ext cx="2636546" cy="2587930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43000" y="52578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n w="9525">
                  <a:noFill/>
                </a:ln>
                <a:latin typeface="NikoshBAN" pitchFamily="2" charset="0"/>
                <a:cs typeface="NikoshBAN" pitchFamily="2" charset="0"/>
              </a:rPr>
              <a:t>“অপসংস্কৃতির প্রভাব মাদকাসক্তির বড় কারণ” ব্যাখ্যা কর। </a:t>
            </a:r>
            <a:endParaRPr lang="en-US" sz="4000" b="1" dirty="0">
              <a:ln w="9525">
                <a:noFill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45933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90600" y="1600200"/>
            <a:ext cx="3962400" cy="39624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47692" y="1600200"/>
            <a:ext cx="4587454" cy="39624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33400" y="228600"/>
            <a:ext cx="10668000" cy="762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97928" y="249382"/>
            <a:ext cx="3193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মাদকাসক্তির প্রভাব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600" y="6019800"/>
            <a:ext cx="1600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ক্যান্সার</a:t>
            </a:r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43800" y="5943600"/>
            <a:ext cx="275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কিডনির রোগ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3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914400" y="1295400"/>
            <a:ext cx="4419600" cy="3886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858000" y="1295400"/>
            <a:ext cx="4129314" cy="3733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66800" y="5708073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পাগল হয়ে যাওয়া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32724" y="5708072"/>
            <a:ext cx="21798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মারা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যাওয়া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62000" y="1371600"/>
            <a:ext cx="4267200" cy="39624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477000" y="1371600"/>
            <a:ext cx="4343400" cy="386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914400" y="58674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অপরাধি হয়ে উঠে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5791200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আর্থিক ক্ষতি হয়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pic>
        <p:nvPicPr>
          <p:cNvPr id="3" name="Picture 2" descr="21105977_393159531100539_9175444004760791975_n-692x53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24000" y="1066800"/>
            <a:ext cx="9067800" cy="40370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5791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পরিবারে অভাব ও অশান্তি সৃষ্টি হয়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259321" y="1295400"/>
            <a:ext cx="5074679" cy="3581400"/>
            <a:chOff x="259321" y="1295400"/>
            <a:chExt cx="5074679" cy="35814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21" y="1295400"/>
              <a:ext cx="5074679" cy="3581400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1077227" y="2830927"/>
              <a:ext cx="1539924" cy="1540475"/>
              <a:chOff x="2962141" y="675638"/>
              <a:chExt cx="5962917" cy="596291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962141" y="675638"/>
                <a:ext cx="5962917" cy="596291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11" idx="1"/>
              </p:cNvCxnSpPr>
              <p:nvPr/>
            </p:nvCxnSpPr>
            <p:spPr>
              <a:xfrm>
                <a:off x="3835390" y="1548887"/>
                <a:ext cx="4033707" cy="436455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1" idx="3"/>
                <a:endCxn id="11" idx="7"/>
              </p:cNvCxnSpPr>
              <p:nvPr/>
            </p:nvCxnSpPr>
            <p:spPr>
              <a:xfrm flipV="1">
                <a:off x="3835390" y="1548887"/>
                <a:ext cx="4216419" cy="421641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oup 13"/>
          <p:cNvGrpSpPr/>
          <p:nvPr/>
        </p:nvGrpSpPr>
        <p:grpSpPr>
          <a:xfrm>
            <a:off x="6038012" y="1295400"/>
            <a:ext cx="5196374" cy="3581400"/>
            <a:chOff x="238259" y="1017431"/>
            <a:chExt cx="5866327" cy="37348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259" y="1017431"/>
              <a:ext cx="5866327" cy="3734873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550018" y="2524259"/>
              <a:ext cx="1939713" cy="1783219"/>
              <a:chOff x="2962141" y="675638"/>
              <a:chExt cx="5962917" cy="5962917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962141" y="675638"/>
                <a:ext cx="5962917" cy="596291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>
                <a:stCxn id="17" idx="1"/>
              </p:cNvCxnSpPr>
              <p:nvPr/>
            </p:nvCxnSpPr>
            <p:spPr>
              <a:xfrm>
                <a:off x="3835390" y="1548887"/>
                <a:ext cx="4033707" cy="436455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7" idx="3"/>
                <a:endCxn id="17" idx="7"/>
              </p:cNvCxnSpPr>
              <p:nvPr/>
            </p:nvCxnSpPr>
            <p:spPr>
              <a:xfrm flipV="1">
                <a:off x="3835390" y="1548887"/>
                <a:ext cx="4216419" cy="421641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Box 19"/>
          <p:cNvSpPr txBox="1"/>
          <p:nvPr/>
        </p:nvSpPr>
        <p:spPr>
          <a:xfrm>
            <a:off x="1077227" y="5583763"/>
            <a:ext cx="280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ডাকাতি করা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95606" y="5514983"/>
            <a:ext cx="304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ছিনতাই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372035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6324600" y="1242201"/>
            <a:ext cx="5149380" cy="3606084"/>
            <a:chOff x="6478074" y="1146220"/>
            <a:chExt cx="5149380" cy="36060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8074" y="1146220"/>
              <a:ext cx="5149380" cy="3606084"/>
            </a:xfrm>
            <a:prstGeom prst="rect">
              <a:avLst/>
            </a:prstGeom>
          </p:spPr>
        </p:pic>
        <p:grpSp>
          <p:nvGrpSpPr>
            <p:cNvPr id="10" name="Group 9"/>
            <p:cNvGrpSpPr/>
            <p:nvPr/>
          </p:nvGrpSpPr>
          <p:grpSpPr>
            <a:xfrm>
              <a:off x="8681389" y="2524259"/>
              <a:ext cx="1801081" cy="1586361"/>
              <a:chOff x="2962141" y="675638"/>
              <a:chExt cx="5962917" cy="5962917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2962141" y="675638"/>
                <a:ext cx="5962917" cy="596291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Straight Connector 11"/>
              <p:cNvCxnSpPr>
                <a:stCxn id="11" idx="1"/>
              </p:cNvCxnSpPr>
              <p:nvPr/>
            </p:nvCxnSpPr>
            <p:spPr>
              <a:xfrm>
                <a:off x="3835390" y="1548887"/>
                <a:ext cx="4033707" cy="436455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11" idx="3"/>
                <a:endCxn id="11" idx="7"/>
              </p:cNvCxnSpPr>
              <p:nvPr/>
            </p:nvCxnSpPr>
            <p:spPr>
              <a:xfrm flipV="1">
                <a:off x="3835390" y="1548887"/>
                <a:ext cx="4216419" cy="421641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" name="Group 2"/>
          <p:cNvGrpSpPr/>
          <p:nvPr/>
        </p:nvGrpSpPr>
        <p:grpSpPr>
          <a:xfrm>
            <a:off x="457200" y="1256715"/>
            <a:ext cx="5054484" cy="3642792"/>
            <a:chOff x="457200" y="1256715"/>
            <a:chExt cx="5054484" cy="364279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256715"/>
              <a:ext cx="5054484" cy="3642792"/>
            </a:xfrm>
            <a:prstGeom prst="rect">
              <a:avLst/>
            </a:prstGeom>
          </p:spPr>
        </p:pic>
        <p:grpSp>
          <p:nvGrpSpPr>
            <p:cNvPr id="16" name="Group 15"/>
            <p:cNvGrpSpPr/>
            <p:nvPr/>
          </p:nvGrpSpPr>
          <p:grpSpPr>
            <a:xfrm>
              <a:off x="2552541" y="1768269"/>
              <a:ext cx="1839599" cy="1708971"/>
              <a:chOff x="2962141" y="675638"/>
              <a:chExt cx="5962917" cy="5962917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2962141" y="675638"/>
                <a:ext cx="5962917" cy="5962917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8" name="Straight Connector 17"/>
              <p:cNvCxnSpPr>
                <a:stCxn id="17" idx="1"/>
              </p:cNvCxnSpPr>
              <p:nvPr/>
            </p:nvCxnSpPr>
            <p:spPr>
              <a:xfrm>
                <a:off x="3835390" y="1548887"/>
                <a:ext cx="4033707" cy="4364558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/>
              <p:cNvCxnSpPr>
                <a:stCxn id="17" idx="3"/>
                <a:endCxn id="17" idx="7"/>
              </p:cNvCxnSpPr>
              <p:nvPr/>
            </p:nvCxnSpPr>
            <p:spPr>
              <a:xfrm flipV="1">
                <a:off x="3835390" y="1548887"/>
                <a:ext cx="4216419" cy="4216419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TextBox 20"/>
          <p:cNvSpPr txBox="1"/>
          <p:nvPr/>
        </p:nvSpPr>
        <p:spPr>
          <a:xfrm>
            <a:off x="6630100" y="5255141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মেয়েদের উত্যক্ত করা 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61513" y="5298361"/>
            <a:ext cx="4320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চুরি করা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98644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"/>
                            </p:stCondLst>
                            <p:childTnLst>
                              <p:par>
                                <p:cTn id="2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289036" y="3733800"/>
            <a:ext cx="11277600" cy="31242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rot="5400000">
            <a:off x="2917936" y="5264362"/>
            <a:ext cx="2971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>
            <a:off x="3108436" y="5302462"/>
            <a:ext cx="2133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3641836" y="5302462"/>
            <a:ext cx="2133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39E3F7F-6D22-41E2-9DA0-96C1532C0F11}"/>
              </a:ext>
            </a:extLst>
          </p:cNvPr>
          <p:cNvSpPr/>
          <p:nvPr/>
        </p:nvSpPr>
        <p:spPr>
          <a:xfrm>
            <a:off x="5181600" y="381000"/>
            <a:ext cx="5943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ফারুক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চৌধুরী</a:t>
            </a:r>
            <a:endParaRPr lang="en-US" sz="3600" b="1" dirty="0">
              <a:ln w="9525">
                <a:solidFill>
                  <a:schemeClr val="bg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নোয়াগাঁও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latin typeface="NikoshBAN" pitchFamily="2" charset="0"/>
                <a:cs typeface="NikoshBAN" pitchFamily="2" charset="0"/>
              </a:rPr>
              <a:t>নবীনগর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ব্রাহ্মণবাড়িয়া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০১৭১২৪৯২৬৪৮</a:t>
            </a:r>
          </a:p>
          <a:p>
            <a:pPr algn="ctr"/>
            <a:r>
              <a:rPr lang="en-US" sz="1600" dirty="0">
                <a:latin typeface="Arial" pitchFamily="34" charset="0"/>
                <a:cs typeface="Arial" pitchFamily="34" charset="0"/>
              </a:rPr>
              <a:t>E-mail : farukchowdhury661@yahoo.com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04800" y="304800"/>
            <a:ext cx="11277600" cy="3124200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2933700" y="1866106"/>
            <a:ext cx="297180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3124200" y="1905000"/>
            <a:ext cx="2133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3657600" y="1905000"/>
            <a:ext cx="2133600" cy="158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F83983DB-50A7-4898-91C8-551DFCFB3E8C}"/>
              </a:ext>
            </a:extLst>
          </p:cNvPr>
          <p:cNvSpPr txBox="1"/>
          <p:nvPr/>
        </p:nvSpPr>
        <p:spPr>
          <a:xfrm>
            <a:off x="5891858" y="3856628"/>
            <a:ext cx="492967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 :  ৮ম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 : বাংলাদেশ ও বিশ্বপরিচয়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অধ্যায় :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দশম 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 :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4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৫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মিনিট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 : ১৩/০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খ্রিঃ 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2" name="Picture 31" descr="faruk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164967" y="602157"/>
            <a:ext cx="2088872" cy="237043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32" descr="005-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20285" y="4036228"/>
            <a:ext cx="1991033" cy="2285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04800" y="304800"/>
            <a:ext cx="3733800" cy="12192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76200"/>
            <a:ext cx="11734800" cy="7086600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flipH="1">
            <a:off x="9677400" y="4114800"/>
            <a:ext cx="2133600" cy="3124200"/>
          </a:xfrm>
          <a:prstGeom prst="rect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200" y="4267200"/>
            <a:ext cx="2362200" cy="2971800"/>
          </a:xfrm>
          <a:prstGeom prst="rect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482468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“আমাদের সমাজজীবনে মাদকাসক্তি একটি ভয়াবহ সমস্যা হিসাবে দেখা দিয়েছে” বিশ্লেষণ কর।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991600" y="228600"/>
            <a:ext cx="2362200" cy="1295400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991600" y="304800"/>
            <a:ext cx="228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সময়</a:t>
            </a:r>
          </a:p>
          <a:p>
            <a:pPr algn="ctr"/>
            <a:r>
              <a:rPr lang="bn-BD" sz="36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১০ মিনিট</a:t>
            </a:r>
            <a:endParaRPr lang="en-US" sz="3600" b="1" dirty="0"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419600" y="457200"/>
            <a:ext cx="3810000" cy="304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28914" y="457200"/>
            <a:ext cx="2438400" cy="762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দলিয় কাজ </a:t>
            </a:r>
            <a:endParaRPr lang="en-US" sz="3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72000" y="304800"/>
            <a:ext cx="2400121" cy="781132"/>
            <a:chOff x="5236167" y="519880"/>
            <a:chExt cx="2400121" cy="781132"/>
          </a:xfrm>
        </p:grpSpPr>
        <p:sp>
          <p:nvSpPr>
            <p:cNvPr id="4" name="Rectangle 3"/>
            <p:cNvSpPr/>
            <p:nvPr/>
          </p:nvSpPr>
          <p:spPr>
            <a:xfrm>
              <a:off x="5236167" y="519880"/>
              <a:ext cx="2400121" cy="781132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38000"/>
              </a:schemeClr>
            </a:solidFill>
            <a:ln w="38100">
              <a:solidFill>
                <a:srgbClr val="7030A0"/>
              </a:solidFill>
            </a:ln>
            <a:scene3d>
              <a:camera prst="orthographicFront"/>
              <a:lightRig rig="threePt" dir="t"/>
            </a:scene3d>
            <a:sp3d>
              <a:bevelT w="190500" h="190500"/>
              <a:bevelB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625564" y="587281"/>
              <a:ext cx="15805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মূল্যায়ন 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676400" y="3124200"/>
            <a:ext cx="3581400" cy="1055132"/>
            <a:chOff x="1676400" y="3124200"/>
            <a:chExt cx="3581400" cy="1055132"/>
          </a:xfrm>
        </p:grpSpPr>
        <p:sp>
          <p:nvSpPr>
            <p:cNvPr id="7" name="TextBox 6"/>
            <p:cNvSpPr txBox="1"/>
            <p:nvPr/>
          </p:nvSpPr>
          <p:spPr>
            <a:xfrm>
              <a:off x="1676400" y="3124200"/>
              <a:ext cx="3581400" cy="10551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r>
                <a:rPr lang="en-US" dirty="0" smtClean="0">
                  <a:ln w="3175">
                    <a:solidFill>
                      <a:schemeClr val="tx1"/>
                    </a:solidFill>
                  </a:ln>
                  <a:sym typeface="Wingdings 2"/>
                </a:rPr>
                <a:t></a:t>
              </a:r>
              <a:endParaRPr lang="en-US" dirty="0">
                <a:ln w="3175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81200" y="3429000"/>
              <a:ext cx="1905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এখানে ক্লিক করুন </a:t>
              </a:r>
              <a:endParaRPr lang="en-US" sz="2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aphicFrame>
        <p:nvGraphicFramePr>
          <p:cNvPr id="10" name="Object 9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725495550"/>
              </p:ext>
            </p:extLst>
          </p:nvPr>
        </p:nvGraphicFramePr>
        <p:xfrm>
          <a:off x="4572000" y="3040743"/>
          <a:ext cx="2743200" cy="2314575"/>
        </p:xfrm>
        <a:graphic>
          <a:graphicData uri="http://schemas.openxmlformats.org/presentationml/2006/ole">
            <p:oleObj spid="_x0000_s1034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96185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553200" y="76200"/>
            <a:ext cx="5181600" cy="3886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2031171"/>
            <a:ext cx="2968487" cy="937315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63500" h="63500"/>
              <a:bevelB w="38100" h="38100"/>
            </a:sp3d>
          </a:bodyPr>
          <a:lstStyle/>
          <a:p>
            <a:r>
              <a:rPr lang="bn-BD" sz="4000" b="1" dirty="0" smtClean="0">
                <a:ln w="76200">
                  <a:noFill/>
                </a:ln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76200">
                <a:noFill/>
              </a:ln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5334000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  <a:sym typeface="Wingdings 2"/>
              </a:rPr>
              <a:t>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সঙ্গদোষই মাদকাসক্তির জন্য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দায়ী,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কর।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bn-BD" sz="40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800063" y="1908678"/>
            <a:ext cx="4419600" cy="3873318"/>
            <a:chOff x="800063" y="1908678"/>
            <a:chExt cx="4419600" cy="3873318"/>
          </a:xfrm>
        </p:grpSpPr>
        <p:sp>
          <p:nvSpPr>
            <p:cNvPr id="5" name="TextBox 4"/>
            <p:cNvSpPr txBox="1"/>
            <p:nvPr/>
          </p:nvSpPr>
          <p:spPr>
            <a:xfrm>
              <a:off x="800063" y="5074110"/>
              <a:ext cx="4419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n w="31550" cmpd="sng">
                    <a:noFill/>
                    <a:prstDash val="solid"/>
                  </a:ln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“</a:t>
              </a:r>
              <a:r>
                <a:rPr lang="bn-BD" sz="4000" b="1" dirty="0" smtClean="0">
                  <a:ln w="31550" cmpd="sng">
                    <a:noFill/>
                    <a:prstDash val="solid"/>
                  </a:ln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মাদকের পরিণাম মৃত্যু</a:t>
              </a:r>
              <a:r>
                <a:rPr lang="en-US" sz="4000" b="1" dirty="0" smtClean="0">
                  <a:ln w="31550" cmpd="sng">
                    <a:noFill/>
                    <a:prstDash val="solid"/>
                  </a:ln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”</a:t>
              </a:r>
              <a:endParaRPr lang="en-US" sz="4000" b="1" dirty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983306" y="1908678"/>
              <a:ext cx="4053114" cy="3048000"/>
            </a:xfrm>
            <a:prstGeom prst="ellipse">
              <a:avLst/>
            </a:prstGeom>
            <a:blipFill>
              <a:blip r:embed="rId2" cstate="email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20912" y="1908678"/>
            <a:ext cx="4953000" cy="3888107"/>
            <a:chOff x="6320912" y="1908678"/>
            <a:chExt cx="4953000" cy="3888107"/>
          </a:xfrm>
        </p:grpSpPr>
        <p:sp>
          <p:nvSpPr>
            <p:cNvPr id="6" name="TextBox 5"/>
            <p:cNvSpPr txBox="1"/>
            <p:nvPr/>
          </p:nvSpPr>
          <p:spPr>
            <a:xfrm>
              <a:off x="7010400" y="5088899"/>
              <a:ext cx="41148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4000" b="1" dirty="0" smtClean="0">
                  <a:ln w="31550" cmpd="sng">
                    <a:noFill/>
                    <a:prstDash val="solid"/>
                  </a:ln>
                  <a:effectLst>
                    <a:outerShdw blurRad="41275" dist="12700" dir="120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আমরা মাদককে না বলি </a:t>
              </a:r>
              <a:endParaRPr lang="en-US" sz="4000" b="1" dirty="0">
                <a:ln w="31550" cmpd="sng">
                  <a:noFill/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6320912" y="1908678"/>
              <a:ext cx="4953000" cy="3184072"/>
              <a:chOff x="1081314" y="1732642"/>
              <a:chExt cx="4953000" cy="318407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1314" y="1732642"/>
                <a:ext cx="4953000" cy="3184072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2638014" y="2507559"/>
                <a:ext cx="1839599" cy="1708971"/>
                <a:chOff x="2962141" y="675638"/>
                <a:chExt cx="5962917" cy="5962917"/>
              </a:xfrm>
            </p:grpSpPr>
            <p:sp>
              <p:nvSpPr>
                <p:cNvPr id="10" name="Oval 9"/>
                <p:cNvSpPr/>
                <p:nvPr/>
              </p:nvSpPr>
              <p:spPr>
                <a:xfrm>
                  <a:off x="2962141" y="675638"/>
                  <a:ext cx="5962917" cy="5962917"/>
                </a:xfrm>
                <a:prstGeom prst="ellipse">
                  <a:avLst/>
                </a:prstGeom>
                <a:noFill/>
                <a:ln w="762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11" name="Straight Connector 10"/>
                <p:cNvCxnSpPr>
                  <a:stCxn id="10" idx="1"/>
                </p:cNvCxnSpPr>
                <p:nvPr/>
              </p:nvCxnSpPr>
              <p:spPr>
                <a:xfrm>
                  <a:off x="3835390" y="1548887"/>
                  <a:ext cx="4033707" cy="4364558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Connector 11"/>
                <p:cNvCxnSpPr>
                  <a:stCxn id="10" idx="3"/>
                  <a:endCxn id="10" idx="7"/>
                </p:cNvCxnSpPr>
                <p:nvPr/>
              </p:nvCxnSpPr>
              <p:spPr>
                <a:xfrm flipV="1">
                  <a:off x="3835390" y="1548887"/>
                  <a:ext cx="4216419" cy="4216419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" name="TextBox 3"/>
          <p:cNvSpPr txBox="1"/>
          <p:nvPr/>
        </p:nvSpPr>
        <p:spPr>
          <a:xfrm>
            <a:off x="3991412" y="5773240"/>
            <a:ext cx="3886200" cy="110375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28205E-6 -3.33333E-6 L -0.00214 -0.6666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7" y="-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76200"/>
            <a:ext cx="11734800" cy="7086600"/>
          </a:xfrm>
          <a:prstGeom prst="rect">
            <a:avLst/>
          </a:prstGeom>
          <a:blipFill dpi="0" rotWithShape="1">
            <a:blip r:embed="rId3">
              <a:alphaModFix amt="1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95400"/>
            <a:ext cx="9821333" cy="441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76200"/>
            <a:ext cx="11734800" cy="7086600"/>
          </a:xfrm>
          <a:prstGeom prst="rect">
            <a:avLst/>
          </a:prstGeom>
          <a:blipFill dpi="0" rotWithShape="1">
            <a:blip r:embed="rId2">
              <a:alphaModFix amt="14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09600" y="341812"/>
            <a:ext cx="609600" cy="6820988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668000" y="381000"/>
            <a:ext cx="609600" cy="6820988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 rot="16200000">
            <a:off x="5600700" y="-190500"/>
            <a:ext cx="609600" cy="105918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5600700" y="-4610100"/>
            <a:ext cx="609600" cy="10591800"/>
          </a:xfrm>
          <a:prstGeom prst="rect">
            <a:avLst/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rect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62000" y="533400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0820400" y="572589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0885715" y="5027023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62000" y="5000897"/>
            <a:ext cx="228600" cy="2286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219200" y="990600"/>
            <a:ext cx="9448800" cy="3810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438400" y="1828800"/>
            <a:ext cx="7010400" cy="2057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n>
                  <a:solidFill>
                    <a:schemeClr val="tx1"/>
                  </a:solidFill>
                </a:ln>
                <a:blipFill>
                  <a:blip r:embed="rId3"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মাদকাসক্তি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457200" y="533400"/>
            <a:ext cx="5867400" cy="990600"/>
            <a:chOff x="457200" y="533400"/>
            <a:chExt cx="6324600" cy="990600"/>
          </a:xfrm>
        </p:grpSpPr>
        <p:sp>
          <p:nvSpPr>
            <p:cNvPr id="3" name="Rectangle 2"/>
            <p:cNvSpPr/>
            <p:nvPr/>
          </p:nvSpPr>
          <p:spPr>
            <a:xfrm>
              <a:off x="457200" y="533400"/>
              <a:ext cx="6324600" cy="990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33400" y="663714"/>
              <a:ext cx="534488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b="1" dirty="0" smtClean="0">
                  <a:latin typeface="NikoshBAN" pitchFamily="2" charset="0"/>
                  <a:cs typeface="NikoshBAN" pitchFamily="2" charset="0"/>
                </a:rPr>
                <a:t>এই পাঠ শেষে শিক্ষার্থীরা... </a:t>
              </a:r>
              <a:endParaRPr lang="en-US" sz="40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4000" y="2057400"/>
            <a:ext cx="7034348" cy="990600"/>
            <a:chOff x="1524000" y="2057400"/>
            <a:chExt cx="7034348" cy="990600"/>
          </a:xfrm>
        </p:grpSpPr>
        <p:sp>
          <p:nvSpPr>
            <p:cNvPr id="7" name="Rectangle 6"/>
            <p:cNvSpPr/>
            <p:nvPr/>
          </p:nvSpPr>
          <p:spPr>
            <a:xfrm>
              <a:off x="1524000" y="2057400"/>
              <a:ext cx="7034348" cy="990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905000" y="2209800"/>
              <a:ext cx="5181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মাদকাসক্তি কী তা বলতে পারবে 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;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24000" y="3352800"/>
            <a:ext cx="7961811" cy="990600"/>
            <a:chOff x="1524000" y="3352800"/>
            <a:chExt cx="7961811" cy="990600"/>
          </a:xfrm>
        </p:grpSpPr>
        <p:sp>
          <p:nvSpPr>
            <p:cNvPr id="9" name="Rectangle 8"/>
            <p:cNvSpPr/>
            <p:nvPr/>
          </p:nvSpPr>
          <p:spPr>
            <a:xfrm>
              <a:off x="1524000" y="3352800"/>
              <a:ext cx="7961811" cy="990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905000" y="3505200"/>
              <a:ext cx="6324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মাদকাসক্তির কারণ ব্যাখ্যা করতে পারবে</a:t>
              </a:r>
              <a:r>
                <a:rPr lang="en-US" sz="3600" b="1" dirty="0" smtClean="0">
                  <a:latin typeface="NikoshBAN" pitchFamily="2" charset="0"/>
                  <a:cs typeface="NikoshBAN" pitchFamily="2" charset="0"/>
                </a:rPr>
                <a:t> ;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524000" y="4953000"/>
            <a:ext cx="9575074" cy="990600"/>
            <a:chOff x="1524000" y="4953000"/>
            <a:chExt cx="9575074" cy="990600"/>
          </a:xfrm>
        </p:grpSpPr>
        <p:sp>
          <p:nvSpPr>
            <p:cNvPr id="11" name="Rectangle 10"/>
            <p:cNvSpPr/>
            <p:nvPr/>
          </p:nvSpPr>
          <p:spPr>
            <a:xfrm>
              <a:off x="1524000" y="4953000"/>
              <a:ext cx="9575074" cy="99060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05000" y="5144869"/>
              <a:ext cx="845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3600" b="1" dirty="0" smtClean="0">
                  <a:latin typeface="NikoshBAN" pitchFamily="2" charset="0"/>
                  <a:cs typeface="NikoshBAN" pitchFamily="2" charset="0"/>
                </a:rPr>
                <a:t>সামাজিক জীবনে মাদকাসক্তির প্রভাব বর্ণনা করতে পারবে</a:t>
              </a:r>
              <a:r>
                <a:rPr lang="bn-BD" sz="3600" b="1" dirty="0" smtClean="0">
                  <a:latin typeface="NikoshBAN" pitchFamily="2" charset="0"/>
                  <a:cs typeface="NikoshBAN" pitchFamily="2" charset="0"/>
                </a:rPr>
                <a:t>।</a:t>
              </a:r>
              <a:endParaRPr lang="en-US" sz="3600" b="1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24600" y="5400384"/>
            <a:ext cx="4691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চিত্রের দ্রব্যগুলিকে কী বলা হয় ?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29" y="1066800"/>
            <a:ext cx="4156884" cy="28145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58" y="4371998"/>
            <a:ext cx="4156884" cy="25407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143000"/>
            <a:ext cx="5215716" cy="31194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20643" y="5417483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মাদকদ্রব্য বলে।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5029200"/>
            <a:ext cx="6019800" cy="12263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752600" y="1805003"/>
            <a:ext cx="1539924" cy="1540475"/>
            <a:chOff x="2962141" y="675638"/>
            <a:chExt cx="5962917" cy="5962917"/>
          </a:xfrm>
        </p:grpSpPr>
        <p:sp>
          <p:nvSpPr>
            <p:cNvPr id="12" name="Oval 11"/>
            <p:cNvSpPr/>
            <p:nvPr/>
          </p:nvSpPr>
          <p:spPr>
            <a:xfrm>
              <a:off x="2962141" y="675638"/>
              <a:ext cx="5962917" cy="596291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2" idx="1"/>
            </p:cNvCxnSpPr>
            <p:nvPr/>
          </p:nvCxnSpPr>
          <p:spPr>
            <a:xfrm>
              <a:off x="3835390" y="1548887"/>
              <a:ext cx="4033707" cy="436455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3"/>
              <a:endCxn id="12" idx="7"/>
            </p:cNvCxnSpPr>
            <p:nvPr/>
          </p:nvCxnSpPr>
          <p:spPr>
            <a:xfrm flipV="1">
              <a:off x="3835390" y="1548887"/>
              <a:ext cx="4216419" cy="421641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1651000" y="4867517"/>
            <a:ext cx="1539924" cy="1540475"/>
            <a:chOff x="2962141" y="675638"/>
            <a:chExt cx="5962917" cy="5962917"/>
          </a:xfrm>
        </p:grpSpPr>
        <p:sp>
          <p:nvSpPr>
            <p:cNvPr id="16" name="Oval 15"/>
            <p:cNvSpPr/>
            <p:nvPr/>
          </p:nvSpPr>
          <p:spPr>
            <a:xfrm>
              <a:off x="2962141" y="675638"/>
              <a:ext cx="5962917" cy="596291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6" idx="1"/>
            </p:cNvCxnSpPr>
            <p:nvPr/>
          </p:nvCxnSpPr>
          <p:spPr>
            <a:xfrm>
              <a:off x="3835390" y="1548887"/>
              <a:ext cx="4033707" cy="436455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3"/>
              <a:endCxn id="16" idx="7"/>
            </p:cNvCxnSpPr>
            <p:nvPr/>
          </p:nvCxnSpPr>
          <p:spPr>
            <a:xfrm flipV="1">
              <a:off x="3835390" y="1548887"/>
              <a:ext cx="4216419" cy="421641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7674429" y="1906602"/>
            <a:ext cx="1539924" cy="1540475"/>
            <a:chOff x="2962141" y="675638"/>
            <a:chExt cx="5962917" cy="5962917"/>
          </a:xfrm>
        </p:grpSpPr>
        <p:sp>
          <p:nvSpPr>
            <p:cNvPr id="21" name="Oval 20"/>
            <p:cNvSpPr/>
            <p:nvPr/>
          </p:nvSpPr>
          <p:spPr>
            <a:xfrm>
              <a:off x="2962141" y="675638"/>
              <a:ext cx="5962917" cy="596291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>
              <a:stCxn id="21" idx="1"/>
            </p:cNvCxnSpPr>
            <p:nvPr/>
          </p:nvCxnSpPr>
          <p:spPr>
            <a:xfrm>
              <a:off x="3835390" y="1548887"/>
              <a:ext cx="4033707" cy="436455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21" idx="3"/>
              <a:endCxn id="21" idx="7"/>
            </p:cNvCxnSpPr>
            <p:nvPr/>
          </p:nvCxnSpPr>
          <p:spPr>
            <a:xfrm flipV="1">
              <a:off x="3835390" y="1548887"/>
              <a:ext cx="4216419" cy="421641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5525396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0" y="381000"/>
            <a:ext cx="5181600" cy="42672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1001" y="5729515"/>
            <a:ext cx="11201400" cy="128088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222829" y="6026168"/>
            <a:ext cx="100910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অর্থাৎ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মাদকদ্রব্যের প্রতি প্রচন্ড আসক্তি বা নেশাকে  মাদকাসক্তি বলে 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887" y="371707"/>
            <a:ext cx="5377145" cy="4267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14800" y="6055642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ছেলেগুলো কি করছে ?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6055641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মাদকদ্রব্য সেবন করছে 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90600" y="762000"/>
            <a:ext cx="1539924" cy="1540475"/>
            <a:chOff x="2962141" y="675638"/>
            <a:chExt cx="5962917" cy="5962917"/>
          </a:xfrm>
        </p:grpSpPr>
        <p:sp>
          <p:nvSpPr>
            <p:cNvPr id="12" name="Oval 11"/>
            <p:cNvSpPr/>
            <p:nvPr/>
          </p:nvSpPr>
          <p:spPr>
            <a:xfrm>
              <a:off x="2962141" y="675638"/>
              <a:ext cx="5962917" cy="596291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12" idx="1"/>
            </p:cNvCxnSpPr>
            <p:nvPr/>
          </p:nvCxnSpPr>
          <p:spPr>
            <a:xfrm>
              <a:off x="3835390" y="1548887"/>
              <a:ext cx="4033707" cy="436455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12" idx="3"/>
              <a:endCxn id="12" idx="7"/>
            </p:cNvCxnSpPr>
            <p:nvPr/>
          </p:nvCxnSpPr>
          <p:spPr>
            <a:xfrm flipV="1">
              <a:off x="3835390" y="1548887"/>
              <a:ext cx="4216419" cy="421641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7333343" y="645886"/>
            <a:ext cx="1539924" cy="1540475"/>
            <a:chOff x="2962141" y="675638"/>
            <a:chExt cx="5962917" cy="5962917"/>
          </a:xfrm>
        </p:grpSpPr>
        <p:sp>
          <p:nvSpPr>
            <p:cNvPr id="16" name="Oval 15"/>
            <p:cNvSpPr/>
            <p:nvPr/>
          </p:nvSpPr>
          <p:spPr>
            <a:xfrm>
              <a:off x="2962141" y="675638"/>
              <a:ext cx="5962917" cy="5962917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Connector 16"/>
            <p:cNvCxnSpPr>
              <a:stCxn id="16" idx="1"/>
            </p:cNvCxnSpPr>
            <p:nvPr/>
          </p:nvCxnSpPr>
          <p:spPr>
            <a:xfrm>
              <a:off x="3835390" y="1548887"/>
              <a:ext cx="4033707" cy="436455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6" idx="3"/>
              <a:endCxn id="16" idx="7"/>
            </p:cNvCxnSpPr>
            <p:nvPr/>
          </p:nvCxnSpPr>
          <p:spPr>
            <a:xfrm flipV="1">
              <a:off x="3835390" y="1548887"/>
              <a:ext cx="4216419" cy="4216419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47700" y="4320873"/>
            <a:ext cx="10591800" cy="1905000"/>
          </a:xfrm>
          <a:prstGeom prst="rect">
            <a:avLst/>
          </a:prstGeom>
          <a:solidFill>
            <a:schemeClr val="accent6">
              <a:lumMod val="40000"/>
              <a:lumOff val="60000"/>
              <a:alpha val="22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09171" y="811143"/>
            <a:ext cx="2743200" cy="990600"/>
          </a:xfrm>
          <a:prstGeom prst="rect">
            <a:avLst/>
          </a:prstGeom>
          <a:solidFill>
            <a:schemeClr val="accent3">
              <a:lumMod val="40000"/>
              <a:lumOff val="60000"/>
              <a:alpha val="28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143000" y="968514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52800" y="4854714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gradFill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১। মাদকাসক্তি কাকে বলে ?</a:t>
            </a:r>
          </a:p>
        </p:txBody>
      </p:sp>
      <p:sp>
        <p:nvSpPr>
          <p:cNvPr id="7" name="Rectangle 6"/>
          <p:cNvSpPr/>
          <p:nvPr/>
        </p:nvSpPr>
        <p:spPr>
          <a:xfrm>
            <a:off x="8839200" y="628472"/>
            <a:ext cx="2743200" cy="1276528"/>
          </a:xfrm>
          <a:prstGeom prst="rect">
            <a:avLst/>
          </a:prstGeom>
          <a:solidFill>
            <a:schemeClr val="accent6">
              <a:lumMod val="40000"/>
              <a:lumOff val="60000"/>
              <a:alpha val="2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839200" y="628471"/>
            <a:ext cx="266700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>
              <a:bevelB w="38100" h="38100"/>
            </a:sp3d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সময়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মিনিট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9242" y="396573"/>
            <a:ext cx="2438400" cy="2590800"/>
          </a:xfrm>
          <a:prstGeom prst="rect">
            <a:avLst/>
          </a:prstGeom>
          <a:blipFill>
            <a:blip r:embed="rId2" cstate="email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887200" cy="7315200"/>
          </a:xfrm>
          <a:prstGeom prst="rect">
            <a:avLst/>
          </a:prstGeom>
          <a:noFill/>
          <a:ln w="254000" cmpd="sng">
            <a:gradFill flip="none" rotWithShape="1">
              <a:gsLst>
                <a:gs pos="26000">
                  <a:srgbClr val="C00000">
                    <a:alpha val="75000"/>
                  </a:srgbClr>
                </a:gs>
                <a:gs pos="21001">
                  <a:srgbClr val="0819FB">
                    <a:alpha val="93000"/>
                  </a:srgbClr>
                </a:gs>
                <a:gs pos="35001">
                  <a:srgbClr val="1A8D48"/>
                </a:gs>
                <a:gs pos="52000">
                  <a:srgbClr val="FFFF00"/>
                </a:gs>
                <a:gs pos="73000">
                  <a:srgbClr val="EE3F17"/>
                </a:gs>
                <a:gs pos="88000">
                  <a:srgbClr val="E81766"/>
                </a:gs>
                <a:gs pos="100000">
                  <a:srgbClr val="A603AB"/>
                </a:gs>
              </a:gsLst>
              <a:lin ang="2700000" scaled="1"/>
              <a:tileRect/>
            </a:gradFill>
            <a:bevel/>
          </a:ln>
          <a:scene3d>
            <a:camera prst="orthographicFront"/>
            <a:lightRig rig="threePt" dir="t"/>
          </a:scene3d>
          <a:sp3d>
            <a:bevelT prst="angle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371600" y="5624521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বেকারত্ব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7200" y="457200"/>
            <a:ext cx="3429000" cy="5334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মাদাকাসক্তির কারন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12006"/>
            <a:ext cx="4762500" cy="296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891" y="1712006"/>
            <a:ext cx="5014909" cy="30885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99829" y="5551950"/>
            <a:ext cx="205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দুশ্চিন্তা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</TotalTime>
  <Words>236</Words>
  <Application>Microsoft Office PowerPoint</Application>
  <PresentationFormat>Custom</PresentationFormat>
  <Paragraphs>66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Faruk</dc:creator>
  <cp:lastModifiedBy>Faruk</cp:lastModifiedBy>
  <cp:revision>138</cp:revision>
  <dcterms:created xsi:type="dcterms:W3CDTF">2006-08-16T00:00:00Z</dcterms:created>
  <dcterms:modified xsi:type="dcterms:W3CDTF">2019-06-02T10:47:48Z</dcterms:modified>
</cp:coreProperties>
</file>