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00"/>
    <a:srgbClr val="00E600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78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C08702-10E8-4589-B885-5983635E6A1F}" type="doc">
      <dgm:prSet loTypeId="urn:microsoft.com/office/officeart/2005/8/layout/hierarchy6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E0D740-D87F-4CDB-B02A-5FB9CF61013B}">
      <dgm:prSet phldrT="[Text]" custT="1"/>
      <dgm:spPr/>
      <dgm:t>
        <a:bodyPr/>
        <a:lstStyle/>
        <a:p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সপুষ্পক উদ্ভিদ </a:t>
          </a:r>
          <a:endParaRPr lang="en-US" sz="4000" dirty="0"/>
        </a:p>
      </dgm:t>
    </dgm:pt>
    <dgm:pt modelId="{05373AB4-6A56-4DF6-AF88-570D5B38F857}" type="parTrans" cxnId="{114EFE81-6F3E-46A2-B09C-CB03AE4326D2}">
      <dgm:prSet/>
      <dgm:spPr/>
      <dgm:t>
        <a:bodyPr/>
        <a:lstStyle/>
        <a:p>
          <a:endParaRPr lang="en-US"/>
        </a:p>
      </dgm:t>
    </dgm:pt>
    <dgm:pt modelId="{C85303B6-3DEC-4E0A-91EA-43DB61EF5889}" type="sibTrans" cxnId="{114EFE81-6F3E-46A2-B09C-CB03AE4326D2}">
      <dgm:prSet/>
      <dgm:spPr/>
      <dgm:t>
        <a:bodyPr/>
        <a:lstStyle/>
        <a:p>
          <a:endParaRPr lang="en-US"/>
        </a:p>
      </dgm:t>
    </dgm:pt>
    <dgm:pt modelId="{1BB79EC9-E7E0-4161-8BC5-DAAA98449AD6}">
      <dgm:prSet phldrT="[Text]" custT="1"/>
      <dgm:spPr/>
      <dgm:t>
        <a:bodyPr/>
        <a:lstStyle/>
        <a:p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নগ্নবীজী উদ্ভিদ</a:t>
          </a:r>
          <a:endParaRPr lang="en-US" sz="4000" dirty="0"/>
        </a:p>
      </dgm:t>
    </dgm:pt>
    <dgm:pt modelId="{E2C5BE7C-B9BD-4B3F-922E-B3AE5828EEB1}" type="parTrans" cxnId="{9EE2131E-B18B-4695-A12B-3F910C3EF158}">
      <dgm:prSet/>
      <dgm:spPr/>
      <dgm:t>
        <a:bodyPr/>
        <a:lstStyle/>
        <a:p>
          <a:endParaRPr lang="en-US"/>
        </a:p>
      </dgm:t>
    </dgm:pt>
    <dgm:pt modelId="{DF31BE2C-22D5-498B-AEB5-C50FD0229537}" type="sibTrans" cxnId="{9EE2131E-B18B-4695-A12B-3F910C3EF158}">
      <dgm:prSet/>
      <dgm:spPr/>
      <dgm:t>
        <a:bodyPr/>
        <a:lstStyle/>
        <a:p>
          <a:endParaRPr lang="en-US"/>
        </a:p>
      </dgm:t>
    </dgm:pt>
    <dgm:pt modelId="{89878CCF-6C1E-4949-A13C-62F3883ACC77}">
      <dgm:prSet phldrT="[Text]" custT="1"/>
      <dgm:spPr/>
      <dgm:t>
        <a:bodyPr/>
        <a:lstStyle/>
        <a:p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আবৃতবীজী উদ্ভিদ  </a:t>
          </a:r>
          <a:endParaRPr lang="en-US" sz="4000" dirty="0"/>
        </a:p>
      </dgm:t>
    </dgm:pt>
    <dgm:pt modelId="{874C6D0E-1868-43A0-A0D8-D284137B67E8}" type="parTrans" cxnId="{115BB8FA-9C33-431E-95A4-A82927D87342}">
      <dgm:prSet/>
      <dgm:spPr/>
      <dgm:t>
        <a:bodyPr/>
        <a:lstStyle/>
        <a:p>
          <a:endParaRPr lang="en-US"/>
        </a:p>
      </dgm:t>
    </dgm:pt>
    <dgm:pt modelId="{2238461D-6630-4A6C-9E5C-8AF67A727FE2}" type="sibTrans" cxnId="{115BB8FA-9C33-431E-95A4-A82927D87342}">
      <dgm:prSet/>
      <dgm:spPr/>
      <dgm:t>
        <a:bodyPr/>
        <a:lstStyle/>
        <a:p>
          <a:endParaRPr lang="en-US"/>
        </a:p>
      </dgm:t>
    </dgm:pt>
    <dgm:pt modelId="{6A6EB02E-AF38-4772-9F50-0088A9C5D773}" type="pres">
      <dgm:prSet presAssocID="{4DC08702-10E8-4589-B885-5983635E6A1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A2B64A-48C5-4DFB-B88D-3F3A49DC360D}" type="pres">
      <dgm:prSet presAssocID="{4DC08702-10E8-4589-B885-5983635E6A1F}" presName="hierFlow" presStyleCnt="0"/>
      <dgm:spPr/>
    </dgm:pt>
    <dgm:pt modelId="{E3236ED7-9D81-4D98-8EC4-B70DAA315D31}" type="pres">
      <dgm:prSet presAssocID="{4DC08702-10E8-4589-B885-5983635E6A1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63CA10A-45EA-4F8B-B683-34D9F3658A28}" type="pres">
      <dgm:prSet presAssocID="{6CE0D740-D87F-4CDB-B02A-5FB9CF61013B}" presName="Name14" presStyleCnt="0"/>
      <dgm:spPr/>
    </dgm:pt>
    <dgm:pt modelId="{839D5F91-0A89-45D9-8F53-B4320DB7119B}" type="pres">
      <dgm:prSet presAssocID="{6CE0D740-D87F-4CDB-B02A-5FB9CF61013B}" presName="level1Shape" presStyleLbl="node0" presStyleIdx="0" presStyleCnt="1" custScaleX="77875" custScaleY="42713" custLinFactNeighborX="-6940" custLinFactNeighborY="-165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B039D3-6927-4AE0-AECD-51531E65DB25}" type="pres">
      <dgm:prSet presAssocID="{6CE0D740-D87F-4CDB-B02A-5FB9CF61013B}" presName="hierChild2" presStyleCnt="0"/>
      <dgm:spPr/>
    </dgm:pt>
    <dgm:pt modelId="{75A72CC4-9F48-4AD4-9563-F36FA988E513}" type="pres">
      <dgm:prSet presAssocID="{E2C5BE7C-B9BD-4B3F-922E-B3AE5828EEB1}" presName="Name19" presStyleLbl="parChTrans1D2" presStyleIdx="0" presStyleCnt="2"/>
      <dgm:spPr/>
      <dgm:t>
        <a:bodyPr/>
        <a:lstStyle/>
        <a:p>
          <a:endParaRPr lang="en-US"/>
        </a:p>
      </dgm:t>
    </dgm:pt>
    <dgm:pt modelId="{4BD3EF4D-00A6-4190-A903-3620E0D9526B}" type="pres">
      <dgm:prSet presAssocID="{1BB79EC9-E7E0-4161-8BC5-DAAA98449AD6}" presName="Name21" presStyleCnt="0"/>
      <dgm:spPr/>
    </dgm:pt>
    <dgm:pt modelId="{E18FA87F-D41E-4BC2-9BA2-D31C436F56E2}" type="pres">
      <dgm:prSet presAssocID="{1BB79EC9-E7E0-4161-8BC5-DAAA98449AD6}" presName="level2Shape" presStyleLbl="node2" presStyleIdx="0" presStyleCnt="2" custScaleX="87153" custScaleY="44789" custLinFactNeighborX="-40076" custLinFactNeighborY="-3797"/>
      <dgm:spPr/>
      <dgm:t>
        <a:bodyPr/>
        <a:lstStyle/>
        <a:p>
          <a:endParaRPr lang="en-US"/>
        </a:p>
      </dgm:t>
    </dgm:pt>
    <dgm:pt modelId="{D6B907D0-88E7-4D56-838C-76CB2C0C9D04}" type="pres">
      <dgm:prSet presAssocID="{1BB79EC9-E7E0-4161-8BC5-DAAA98449AD6}" presName="hierChild3" presStyleCnt="0"/>
      <dgm:spPr/>
    </dgm:pt>
    <dgm:pt modelId="{BDB160AD-E622-4B03-86C3-3949ECC21BDE}" type="pres">
      <dgm:prSet presAssocID="{874C6D0E-1868-43A0-A0D8-D284137B67E8}" presName="Name19" presStyleLbl="parChTrans1D2" presStyleIdx="1" presStyleCnt="2"/>
      <dgm:spPr/>
      <dgm:t>
        <a:bodyPr/>
        <a:lstStyle/>
        <a:p>
          <a:endParaRPr lang="en-US"/>
        </a:p>
      </dgm:t>
    </dgm:pt>
    <dgm:pt modelId="{7F477CE2-9E69-4125-BC6F-8B393FF0418D}" type="pres">
      <dgm:prSet presAssocID="{89878CCF-6C1E-4949-A13C-62F3883ACC77}" presName="Name21" presStyleCnt="0"/>
      <dgm:spPr/>
    </dgm:pt>
    <dgm:pt modelId="{6E1A7DC0-AB1E-442C-AFBE-3B561E5F541F}" type="pres">
      <dgm:prSet presAssocID="{89878CCF-6C1E-4949-A13C-62F3883ACC77}" presName="level2Shape" presStyleLbl="node2" presStyleIdx="1" presStyleCnt="2" custScaleX="90014" custScaleY="40607" custLinFactNeighborX="-4253" custLinFactNeighborY="-3502"/>
      <dgm:spPr/>
      <dgm:t>
        <a:bodyPr/>
        <a:lstStyle/>
        <a:p>
          <a:endParaRPr lang="en-US"/>
        </a:p>
      </dgm:t>
    </dgm:pt>
    <dgm:pt modelId="{607D313D-71CE-47D8-B8BC-8DD23F17B771}" type="pres">
      <dgm:prSet presAssocID="{89878CCF-6C1E-4949-A13C-62F3883ACC77}" presName="hierChild3" presStyleCnt="0"/>
      <dgm:spPr/>
    </dgm:pt>
    <dgm:pt modelId="{253DFF44-B98E-4184-899B-A52B3A7CBFB2}" type="pres">
      <dgm:prSet presAssocID="{4DC08702-10E8-4589-B885-5983635E6A1F}" presName="bgShapesFlow" presStyleCnt="0"/>
      <dgm:spPr/>
    </dgm:pt>
  </dgm:ptLst>
  <dgm:cxnLst>
    <dgm:cxn modelId="{808869B4-EE5A-465B-BC7B-63B57E5778F5}" type="presOf" srcId="{89878CCF-6C1E-4949-A13C-62F3883ACC77}" destId="{6E1A7DC0-AB1E-442C-AFBE-3B561E5F541F}" srcOrd="0" destOrd="0" presId="urn:microsoft.com/office/officeart/2005/8/layout/hierarchy6"/>
    <dgm:cxn modelId="{114EFE81-6F3E-46A2-B09C-CB03AE4326D2}" srcId="{4DC08702-10E8-4589-B885-5983635E6A1F}" destId="{6CE0D740-D87F-4CDB-B02A-5FB9CF61013B}" srcOrd="0" destOrd="0" parTransId="{05373AB4-6A56-4DF6-AF88-570D5B38F857}" sibTransId="{C85303B6-3DEC-4E0A-91EA-43DB61EF5889}"/>
    <dgm:cxn modelId="{CFC0DDA8-A035-4519-8209-A09B9213DA61}" type="presOf" srcId="{874C6D0E-1868-43A0-A0D8-D284137B67E8}" destId="{BDB160AD-E622-4B03-86C3-3949ECC21BDE}" srcOrd="0" destOrd="0" presId="urn:microsoft.com/office/officeart/2005/8/layout/hierarchy6"/>
    <dgm:cxn modelId="{73EFA9F7-F34C-4B6B-B0F4-271BB922F105}" type="presOf" srcId="{6CE0D740-D87F-4CDB-B02A-5FB9CF61013B}" destId="{839D5F91-0A89-45D9-8F53-B4320DB7119B}" srcOrd="0" destOrd="0" presId="urn:microsoft.com/office/officeart/2005/8/layout/hierarchy6"/>
    <dgm:cxn modelId="{D6405FE0-327D-4D3E-A7B8-C3C9A5885514}" type="presOf" srcId="{4DC08702-10E8-4589-B885-5983635E6A1F}" destId="{6A6EB02E-AF38-4772-9F50-0088A9C5D773}" srcOrd="0" destOrd="0" presId="urn:microsoft.com/office/officeart/2005/8/layout/hierarchy6"/>
    <dgm:cxn modelId="{6BFE7771-96CA-4FC5-9BB0-9275D570A483}" type="presOf" srcId="{E2C5BE7C-B9BD-4B3F-922E-B3AE5828EEB1}" destId="{75A72CC4-9F48-4AD4-9563-F36FA988E513}" srcOrd="0" destOrd="0" presId="urn:microsoft.com/office/officeart/2005/8/layout/hierarchy6"/>
    <dgm:cxn modelId="{AFDD9547-D2E9-4A53-BF49-67235F033B65}" type="presOf" srcId="{1BB79EC9-E7E0-4161-8BC5-DAAA98449AD6}" destId="{E18FA87F-D41E-4BC2-9BA2-D31C436F56E2}" srcOrd="0" destOrd="0" presId="urn:microsoft.com/office/officeart/2005/8/layout/hierarchy6"/>
    <dgm:cxn modelId="{115BB8FA-9C33-431E-95A4-A82927D87342}" srcId="{6CE0D740-D87F-4CDB-B02A-5FB9CF61013B}" destId="{89878CCF-6C1E-4949-A13C-62F3883ACC77}" srcOrd="1" destOrd="0" parTransId="{874C6D0E-1868-43A0-A0D8-D284137B67E8}" sibTransId="{2238461D-6630-4A6C-9E5C-8AF67A727FE2}"/>
    <dgm:cxn modelId="{9EE2131E-B18B-4695-A12B-3F910C3EF158}" srcId="{6CE0D740-D87F-4CDB-B02A-5FB9CF61013B}" destId="{1BB79EC9-E7E0-4161-8BC5-DAAA98449AD6}" srcOrd="0" destOrd="0" parTransId="{E2C5BE7C-B9BD-4B3F-922E-B3AE5828EEB1}" sibTransId="{DF31BE2C-22D5-498B-AEB5-C50FD0229537}"/>
    <dgm:cxn modelId="{1600372D-3146-4D2D-A0B0-97B531FB9955}" type="presParOf" srcId="{6A6EB02E-AF38-4772-9F50-0088A9C5D773}" destId="{37A2B64A-48C5-4DFB-B88D-3F3A49DC360D}" srcOrd="0" destOrd="0" presId="urn:microsoft.com/office/officeart/2005/8/layout/hierarchy6"/>
    <dgm:cxn modelId="{D7796246-4583-48E2-A426-7877EAC16D58}" type="presParOf" srcId="{37A2B64A-48C5-4DFB-B88D-3F3A49DC360D}" destId="{E3236ED7-9D81-4D98-8EC4-B70DAA315D31}" srcOrd="0" destOrd="0" presId="urn:microsoft.com/office/officeart/2005/8/layout/hierarchy6"/>
    <dgm:cxn modelId="{DC84C5E1-981A-465E-B4A4-8C58A04C7E35}" type="presParOf" srcId="{E3236ED7-9D81-4D98-8EC4-B70DAA315D31}" destId="{563CA10A-45EA-4F8B-B683-34D9F3658A28}" srcOrd="0" destOrd="0" presId="urn:microsoft.com/office/officeart/2005/8/layout/hierarchy6"/>
    <dgm:cxn modelId="{AD0CEB9B-E183-4ACD-97FF-0A2E67F20325}" type="presParOf" srcId="{563CA10A-45EA-4F8B-B683-34D9F3658A28}" destId="{839D5F91-0A89-45D9-8F53-B4320DB7119B}" srcOrd="0" destOrd="0" presId="urn:microsoft.com/office/officeart/2005/8/layout/hierarchy6"/>
    <dgm:cxn modelId="{5887CE02-C108-415A-8DBB-DA9FFF7C7890}" type="presParOf" srcId="{563CA10A-45EA-4F8B-B683-34D9F3658A28}" destId="{F5B039D3-6927-4AE0-AECD-51531E65DB25}" srcOrd="1" destOrd="0" presId="urn:microsoft.com/office/officeart/2005/8/layout/hierarchy6"/>
    <dgm:cxn modelId="{313CD865-EEFC-4A75-A38B-86ECD69CE768}" type="presParOf" srcId="{F5B039D3-6927-4AE0-AECD-51531E65DB25}" destId="{75A72CC4-9F48-4AD4-9563-F36FA988E513}" srcOrd="0" destOrd="0" presId="urn:microsoft.com/office/officeart/2005/8/layout/hierarchy6"/>
    <dgm:cxn modelId="{0F74FAE8-091E-402A-A092-E262CE515B4B}" type="presParOf" srcId="{F5B039D3-6927-4AE0-AECD-51531E65DB25}" destId="{4BD3EF4D-00A6-4190-A903-3620E0D9526B}" srcOrd="1" destOrd="0" presId="urn:microsoft.com/office/officeart/2005/8/layout/hierarchy6"/>
    <dgm:cxn modelId="{1D85E764-B537-4A76-96B6-266E4FC8B85A}" type="presParOf" srcId="{4BD3EF4D-00A6-4190-A903-3620E0D9526B}" destId="{E18FA87F-D41E-4BC2-9BA2-D31C436F56E2}" srcOrd="0" destOrd="0" presId="urn:microsoft.com/office/officeart/2005/8/layout/hierarchy6"/>
    <dgm:cxn modelId="{4BC1C762-33EC-4F7A-ADD0-03E6AB5C1437}" type="presParOf" srcId="{4BD3EF4D-00A6-4190-A903-3620E0D9526B}" destId="{D6B907D0-88E7-4D56-838C-76CB2C0C9D04}" srcOrd="1" destOrd="0" presId="urn:microsoft.com/office/officeart/2005/8/layout/hierarchy6"/>
    <dgm:cxn modelId="{8E25E397-FF76-4DFF-8731-25C88633C804}" type="presParOf" srcId="{F5B039D3-6927-4AE0-AECD-51531E65DB25}" destId="{BDB160AD-E622-4B03-86C3-3949ECC21BDE}" srcOrd="2" destOrd="0" presId="urn:microsoft.com/office/officeart/2005/8/layout/hierarchy6"/>
    <dgm:cxn modelId="{D55E1BE1-5A1A-4319-AA05-257599C06911}" type="presParOf" srcId="{F5B039D3-6927-4AE0-AECD-51531E65DB25}" destId="{7F477CE2-9E69-4125-BC6F-8B393FF0418D}" srcOrd="3" destOrd="0" presId="urn:microsoft.com/office/officeart/2005/8/layout/hierarchy6"/>
    <dgm:cxn modelId="{8A1F0472-0FD2-4633-BE0E-E6228BE045B9}" type="presParOf" srcId="{7F477CE2-9E69-4125-BC6F-8B393FF0418D}" destId="{6E1A7DC0-AB1E-442C-AFBE-3B561E5F541F}" srcOrd="0" destOrd="0" presId="urn:microsoft.com/office/officeart/2005/8/layout/hierarchy6"/>
    <dgm:cxn modelId="{8F1D57DB-07EA-4E76-8737-791FB31839B9}" type="presParOf" srcId="{7F477CE2-9E69-4125-BC6F-8B393FF0418D}" destId="{607D313D-71CE-47D8-B8BC-8DD23F17B771}" srcOrd="1" destOrd="0" presId="urn:microsoft.com/office/officeart/2005/8/layout/hierarchy6"/>
    <dgm:cxn modelId="{A403EA28-919D-455C-9FAF-26BAF3B7BDA9}" type="presParOf" srcId="{6A6EB02E-AF38-4772-9F50-0088A9C5D773}" destId="{253DFF44-B98E-4184-899B-A52B3A7CBFB2}" srcOrd="1" destOrd="0" presId="urn:microsoft.com/office/officeart/2005/8/layout/hierarchy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58EC-E6C6-416E-A383-C5347C3F0E86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E43D-CA59-4459-8A71-FDD4BC949D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014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58EC-E6C6-416E-A383-C5347C3F0E86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E43D-CA59-4459-8A71-FDD4BC949D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148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58EC-E6C6-416E-A383-C5347C3F0E86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E43D-CA59-4459-8A71-FDD4BC949D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224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58EC-E6C6-416E-A383-C5347C3F0E86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E43D-CA59-4459-8A71-FDD4BC949D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979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58EC-E6C6-416E-A383-C5347C3F0E86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E43D-CA59-4459-8A71-FDD4BC949D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4878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58EC-E6C6-416E-A383-C5347C3F0E86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E43D-CA59-4459-8A71-FDD4BC949D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255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58EC-E6C6-416E-A383-C5347C3F0E86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E43D-CA59-4459-8A71-FDD4BC949D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8434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58EC-E6C6-416E-A383-C5347C3F0E86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E43D-CA59-4459-8A71-FDD4BC949D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842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58EC-E6C6-416E-A383-C5347C3F0E86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E43D-CA59-4459-8A71-FDD4BC949D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564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58EC-E6C6-416E-A383-C5347C3F0E86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E43D-CA59-4459-8A71-FDD4BC949D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945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58EC-E6C6-416E-A383-C5347C3F0E86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E43D-CA59-4459-8A71-FDD4BC949D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01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E58EC-E6C6-416E-A383-C5347C3F0E86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FE43D-CA59-4459-8A71-FDD4BC949D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924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ing plants 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03" y="1038249"/>
            <a:ext cx="4120587" cy="58197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3536" y="138894"/>
            <a:ext cx="1106419" cy="11064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16365" y="491279"/>
            <a:ext cx="131318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500" b="1" dirty="0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023035" y="815370"/>
            <a:ext cx="70564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800" b="1" dirty="0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2913415" y="792219"/>
            <a:ext cx="82105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800" b="1" dirty="0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3876857" y="373812"/>
            <a:ext cx="6038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4577E-6 2.0629E-6 L 0.25554 0.26318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2029E-6 -2.98797E-6 L 0.31076 0.2648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398E-6 -3.9778E-6 L 0.3704 0.28331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2i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231230" y="126356"/>
            <a:ext cx="811193" cy="811193"/>
          </a:xfrm>
          <a:prstGeom prst="rect">
            <a:avLst/>
          </a:prstGeom>
        </p:spPr>
      </p:pic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179" y="1013750"/>
            <a:ext cx="4843039" cy="4843039"/>
          </a:xfrm>
          <a:prstGeom prst="rect">
            <a:avLst/>
          </a:prstGeom>
        </p:spPr>
      </p:pic>
      <p:pic>
        <p:nvPicPr>
          <p:cNvPr id="5" name="Picture 4" descr="main-qimg-15557ce16f6cf470cff838fd2a340ba9-c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91251" y="1036899"/>
            <a:ext cx="4908028" cy="49080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68109" y="304364"/>
            <a:ext cx="3195274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নগ্নবীজি উদ্ভিদের বীজ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97975" y="6031375"/>
            <a:ext cx="1574157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বীজ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-324091" y="4699321"/>
            <a:ext cx="1562582" cy="60188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3504714" y="337846"/>
            <a:ext cx="1396325" cy="60188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200000">
            <a:off x="3440576" y="5775767"/>
            <a:ext cx="1562582" cy="60188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>
            <a:off x="8229602" y="5775767"/>
            <a:ext cx="1562582" cy="60188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59151E-8 -1.2951E-7 L 0.00195 -0.259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3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05077E-7 -3.53377E-6 L -0.00013 0.148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4.81481E-6 L 0.08073 0.0016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1932E-6 -1.2951E-7 L -0.00104 -0.1623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2i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231230" y="126356"/>
            <a:ext cx="811193" cy="8111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64878" y="339088"/>
            <a:ext cx="2350323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আবৃতবীজি উদ্ভিদ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mango-tree-pictur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4192" y="1085124"/>
            <a:ext cx="3459545" cy="2594659"/>
          </a:xfrm>
          <a:prstGeom prst="rect">
            <a:avLst/>
          </a:prstGeom>
        </p:spPr>
      </p:pic>
      <p:pic>
        <p:nvPicPr>
          <p:cNvPr id="7" name="Picture 6" descr="400px-Jackfruit_National_fruit_of_Bangladesh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42748" y="1124223"/>
            <a:ext cx="3740553" cy="2683847"/>
          </a:xfrm>
          <a:prstGeom prst="rect">
            <a:avLst/>
          </a:prstGeom>
        </p:spPr>
      </p:pic>
      <p:pic>
        <p:nvPicPr>
          <p:cNvPr id="9" name="Picture 8" descr="Jambul 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457745" y="1145895"/>
            <a:ext cx="3406564" cy="5023413"/>
          </a:xfrm>
          <a:prstGeom prst="rect">
            <a:avLst/>
          </a:prstGeom>
        </p:spPr>
      </p:pic>
      <p:pic>
        <p:nvPicPr>
          <p:cNvPr id="8" name="Picture 7" descr="dua0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49919" y="3942741"/>
            <a:ext cx="3582243" cy="2487115"/>
          </a:xfrm>
          <a:prstGeom prst="rect">
            <a:avLst/>
          </a:prstGeom>
        </p:spPr>
      </p:pic>
      <p:pic>
        <p:nvPicPr>
          <p:cNvPr id="21" name="Picture 20" descr="1416540914000-340x22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0451" y="3980169"/>
            <a:ext cx="3683403" cy="2443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2i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231230" y="126356"/>
            <a:ext cx="811193" cy="8111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98660" y="281215"/>
            <a:ext cx="3392044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আবৃতবীজি উদ্ভিদের বীজ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Jackfruit-choclat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88468" y="1088020"/>
            <a:ext cx="3960109" cy="2870521"/>
          </a:xfrm>
          <a:prstGeom prst="rect">
            <a:avLst/>
          </a:prstGeom>
        </p:spPr>
      </p:pic>
      <p:pic>
        <p:nvPicPr>
          <p:cNvPr id="9" name="Picture 8" descr="rose-apple-696x36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0388" y="4074287"/>
            <a:ext cx="3588153" cy="2583445"/>
          </a:xfrm>
          <a:prstGeom prst="rect">
            <a:avLst/>
          </a:prstGeom>
        </p:spPr>
      </p:pic>
      <p:pic>
        <p:nvPicPr>
          <p:cNvPr id="10" name="Picture 9" descr="screen9784c5f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4981" y="1098310"/>
            <a:ext cx="3127496" cy="390668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95175" y="5170244"/>
            <a:ext cx="71862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বীজগুলো ফলের ভিতরে আবৃত অবস্থায় থাকে বলে এসব উদ্ভিদকে আবৃতবীজী উদ্ভিদ বলে।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Raw-Mango-Seed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27395" y="1122743"/>
            <a:ext cx="3802478" cy="2696901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5400000">
            <a:off x="2285999" y="237281"/>
            <a:ext cx="1608881" cy="7176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endParaRPr lang="en-US" sz="2800" dirty="0"/>
          </a:p>
        </p:txBody>
      </p:sp>
      <p:sp>
        <p:nvSpPr>
          <p:cNvPr id="15" name="Right Arrow 14"/>
          <p:cNvSpPr/>
          <p:nvPr/>
        </p:nvSpPr>
        <p:spPr>
          <a:xfrm rot="5400000">
            <a:off x="10107592" y="974202"/>
            <a:ext cx="1786359" cy="7176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endParaRPr lang="en-US" sz="2800" dirty="0"/>
          </a:p>
        </p:txBody>
      </p:sp>
      <p:sp>
        <p:nvSpPr>
          <p:cNvPr id="16" name="Right Arrow 15"/>
          <p:cNvSpPr/>
          <p:nvPr/>
        </p:nvSpPr>
        <p:spPr>
          <a:xfrm rot="16200000">
            <a:off x="4963128" y="3737178"/>
            <a:ext cx="1553902" cy="7176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endParaRPr lang="en-US" sz="2800" dirty="0"/>
          </a:p>
        </p:txBody>
      </p:sp>
      <p:sp>
        <p:nvSpPr>
          <p:cNvPr id="18" name="Right Arrow 17"/>
          <p:cNvSpPr/>
          <p:nvPr/>
        </p:nvSpPr>
        <p:spPr>
          <a:xfrm>
            <a:off x="0" y="5821102"/>
            <a:ext cx="1599235" cy="7176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1964E-6 4.74561E-6 L -0.00182 0.1288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6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4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6413E-6 2.49769E-7 L -0.00105 -0.1894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204E-6 -3.77428E-6 L 0.12464 -0.0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-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4569E-6 -4.56984E-6 L -0.00091 0.256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2i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231230" y="126356"/>
            <a:ext cx="811193" cy="8111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8054" y="4869180"/>
            <a:ext cx="10961226" cy="1628002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65DA18C-C301-4EE9-A4FE-55497B4FA555}"/>
              </a:ext>
            </a:extLst>
          </p:cNvPr>
          <p:cNvSpPr/>
          <p:nvPr/>
        </p:nvSpPr>
        <p:spPr>
          <a:xfrm>
            <a:off x="9304020" y="543697"/>
            <a:ext cx="1760220" cy="1387973"/>
          </a:xfrm>
          <a:prstGeom prst="ellipse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781668" y="913064"/>
            <a:ext cx="2901446" cy="83203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7908" y="972056"/>
            <a:ext cx="3472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ln w="19050">
                <a:noFill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0632" y="685829"/>
            <a:ext cx="1580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145" y="5318836"/>
            <a:ext cx="7678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  <a:sym typeface="Wingdings 2"/>
              </a:rPr>
              <a:t>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চিত্র ১ এবং চিত্র ২ এর উদ্ভিদের পার্থক্য লিখ।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06AD698-2FE6-43D0-A513-A79663B2EDA0}"/>
              </a:ext>
            </a:extLst>
          </p:cNvPr>
          <p:cNvSpPr/>
          <p:nvPr/>
        </p:nvSpPr>
        <p:spPr>
          <a:xfrm>
            <a:off x="5268963" y="502511"/>
            <a:ext cx="2274837" cy="23206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400px-Jackfruit_National_fruit_of_Bangladesh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56409" y="2447924"/>
            <a:ext cx="2147939" cy="1541146"/>
          </a:xfrm>
          <a:prstGeom prst="rect">
            <a:avLst/>
          </a:prstGeom>
        </p:spPr>
      </p:pic>
      <p:pic>
        <p:nvPicPr>
          <p:cNvPr id="14" name="Picture 13" descr="images (1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704897" y="2266949"/>
            <a:ext cx="1799273" cy="17992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25980" y="4046220"/>
            <a:ext cx="1223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চিত্র : 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67800" y="4038600"/>
            <a:ext cx="1223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চিত্র : 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2i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231230" y="126356"/>
            <a:ext cx="811193" cy="8111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98660" y="281214"/>
            <a:ext cx="3392044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সপুষ্পক উদ্ভিদের বৈশিষ্ট্য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990845" y="995415"/>
            <a:ext cx="7893934" cy="648182"/>
            <a:chOff x="1990845" y="995415"/>
            <a:chExt cx="7893934" cy="648182"/>
          </a:xfrm>
        </p:grpSpPr>
        <p:sp>
          <p:nvSpPr>
            <p:cNvPr id="5" name="Rectangle 4"/>
            <p:cNvSpPr/>
            <p:nvPr/>
          </p:nvSpPr>
          <p:spPr>
            <a:xfrm>
              <a:off x="2325845" y="1033561"/>
              <a:ext cx="725798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Wingdings 2"/>
                </a:rPr>
                <a:t>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Wingdings 2"/>
                </a:rPr>
                <a:t>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এদের দেহে সুষ্পষ্টভাবে মূল, কান্ড, পাতা ও ফুল থাকে  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90845" y="995415"/>
              <a:ext cx="7893934" cy="648182"/>
            </a:xfrm>
            <a:prstGeom prst="rect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flowering plants 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230" y="1724628"/>
            <a:ext cx="3503785" cy="486552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926238" y="6065134"/>
            <a:ext cx="325248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43600" y="4572000"/>
            <a:ext cx="325248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781800" y="3345084"/>
            <a:ext cx="2443223" cy="77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271322" y="2993984"/>
            <a:ext cx="1099595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20200" y="4267200"/>
            <a:ext cx="1099595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220200" y="5791200"/>
            <a:ext cx="1099595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96400" y="1822050"/>
            <a:ext cx="1099595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629400" y="2060294"/>
            <a:ext cx="2595623" cy="48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2i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231230" y="126356"/>
            <a:ext cx="811193" cy="81119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880360" y="580607"/>
            <a:ext cx="5955030" cy="648182"/>
            <a:chOff x="2880360" y="580607"/>
            <a:chExt cx="5955030" cy="648182"/>
          </a:xfrm>
        </p:grpSpPr>
        <p:sp>
          <p:nvSpPr>
            <p:cNvPr id="4" name="Rectangle 3"/>
            <p:cNvSpPr/>
            <p:nvPr/>
          </p:nvSpPr>
          <p:spPr>
            <a:xfrm>
              <a:off x="3761403" y="630328"/>
              <a:ext cx="39939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  <a:sym typeface="Wingdings 2"/>
                </a:rPr>
                <a:t></a:t>
              </a:r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  <a:sym typeface="Wingdings 2"/>
                </a:rPr>
                <a:t>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এরা কাঠ প্রদানকারী উদ্ভিদ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880360" y="580607"/>
              <a:ext cx="5955030" cy="648182"/>
            </a:xfrm>
            <a:prstGeom prst="rect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Redwood-Forest-Wallpapers-Sequoia-3-535x4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2789" y="1822501"/>
            <a:ext cx="3713625" cy="3096739"/>
          </a:xfrm>
          <a:prstGeom prst="rightArrowCallout">
            <a:avLst>
              <a:gd name="adj1" fmla="val 22010"/>
              <a:gd name="adj2" fmla="val 25000"/>
              <a:gd name="adj3" fmla="val 18272"/>
              <a:gd name="adj4" fmla="val 79224"/>
            </a:avLst>
          </a:prstGeom>
        </p:spPr>
      </p:pic>
      <p:pic>
        <p:nvPicPr>
          <p:cNvPr id="8" name="Picture 7" descr="gol-kat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13230" y="1909822"/>
            <a:ext cx="3827003" cy="2916821"/>
          </a:xfrm>
          <a:prstGeom prst="rightArrowCallout">
            <a:avLst>
              <a:gd name="adj1" fmla="val 24206"/>
              <a:gd name="adj2" fmla="val 25000"/>
              <a:gd name="adj3" fmla="val 17857"/>
              <a:gd name="adj4" fmla="val 81337"/>
            </a:avLst>
          </a:prstGeom>
        </p:spPr>
      </p:pic>
      <p:pic>
        <p:nvPicPr>
          <p:cNvPr id="9" name="Picture 8" descr="Timber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971100" y="2046597"/>
            <a:ext cx="3858227" cy="2765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2i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231230" y="126356"/>
            <a:ext cx="811193" cy="81119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777490" y="995415"/>
            <a:ext cx="6400800" cy="648182"/>
            <a:chOff x="2777490" y="995415"/>
            <a:chExt cx="6400800" cy="648182"/>
          </a:xfrm>
        </p:grpSpPr>
        <p:sp>
          <p:nvSpPr>
            <p:cNvPr id="5" name="Rectangle 4"/>
            <p:cNvSpPr/>
            <p:nvPr/>
          </p:nvSpPr>
          <p:spPr>
            <a:xfrm>
              <a:off x="2777490" y="995415"/>
              <a:ext cx="6400800" cy="648182"/>
            </a:xfrm>
            <a:prstGeom prst="rect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30562" y="1056710"/>
              <a:ext cx="40218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  <a:sym typeface="Wingdings 2"/>
                </a:rPr>
                <a:t></a:t>
              </a:r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  <a:sym typeface="Wingdings 2"/>
                </a:rPr>
                <a:t>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এরা ফল প্রদানকারী উদ্ভিদ 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 descr="400px-Jackfruit_National_fruit_of_Banglade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87" y="2222506"/>
            <a:ext cx="3774646" cy="3287433"/>
          </a:xfrm>
          <a:prstGeom prst="rect">
            <a:avLst/>
          </a:prstGeom>
        </p:spPr>
      </p:pic>
      <p:pic>
        <p:nvPicPr>
          <p:cNvPr id="9" name="Picture 8" descr="1416540914000-340x2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704" y="2255314"/>
            <a:ext cx="3972684" cy="3219511"/>
          </a:xfrm>
          <a:prstGeom prst="rect">
            <a:avLst/>
          </a:prstGeom>
        </p:spPr>
      </p:pic>
      <p:pic>
        <p:nvPicPr>
          <p:cNvPr id="10" name="Picture 9" descr="mango-tree-pictur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495818" y="2242594"/>
            <a:ext cx="3321934" cy="3275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2i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231230" y="126356"/>
            <a:ext cx="811193" cy="81119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273215" y="706040"/>
            <a:ext cx="9479666" cy="648182"/>
            <a:chOff x="1273215" y="706040"/>
            <a:chExt cx="9479666" cy="648182"/>
          </a:xfrm>
        </p:grpSpPr>
        <p:sp>
          <p:nvSpPr>
            <p:cNvPr id="4" name="Rectangle 3"/>
            <p:cNvSpPr/>
            <p:nvPr/>
          </p:nvSpPr>
          <p:spPr>
            <a:xfrm>
              <a:off x="1678329" y="744186"/>
              <a:ext cx="886620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Wingdings 2"/>
                </a:rPr>
                <a:t>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Wingdings 2"/>
                </a:rPr>
                <a:t>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এদের বীজ অনাবৃত আবার আবৃত অবস্থায় ফলের ভিতরে থাকে ।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73215" y="706040"/>
              <a:ext cx="9479666" cy="648182"/>
            </a:xfrm>
            <a:prstGeom prst="rect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main-qimg-15557ce16f6cf470cff838fd2a340ba9-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87344" y="1769960"/>
            <a:ext cx="4244413" cy="42444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80283" y="6084185"/>
            <a:ext cx="203714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অনাবৃত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Raw-Mango-Seed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91587" y="1886672"/>
            <a:ext cx="5499724" cy="3900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40279" y="5929035"/>
            <a:ext cx="203714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আবৃত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2i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231230" y="126356"/>
            <a:ext cx="811193" cy="8111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2109" y="4279595"/>
            <a:ext cx="11447941" cy="2013993"/>
          </a:xfrm>
          <a:prstGeom prst="rect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15618" y="331469"/>
            <a:ext cx="2473475" cy="1532053"/>
            <a:chOff x="1357744" y="609601"/>
            <a:chExt cx="2729347" cy="1731818"/>
          </a:xfrm>
        </p:grpSpPr>
        <p:sp>
          <p:nvSpPr>
            <p:cNvPr id="9" name="Cloud Callout 8"/>
            <p:cNvSpPr/>
            <p:nvPr/>
          </p:nvSpPr>
          <p:spPr>
            <a:xfrm>
              <a:off x="1357744" y="609601"/>
              <a:ext cx="2729347" cy="1731818"/>
            </a:xfrm>
            <a:prstGeom prst="cloudCallout">
              <a:avLst/>
            </a:prstGeom>
            <a:solidFill>
              <a:schemeClr val="accent1">
                <a:lumMod val="20000"/>
                <a:lumOff val="80000"/>
                <a:alpha val="2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789" tIns="60894" rIns="121789" bIns="60894"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37854" y="1158102"/>
              <a:ext cx="2216727" cy="738530"/>
            </a:xfrm>
            <a:prstGeom prst="rect">
              <a:avLst/>
            </a:prstGeom>
            <a:noFill/>
          </p:spPr>
          <p:txBody>
            <a:bodyPr wrap="square" lIns="121789" tIns="60894" rIns="121789" bIns="60894" rtlCol="0">
              <a:spAutoFit/>
            </a:bodyPr>
            <a:lstStyle/>
            <a:p>
              <a:pPr algn="ctr"/>
              <a:r>
                <a:rPr lang="bn-BD" sz="4000" b="1" dirty="0" smtClean="0">
                  <a:solidFill>
                    <a:srgbClr val="00B05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sz="4000" b="1" dirty="0"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980508" y="151631"/>
            <a:ext cx="2050165" cy="1897088"/>
            <a:chOff x="9258299" y="417849"/>
            <a:chExt cx="2819400" cy="2219036"/>
          </a:xfrm>
        </p:grpSpPr>
        <p:sp>
          <p:nvSpPr>
            <p:cNvPr id="12" name="7-Point Star 11"/>
            <p:cNvSpPr/>
            <p:nvPr/>
          </p:nvSpPr>
          <p:spPr>
            <a:xfrm>
              <a:off x="9258299" y="417849"/>
              <a:ext cx="2819400" cy="2219036"/>
            </a:xfrm>
            <a:prstGeom prst="star7">
              <a:avLst/>
            </a:prstGeom>
            <a:solidFill>
              <a:schemeClr val="accent4">
                <a:lumMod val="20000"/>
                <a:lumOff val="80000"/>
                <a:alpha val="4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789" tIns="60894" rIns="121789" bIns="60894"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596413" y="869574"/>
              <a:ext cx="2165920" cy="1295873"/>
            </a:xfrm>
            <a:prstGeom prst="rect">
              <a:avLst/>
            </a:prstGeom>
            <a:noFill/>
          </p:spPr>
          <p:txBody>
            <a:bodyPr wrap="square" lIns="121789" tIns="60894" rIns="121789" bIns="60894" rtlCol="0">
              <a:spAutoFit/>
            </a:bodyPr>
            <a:lstStyle/>
            <a:p>
              <a:pPr algn="ctr"/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সময়</a:t>
              </a:r>
            </a:p>
            <a:p>
              <a:pPr algn="ctr"/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১০ মিনিট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200150" y="4727368"/>
            <a:ext cx="988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  <a:sym typeface="Wingdings 2"/>
              </a:rPr>
              <a:t>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“আমাদের জীবনে সপুষ্পক উদ্ভিদের যথেষ্ট অবদান রয়েছে”, উক্তিটি বিশ্লেষণ কর।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group-project-300x2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892" y="543046"/>
            <a:ext cx="3093741" cy="2639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97306" y="1412111"/>
            <a:ext cx="9306046" cy="5104436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2i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231230" y="126356"/>
            <a:ext cx="811193" cy="8111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0466" y="1556676"/>
            <a:ext cx="5420385" cy="4739626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কাঠাল গাছ কোন ধরনের উদ্ভিদ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সপুষ্পক উদ্ভিদ 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000" dirty="0">
              <a:latin typeface="NikoshBAN" pitchFamily="2" charset="0"/>
              <a:cs typeface="NikoshBAN" pitchFamily="2" charset="0"/>
            </a:endParaRPr>
          </a:p>
          <a:p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সাইকাস কোন ধরনের উদ্ভিদ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নগ্নবীজী উদ্ভিদ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সরিষার বীজ কোন অবস্থায় থাকে 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আবৃত অবস্থায় থাকে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  <a:p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কোন উদ্ভিদের ফুলে ডিম্বাশয় থাকে 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আবৃতবীজী উদ্ভিদে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কোন উদ্ভিদের ফুল হয়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সপুষ্পক উদ্ভিদের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0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04673" y="363999"/>
            <a:ext cx="2400121" cy="781132"/>
            <a:chOff x="5236167" y="519880"/>
            <a:chExt cx="2400121" cy="781132"/>
          </a:xfrm>
        </p:grpSpPr>
        <p:sp>
          <p:nvSpPr>
            <p:cNvPr id="9" name="Rectangle 8"/>
            <p:cNvSpPr/>
            <p:nvPr/>
          </p:nvSpPr>
          <p:spPr>
            <a:xfrm>
              <a:off x="5236167" y="519880"/>
              <a:ext cx="2400121" cy="78113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8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90500" h="190500"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25564" y="587281"/>
              <a:ext cx="15805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মূল্যায়ন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2i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231230" y="126356"/>
            <a:ext cx="811193" cy="8111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33354" y="3107736"/>
            <a:ext cx="5041556" cy="342282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83923" y="3152931"/>
            <a:ext cx="50168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4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চৌধুরী</a:t>
            </a:r>
            <a:endParaRPr lang="en-US" sz="4000" b="1" dirty="0">
              <a:ln w="635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নোয়াগাঁও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নবীনগর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ব্রাহ্মণবাড়িয়া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০১৯৯০৯৬৬১৪৮ </a:t>
            </a: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E-mail : farukchowdhury661@yahoo.com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6912123" y="3136739"/>
            <a:ext cx="5041556" cy="333754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69353" y="3608861"/>
            <a:ext cx="40796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 :</a:t>
            </a:r>
            <a:r>
              <a:rPr lang="en-US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বিজ্ঞান </a:t>
            </a:r>
            <a:endParaRPr lang="en-US" sz="3200" dirty="0">
              <a:ln w="12700">
                <a:noFill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 :</a:t>
            </a:r>
            <a:r>
              <a:rPr lang="en-US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ষষ্ঠ </a:t>
            </a:r>
            <a:endParaRPr lang="en-US" sz="3200" dirty="0">
              <a:ln w="12700">
                <a:noFill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 :দ্বিতীয় </a:t>
            </a:r>
            <a:r>
              <a:rPr lang="bn-IN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n w="12700">
                <a:noFill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সময় : </a:t>
            </a:r>
            <a:r>
              <a:rPr lang="en-US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৪৫ </a:t>
            </a:r>
            <a:r>
              <a:rPr lang="bn-BD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n w="12700">
                <a:noFill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তারিখ</a:t>
            </a:r>
            <a:r>
              <a:rPr lang="bn-BD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 :</a:t>
            </a:r>
            <a:r>
              <a:rPr lang="en-US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 30-০৪-২০১৮</a:t>
            </a:r>
            <a:r>
              <a:rPr lang="bn-BD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 খ্রিঃ </a:t>
            </a:r>
            <a:r>
              <a:rPr lang="bn-IN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12700">
                <a:noFill/>
              </a:ln>
            </a:endParaRPr>
          </a:p>
        </p:txBody>
      </p:sp>
      <p:pic>
        <p:nvPicPr>
          <p:cNvPr id="15" name="Picture 14" descr="faruk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19356" y="523104"/>
            <a:ext cx="2088872" cy="23704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150" y="454425"/>
            <a:ext cx="2246514" cy="2485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2i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231230" y="126356"/>
            <a:ext cx="811193" cy="8111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30005" y="652671"/>
            <a:ext cx="4051139" cy="292390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07199" y="1506468"/>
            <a:ext cx="296327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3500" h="63500"/>
              <a:bevelB w="38100" h="38100"/>
            </a:sp3d>
          </a:bodyPr>
          <a:lstStyle/>
          <a:p>
            <a:r>
              <a:rPr lang="bn-BD" sz="6000" b="1" dirty="0" smtClean="0">
                <a:ln w="6350">
                  <a:noFill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n w="6350">
                <a:noFill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0699" y="4757195"/>
            <a:ext cx="10440364" cy="1327780"/>
          </a:xfrm>
          <a:prstGeom prst="rect">
            <a:avLst/>
          </a:prstGeom>
          <a:solidFill>
            <a:schemeClr val="accent6">
              <a:lumMod val="60000"/>
              <a:lumOff val="40000"/>
              <a:alpha val="54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58005" y="5178058"/>
            <a:ext cx="737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১০ টি আবৃতবীজী উদ্ভিদের নাম লিখে আনবে।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iant_452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81432">
            <a:off x="1368195" y="665095"/>
            <a:ext cx="3726314" cy="37263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2i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231230" y="126356"/>
            <a:ext cx="811193" cy="8111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71739" y="2025570"/>
            <a:ext cx="3102682" cy="1794077"/>
          </a:xfrm>
          <a:prstGeom prst="rect">
            <a:avLst/>
          </a:prstGeom>
        </p:spPr>
        <p:txBody>
          <a:bodyPr wrap="square">
            <a:prstTxWarp prst="textFadeLeft">
              <a:avLst/>
            </a:prstTxWarp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ধন্যবাদ</a:t>
            </a:r>
            <a:endParaRPr lang="en-US" sz="3200" b="1" dirty="0">
              <a:ln>
                <a:solidFill>
                  <a:schemeClr val="tx1"/>
                </a:solidFill>
              </a:ln>
              <a:blipFill>
                <a:blip r:embed="rId4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flower23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9003" y="2266467"/>
            <a:ext cx="3292997" cy="4939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1915E-6 -3.18224E-6 L 0.24889 0.0016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2i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231230" y="126356"/>
            <a:ext cx="811193" cy="811193"/>
          </a:xfrm>
          <a:prstGeom prst="rect">
            <a:avLst/>
          </a:prstGeom>
        </p:spPr>
      </p:pic>
      <p:pic>
        <p:nvPicPr>
          <p:cNvPr id="4" name="Picture 3" descr="flowering plants 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261" y="347240"/>
            <a:ext cx="4352081" cy="62040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83301" y="462988"/>
            <a:ext cx="101857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91515" y="5000263"/>
            <a:ext cx="6065134" cy="127321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984112" y="5374079"/>
            <a:ext cx="59609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উদ্ভিদের ফুল হয় সেটি কোন ধরনের উদ্ভিদ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800373" y="5397661"/>
            <a:ext cx="22580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সপুষ্পক উদ্ভিদ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4389120" y="582930"/>
            <a:ext cx="3783330" cy="2628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2i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231230" y="126356"/>
            <a:ext cx="811193" cy="811193"/>
          </a:xfrm>
          <a:prstGeom prst="rect">
            <a:avLst/>
          </a:prstGeom>
        </p:spPr>
      </p:pic>
      <p:pic>
        <p:nvPicPr>
          <p:cNvPr id="7" name="Picture 6" descr="logo-dvd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74470" y="834389"/>
            <a:ext cx="9441179" cy="54622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71900" y="1668780"/>
            <a:ext cx="4857750" cy="3291840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r>
              <a:rPr lang="bn-BD" sz="4000" b="1" dirty="0" smtClean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সপুষ্পক উদ্ভিদ </a:t>
            </a:r>
            <a:endParaRPr lang="en-US" sz="4000" b="1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2i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231230" y="126356"/>
            <a:ext cx="811193" cy="8111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03225" y="1337310"/>
            <a:ext cx="10577270" cy="4811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99080" y="2947751"/>
            <a:ext cx="8885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সপুষ্পক উদ্ভিদ কী তা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;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সপুষ্পক উদ্ভিদের প্রকারভেদ সম্পর্কে ব্যাখ্যা করতে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; 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সপুষ্পক উদ্ভিদের বৈশিষ্ট্য বর্ণনা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8690" y="2068830"/>
            <a:ext cx="4331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950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2i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231230" y="126356"/>
            <a:ext cx="811193" cy="8111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26800" y="5558094"/>
            <a:ext cx="87184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অর্থাৎ যে উদ্ভিদে ফুল হয়, ফল হয় এবং কোন কোন উদ্ভিদে ফল হয় না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সেই উদ্ভিদকে সপস্পুক উদ্ভিদ বলে।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f42da6f6a61cb6c172ec75c5bc1270b6-56d64084e2aef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48182" y="1370935"/>
            <a:ext cx="4115238" cy="3018185"/>
          </a:xfrm>
          <a:prstGeom prst="rect">
            <a:avLst/>
          </a:prstGeom>
        </p:spPr>
      </p:pic>
      <p:pic>
        <p:nvPicPr>
          <p:cNvPr id="15" name="Picture 14" descr="7257640d868e6673d9a73aa0658bae47-593ebee6047b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618303" y="1428752"/>
            <a:ext cx="4011347" cy="305602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rot="18044885">
            <a:off x="-365761" y="4229101"/>
            <a:ext cx="2377440" cy="1268730"/>
            <a:chOff x="0" y="2377440"/>
            <a:chExt cx="2377440" cy="1268730"/>
          </a:xfrm>
        </p:grpSpPr>
        <p:sp>
          <p:nvSpPr>
            <p:cNvPr id="19" name="Right Arrow 18"/>
            <p:cNvSpPr/>
            <p:nvPr/>
          </p:nvSpPr>
          <p:spPr>
            <a:xfrm>
              <a:off x="0" y="2377440"/>
              <a:ext cx="2377440" cy="1268730"/>
            </a:xfrm>
            <a:prstGeom prst="rightArrow">
              <a:avLst/>
            </a:prstGeom>
            <a:solidFill>
              <a:schemeClr val="accent1">
                <a:alpha val="3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0070" y="2708910"/>
              <a:ext cx="8229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ফুল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 rot="13945868">
            <a:off x="7232846" y="3286565"/>
            <a:ext cx="2377440" cy="1268730"/>
            <a:chOff x="0" y="2377440"/>
            <a:chExt cx="2377440" cy="1268730"/>
          </a:xfrm>
        </p:grpSpPr>
        <p:sp>
          <p:nvSpPr>
            <p:cNvPr id="23" name="Right Arrow 22"/>
            <p:cNvSpPr/>
            <p:nvPr/>
          </p:nvSpPr>
          <p:spPr>
            <a:xfrm>
              <a:off x="0" y="2377440"/>
              <a:ext cx="2377440" cy="1268730"/>
            </a:xfrm>
            <a:prstGeom prst="rightArrow">
              <a:avLst/>
            </a:prstGeom>
            <a:solidFill>
              <a:schemeClr val="accent1">
                <a:alpha val="3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 rot="10800000">
              <a:off x="560070" y="2708910"/>
              <a:ext cx="8229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ফল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5" name="Picture 24" descr="hibiscus-rosa-sinensis-shoe-flower-china-rose-2403179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4237" y="1615616"/>
            <a:ext cx="3024685" cy="2546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2i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231230" y="126356"/>
            <a:ext cx="811193" cy="8111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24116" y="3847339"/>
            <a:ext cx="10264878" cy="2310714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92069" y="4659232"/>
            <a:ext cx="7793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  <a:sym typeface="Wingdings 2"/>
              </a:rPr>
              <a:t>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সপুষ্পক উদ্ভিদ কাকে বলে ? উদাহরন দাও।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65DA18C-C301-4EE9-A4FE-55497B4FA555}"/>
              </a:ext>
            </a:extLst>
          </p:cNvPr>
          <p:cNvSpPr/>
          <p:nvPr/>
        </p:nvSpPr>
        <p:spPr>
          <a:xfrm>
            <a:off x="9110979" y="543697"/>
            <a:ext cx="2199577" cy="1752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781668" y="913064"/>
            <a:ext cx="2901446" cy="83203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8690" y="972056"/>
            <a:ext cx="256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b="1" dirty="0">
              <a:ln w="19050">
                <a:noFill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03492" y="765839"/>
            <a:ext cx="1580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৩ মিনিট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school-work-clipar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41717" y="450794"/>
            <a:ext cx="1846161" cy="2958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2i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231230" y="126356"/>
            <a:ext cx="811193" cy="811193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2309792" y="1215342"/>
          <a:ext cx="8118998" cy="537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4178462" y="327513"/>
            <a:ext cx="4155312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সপুষ্পক উদ্ভিদের প্রকারভেদ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9D5F91-0A89-45D9-8F53-B4320DB71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839D5F91-0A89-45D9-8F53-B4320DB711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A72CC4-9F48-4AD4-9563-F36FA988E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75A72CC4-9F48-4AD4-9563-F36FA988E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8FA87F-D41E-4BC2-9BA2-D31C436F5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E18FA87F-D41E-4BC2-9BA2-D31C436F5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B160AD-E622-4B03-86C3-3949ECC21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BDB160AD-E622-4B03-86C3-3949ECC21B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1A7DC0-AB1E-442C-AFBE-3B561E5F5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6E1A7DC0-AB1E-442C-AFBE-3B561E5F5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2i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231230" y="126356"/>
            <a:ext cx="811193" cy="8111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39745" y="3973538"/>
            <a:ext cx="2350323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নগ্নবীজি উদ্ভিদ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6147" y="5081670"/>
            <a:ext cx="76220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সকল উদ্ভিদের বীজ নগ্ন অবস্থায় থাকে সে সকল উদ্ভিদকে নগ্নবীজী উদ্ভিদ বলে।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42852" y="788950"/>
            <a:ext cx="3820731" cy="2862311"/>
            <a:chOff x="311432" y="1097560"/>
            <a:chExt cx="3820731" cy="2862311"/>
          </a:xfrm>
        </p:grpSpPr>
        <p:pic>
          <p:nvPicPr>
            <p:cNvPr id="9" name="Picture 8" descr="মণিরাজ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11432" y="1097560"/>
              <a:ext cx="3820731" cy="286231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226916" y="3186897"/>
              <a:ext cx="2095018" cy="5847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সাইকাস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48778" y="810098"/>
            <a:ext cx="3889094" cy="2799326"/>
            <a:chOff x="4317358" y="1118708"/>
            <a:chExt cx="3889094" cy="2799326"/>
          </a:xfrm>
        </p:grpSpPr>
        <p:pic>
          <p:nvPicPr>
            <p:cNvPr id="8" name="Picture 7" descr="মণিরাজ2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317358" y="1118708"/>
              <a:ext cx="3889094" cy="279932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257800" y="3200400"/>
              <a:ext cx="2095018" cy="5847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সাইকাস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90703" y="746903"/>
            <a:ext cx="3458903" cy="4883167"/>
            <a:chOff x="8393573" y="1124093"/>
            <a:chExt cx="3458903" cy="4883167"/>
          </a:xfrm>
        </p:grpSpPr>
        <p:pic>
          <p:nvPicPr>
            <p:cNvPr id="7" name="Picture 6" descr="180px-Pinus_sylvestris_Glenmuick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93573" y="1124093"/>
              <a:ext cx="3458903" cy="488316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9144000" y="5181600"/>
              <a:ext cx="2095018" cy="5847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পাইনাস 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344</Words>
  <Application>Microsoft Office PowerPoint</Application>
  <PresentationFormat>Custom</PresentationFormat>
  <Paragraphs>84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Faruk</cp:lastModifiedBy>
  <cp:revision>129</cp:revision>
  <dcterms:created xsi:type="dcterms:W3CDTF">2018-04-30T07:20:24Z</dcterms:created>
  <dcterms:modified xsi:type="dcterms:W3CDTF">2019-06-02T10:33:18Z</dcterms:modified>
</cp:coreProperties>
</file>