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5" r:id="rId15"/>
    <p:sldId id="276" r:id="rId16"/>
    <p:sldId id="279" r:id="rId17"/>
    <p:sldId id="277" r:id="rId18"/>
    <p:sldId id="278" r:id="rId19"/>
    <p:sldId id="280" r:id="rId20"/>
    <p:sldId id="271" r:id="rId21"/>
    <p:sldId id="272" r:id="rId22"/>
    <p:sldId id="273" r:id="rId23"/>
    <p:sldId id="274" r:id="rId24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4" y="-90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9BB40-776D-4CAC-9F4D-25B4B58EEC23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55C0-8D8E-4E1A-BDC5-8C437210B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বিভিন্ন প্রশ্ন জিজ্ঞাসা করে পাঠের শিরোনাম ঘোষনা করব।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55C0-8D8E-4E1A-BDC5-8C437210BE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প্রশ্ন জিজ্ঞাসা করা হবে।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55C0-8D8E-4E1A-BDC5-8C437210BE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122363"/>
            <a:ext cx="9601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02038"/>
            <a:ext cx="9601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21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96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65125"/>
            <a:ext cx="276034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65125"/>
            <a:ext cx="812101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28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709739"/>
            <a:ext cx="110413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589464"/>
            <a:ext cx="110413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2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825625"/>
            <a:ext cx="54406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825625"/>
            <a:ext cx="54406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66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65126"/>
            <a:ext cx="1104138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681163"/>
            <a:ext cx="54156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505075"/>
            <a:ext cx="541567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681163"/>
            <a:ext cx="5442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505075"/>
            <a:ext cx="544234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28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81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2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57200"/>
            <a:ext cx="41288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987426"/>
            <a:ext cx="648081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057400"/>
            <a:ext cx="41288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39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57200"/>
            <a:ext cx="41288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987426"/>
            <a:ext cx="648081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057400"/>
            <a:ext cx="41288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28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65126"/>
            <a:ext cx="11041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825625"/>
            <a:ext cx="110413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CFF44-09FE-4B3B-B7C7-17357314033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356351"/>
            <a:ext cx="432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ED78-C55B-48E7-BD3C-5502D79E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16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50" y="1088028"/>
            <a:ext cx="8501483" cy="50855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32169" y="458669"/>
            <a:ext cx="675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18167" y="2141316"/>
            <a:ext cx="8565265" cy="2187616"/>
          </a:xfrm>
          <a:prstGeom prst="roundRect">
            <a:avLst/>
          </a:prstGeom>
          <a:solidFill>
            <a:schemeClr val="bg1">
              <a:alpha val="40000"/>
            </a:schemeClr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9645" y="2338086"/>
            <a:ext cx="4919241" cy="17709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b="1" dirty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3864" y="509648"/>
            <a:ext cx="2696902" cy="810228"/>
            <a:chOff x="1683152" y="2362200"/>
            <a:chExt cx="2696902" cy="810228"/>
          </a:xfrm>
        </p:grpSpPr>
        <p:sp>
          <p:nvSpPr>
            <p:cNvPr id="6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1752600" y="2362200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83152" y="2433890"/>
              <a:ext cx="2696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দানাদার খাদ্য 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gomer bus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233966"/>
            <a:ext cx="5245677" cy="2731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aler k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93" y="1240146"/>
            <a:ext cx="4253625" cy="245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mustard-oil-cake-50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458" y="3096618"/>
            <a:ext cx="4011273" cy="3128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856097" y="4247248"/>
            <a:ext cx="162408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গমের ভুসি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14010" y="4233600"/>
            <a:ext cx="196375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চালের কুঁড়া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9373" y="5933023"/>
            <a:ext cx="196375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খৈল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8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567" y="1390594"/>
            <a:ext cx="4883134" cy="2879917"/>
          </a:xfrm>
          <a:prstGeom prst="rect">
            <a:avLst/>
          </a:prstGeom>
        </p:spPr>
      </p:pic>
      <p:pic>
        <p:nvPicPr>
          <p:cNvPr id="13" name="Picture 12" descr="233197_123-671244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109" y="3997074"/>
            <a:ext cx="4079079" cy="244744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5892" y="913170"/>
            <a:ext cx="5234280" cy="2480034"/>
            <a:chOff x="415893" y="1233598"/>
            <a:chExt cx="5417862" cy="2500551"/>
          </a:xfrm>
        </p:grpSpPr>
        <p:pic>
          <p:nvPicPr>
            <p:cNvPr id="10" name="Picture 9" descr="Bone-mea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893" y="1233598"/>
              <a:ext cx="5417862" cy="25005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Bone-meal.jpg"/>
            <p:cNvPicPr>
              <a:picLocks noChangeAspect="1"/>
            </p:cNvPicPr>
            <p:nvPr/>
          </p:nvPicPr>
          <p:blipFill rotWithShape="1">
            <a:blip r:embed="rId4"/>
            <a:srcRect t="52184" r="57044" b="26530"/>
            <a:stretch/>
          </p:blipFill>
          <p:spPr>
            <a:xfrm>
              <a:off x="2184959" y="2059097"/>
              <a:ext cx="2327307" cy="5322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4587994" y="443887"/>
            <a:ext cx="4214807" cy="810228"/>
            <a:chOff x="4806362" y="675903"/>
            <a:chExt cx="4214807" cy="810228"/>
          </a:xfrm>
        </p:grpSpPr>
        <p:sp>
          <p:nvSpPr>
            <p:cNvPr id="6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4875811" y="675903"/>
              <a:ext cx="4145358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6362" y="747593"/>
              <a:ext cx="4214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খনিজ ও </a:t>
              </a:r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ভিটামিন খাদ্য 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91822" y="3233171"/>
            <a:ext cx="169232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হাড়ের গুঁড়া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19113" y="4490115"/>
            <a:ext cx="129643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ভিটামিন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1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24116" y="3546389"/>
            <a:ext cx="10264878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6011" y="4300408"/>
            <a:ext cx="92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গাভীকে সঠিক খাদ্য খাওয়ানো প্রয়োজন কেন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110979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5373138" y="502512"/>
            <a:ext cx="2590800" cy="190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7908" y="972056"/>
            <a:ext cx="347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3492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2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03512" y="525428"/>
            <a:ext cx="5136291" cy="810228"/>
            <a:chOff x="4806362" y="675903"/>
            <a:chExt cx="5136291" cy="810228"/>
          </a:xfrm>
        </p:grpSpPr>
        <p:sp>
          <p:nvSpPr>
            <p:cNvPr id="6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4875811" y="675903"/>
              <a:ext cx="5066842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6362" y="747593"/>
              <a:ext cx="5101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গাভীর সাস্থ্যসম্মত লালন-পালন 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5521" y="5321642"/>
            <a:ext cx="5011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4813" algn="l"/>
              </a:tabLst>
            </a:pPr>
            <a:r>
              <a:rPr lang="en-US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</a:t>
            </a:r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বাসস্থান নির্মাণে আলো-বাতাসের 	ব্যবস্থা ও দুর্যোগ নিবারণ করা ।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দুই-সারি-করে-গাভীর-বাসস্থান-নির্মা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64" y="2011223"/>
            <a:ext cx="4572000" cy="3067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pa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359" y="2141318"/>
            <a:ext cx="5681437" cy="2916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273474" y="5385125"/>
            <a:ext cx="581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4813" algn="l"/>
              </a:tabLst>
            </a:pPr>
            <a:r>
              <a:rPr lang="en-US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</a:t>
            </a:r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খাদ্য ও পানির পাত্র পরিষ্কার পরিচ্ছন্ন রাখা।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3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743463" y="5223076"/>
            <a:ext cx="394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4813" algn="l"/>
              </a:tabLst>
            </a:pPr>
            <a:r>
              <a:rPr lang="en-US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</a:t>
            </a:r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দ্রুত মলমুত্র নিষ্কাশন করা। 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131" y="5257800"/>
            <a:ext cx="566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4813" algn="l"/>
              </a:tabLst>
            </a:pPr>
            <a:r>
              <a:rPr lang="en-US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</a:t>
            </a:r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সর্বদা তাজা খাদ্য ও পানি সরবরাহ করা। 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9731" y="1746913"/>
            <a:ext cx="6111540" cy="2963983"/>
            <a:chOff x="439731" y="2121359"/>
            <a:chExt cx="6111540" cy="2589537"/>
          </a:xfrm>
        </p:grpSpPr>
        <p:pic>
          <p:nvPicPr>
            <p:cNvPr id="7" name="Picture 6" descr="cows_wat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1955" y="2121359"/>
              <a:ext cx="2869316" cy="25799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731" y="2141316"/>
              <a:ext cx="3236141" cy="25695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350" y="1677465"/>
            <a:ext cx="4571999" cy="317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6140" y="5308563"/>
            <a:ext cx="3946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4813" algn="l"/>
              </a:tabLst>
            </a:pPr>
            <a:r>
              <a:rPr lang="en-US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</a:t>
            </a:r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অসুস্থ গাভীর পৃথকীকণ ও 	মৃত গাভীর সৎকার করা।  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......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456" y="1099596"/>
            <a:ext cx="6070324" cy="38700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415707" y="5345627"/>
            <a:ext cx="469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4813" algn="l"/>
              </a:tabLst>
            </a:pPr>
            <a:r>
              <a:rPr lang="en-US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</a:t>
            </a:r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নিয়মিত কৃমিনাশক ব্যবহার করা।   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1418" y="706049"/>
            <a:ext cx="4247142" cy="4456253"/>
            <a:chOff x="671418" y="949124"/>
            <a:chExt cx="4247142" cy="44562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244"/>
            <a:stretch>
              <a:fillRect/>
            </a:stretch>
          </p:blipFill>
          <p:spPr>
            <a:xfrm>
              <a:off x="671418" y="949124"/>
              <a:ext cx="4247142" cy="2731626"/>
            </a:xfrm>
            <a:prstGeom prst="rect">
              <a:avLst/>
            </a:prstGeom>
          </p:spPr>
        </p:pic>
        <p:pic>
          <p:nvPicPr>
            <p:cNvPr id="15" name="Picture 14" descr="images-1.jpg"/>
            <p:cNvPicPr>
              <a:picLocks noChangeAspect="1"/>
            </p:cNvPicPr>
            <p:nvPr/>
          </p:nvPicPr>
          <p:blipFill>
            <a:blip r:embed="rId4"/>
            <a:srcRect t="7877" b="16207"/>
            <a:stretch>
              <a:fillRect/>
            </a:stretch>
          </p:blipFill>
          <p:spPr>
            <a:xfrm>
              <a:off x="682904" y="3345084"/>
              <a:ext cx="4213185" cy="20602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31788" y="5487395"/>
            <a:ext cx="632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4813" algn="l"/>
              </a:tabLst>
            </a:pPr>
            <a:r>
              <a:rPr lang="en-US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</a:t>
            </a:r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সংক্রামক ব্যাধির প্রতিষেধক টিকা প্রয়োগ করা।  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10"/>
          <a:stretch/>
        </p:blipFill>
        <p:spPr>
          <a:xfrm>
            <a:off x="3549281" y="482007"/>
            <a:ext cx="5779914" cy="45895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2658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45774" y="409682"/>
            <a:ext cx="6673754" cy="810228"/>
            <a:chOff x="3725840" y="525428"/>
            <a:chExt cx="6673754" cy="810228"/>
          </a:xfrm>
        </p:grpSpPr>
        <p:sp>
          <p:nvSpPr>
            <p:cNvPr id="6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3725840" y="525428"/>
              <a:ext cx="6673754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03512" y="638062"/>
              <a:ext cx="6345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গাভীর</a:t>
              </a:r>
              <a:r>
                <a:rPr lang="en-US" sz="32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প্রাত্যহিক</a:t>
              </a:r>
              <a:r>
                <a:rPr lang="en-US" sz="32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পর্যবেক্ষণ</a:t>
              </a:r>
              <a:r>
                <a:rPr lang="en-US" sz="32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32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চিকি</a:t>
              </a:r>
              <a:r>
                <a:rPr lang="bn-IN" sz="32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ৎসা </a:t>
              </a:r>
              <a:endParaRPr lang="en-US" sz="32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0924" y="5679523"/>
            <a:ext cx="973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গাভীর বিভিন্ন রোগ বালাই যেন না হয় সেই জন্য সময়মতো টিকা দিতে 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9743" y="1961655"/>
            <a:ext cx="4376382" cy="2573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28" y="1996600"/>
            <a:ext cx="4052561" cy="2581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558782" y="4856702"/>
            <a:ext cx="1473958" cy="5847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ক্ষুরা রোগ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75" y="4833553"/>
            <a:ext cx="3353690" cy="5847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গাভীর ওলান ফোলা রোগ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8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224" y="1318715"/>
            <a:ext cx="45720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3784" y="1318715"/>
            <a:ext cx="45720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992575" y="5196009"/>
            <a:ext cx="1746914" cy="5847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তড়কা রোগ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8658" y="5127773"/>
            <a:ext cx="2279177" cy="5847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গলাফোলা  রোগ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4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nutrivet ima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8469" y="844952"/>
            <a:ext cx="5560639" cy="3525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809156" y="4932331"/>
            <a:ext cx="934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4813" algn="l"/>
              </a:tabLst>
            </a:pPr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গাভীর যেকোনো রোগ দেখা  দিলে পশু চিকিৎসকের পরামর্শ নিতে হবে</a:t>
            </a:r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bn-IN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2898" y="3097544"/>
            <a:ext cx="5090987" cy="3314832"/>
            <a:chOff x="432498" y="3107736"/>
            <a:chExt cx="5090987" cy="3422821"/>
          </a:xfrm>
        </p:grpSpPr>
        <p:sp>
          <p:nvSpPr>
            <p:cNvPr id="15" name="Rectangle 14"/>
            <p:cNvSpPr/>
            <p:nvPr/>
          </p:nvSpPr>
          <p:spPr>
            <a:xfrm>
              <a:off x="481929" y="3107736"/>
              <a:ext cx="5041556" cy="342282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2498" y="3323619"/>
              <a:ext cx="501684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b="1" dirty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ফারুক</a:t>
              </a:r>
              <a:r>
                <a:rPr lang="en-US" sz="4000" b="1" dirty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4000" b="1" dirty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চৌধুরী</a:t>
              </a:r>
              <a:endParaRPr lang="en-US" sz="3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নোয়াগাঁও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নবীনগর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০১৯৯০৯৬৬১৪৮ </a:t>
              </a:r>
            </a:p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E-mail : farukchowdhury661@yahoo.com</a:t>
              </a:r>
              <a:endParaRPr lang="en-US" sz="3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31098" y="3021209"/>
            <a:ext cx="5041556" cy="3344868"/>
            <a:chOff x="6460698" y="3368458"/>
            <a:chExt cx="5041556" cy="3422821"/>
          </a:xfrm>
        </p:grpSpPr>
        <p:sp>
          <p:nvSpPr>
            <p:cNvPr id="18" name="Rectangle 17"/>
            <p:cNvSpPr/>
            <p:nvPr/>
          </p:nvSpPr>
          <p:spPr>
            <a:xfrm>
              <a:off x="6460698" y="3368458"/>
              <a:ext cx="5041556" cy="342282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17928" y="3555453"/>
              <a:ext cx="4079631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কৃষিশিক্ষা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দশম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পরিচ্ছেদ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IN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ষষ্ঠ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সময় : 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৪৫ 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১২-০৪-২০১৮</a:t>
              </a:r>
              <a:r>
                <a:rPr lang="bn-BD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খ্রিঃ</a:t>
              </a:r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n w="12700">
                  <a:noFill/>
                </a:ln>
              </a:endParaRPr>
            </a:p>
          </p:txBody>
        </p:sp>
      </p:grpSp>
      <p:pic>
        <p:nvPicPr>
          <p:cNvPr id="20" name="Picture 19" descr="far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31" y="453655"/>
            <a:ext cx="2155429" cy="22932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0" descr="class-9-10-text-book_collected_samakal_261367.jpg"/>
          <p:cNvPicPr>
            <a:picLocks noChangeAspect="1"/>
          </p:cNvPicPr>
          <p:nvPr/>
        </p:nvPicPr>
        <p:blipFill>
          <a:blip r:embed="rId3"/>
          <a:srcRect l="77820" b="50649"/>
          <a:stretch>
            <a:fillRect/>
          </a:stretch>
        </p:blipFill>
        <p:spPr>
          <a:xfrm>
            <a:off x="8486484" y="434045"/>
            <a:ext cx="1907015" cy="2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1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91045" y="3932372"/>
            <a:ext cx="10986654" cy="2015929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357744" y="609601"/>
            <a:ext cx="2729347" cy="1731818"/>
            <a:chOff x="1357744" y="609601"/>
            <a:chExt cx="2729347" cy="1731818"/>
          </a:xfrm>
        </p:grpSpPr>
        <p:sp>
          <p:nvSpPr>
            <p:cNvPr id="14" name="Cloud Callout 13"/>
            <p:cNvSpPr/>
            <p:nvPr/>
          </p:nvSpPr>
          <p:spPr>
            <a:xfrm>
              <a:off x="1357744" y="609601"/>
              <a:ext cx="2729347" cy="1731818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37854" y="1158102"/>
              <a:ext cx="2216727" cy="738530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58299" y="417849"/>
            <a:ext cx="2819400" cy="2219036"/>
            <a:chOff x="9258299" y="417849"/>
            <a:chExt cx="2819400" cy="2219036"/>
          </a:xfrm>
        </p:grpSpPr>
        <p:sp>
          <p:nvSpPr>
            <p:cNvPr id="17" name="7-Point Star 16"/>
            <p:cNvSpPr/>
            <p:nvPr/>
          </p:nvSpPr>
          <p:spPr>
            <a:xfrm>
              <a:off x="9258299" y="417849"/>
              <a:ext cx="2819400" cy="2219036"/>
            </a:xfrm>
            <a:prstGeom prst="star7">
              <a:avLst/>
            </a:prstGeom>
            <a:solidFill>
              <a:schemeClr val="accent4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753599" y="936423"/>
              <a:ext cx="1828801" cy="1230973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সময়</a:t>
              </a:r>
            </a:p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১০ মিনিট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81600" y="762000"/>
            <a:ext cx="3276600" cy="220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14704" y="4156390"/>
            <a:ext cx="9684328" cy="135408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bn-BD" sz="4000" b="1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b="1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গাভীর স্বাস্থ্যসম্মত লালন-পালন</a:t>
            </a:r>
            <a:r>
              <a:rPr lang="bn-BD" sz="4000" b="1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ই হচ্ছে গাভী থেকে লাভবান হওয়ার পূর্বশর্ত”, উক্তিটি বিশ্লেষণ</a:t>
            </a:r>
            <a:r>
              <a:rPr lang="bn-IN" sz="4000" b="1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কর। </a:t>
            </a:r>
            <a:r>
              <a:rPr lang="bn-BD" sz="4000" b="1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443008" y="1405304"/>
            <a:ext cx="10225827" cy="5039218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15657" y="1475653"/>
            <a:ext cx="8761862" cy="504740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শাহিওয়াল কোন জাতের গাভী 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উন্নত জাতের গাভী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প্রসবের পর বাছুরকে কোন দুধ খাওয়াতে হবে 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শাল দুধ।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গাভীকে প্রতিদিন কত গ্রাম খাদ্য লবণ খাওয়াতে হবে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১০০ - ১২০ গ্রাম।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গাভীর খাদ্যদ্রব্যকে সাধারণত কত ভাগে ভাগ করা যায়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তিন ভাগে ভাগ করা যায়।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চালের কুড়া, খৈল কোন ধরনের খাদ্য 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দানাদার খাদ্য।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36167" y="387148"/>
            <a:ext cx="2400121" cy="781132"/>
            <a:chOff x="5236167" y="519880"/>
            <a:chExt cx="2400121" cy="781132"/>
          </a:xfrm>
        </p:grpSpPr>
        <p:sp>
          <p:nvSpPr>
            <p:cNvPr id="15" name="Rectangle 14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040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983943" y="791568"/>
            <a:ext cx="3753135" cy="26203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3887" y="1656939"/>
            <a:ext cx="29632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6000" b="1" dirty="0" smtClean="0">
                <a:ln w="635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635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4275" y="3751111"/>
            <a:ext cx="11273049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8993" y="4518301"/>
            <a:ext cx="1076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গাভীকে খনিজ ও ভিটামিন খাদ্য খাওয়ানো প্রয়োজন কেন ? ব্যাখ্যা 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7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lk-cow-20171129092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92" y="1443941"/>
            <a:ext cx="8472667" cy="441284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9929" y="2749378"/>
            <a:ext cx="6209732" cy="21774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prstTxWarp prst="textWave1">
              <a:avLst>
                <a:gd name="adj1" fmla="val 12500"/>
                <a:gd name="adj2" fmla="val 586"/>
              </a:avLst>
            </a:prstTxWarp>
            <a:spAutoFit/>
          </a:bodyPr>
          <a:lstStyle/>
          <a:p>
            <a:pPr algn="ctr"/>
            <a:r>
              <a:rPr lang="en-US" sz="6600" b="1" dirty="0" err="1" smtClean="0">
                <a:ln w="3810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38100"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7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 descr="দুই-সারি-করে-গাভীর-বাসস্থান-নির্মা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30" y="1381125"/>
            <a:ext cx="5212080" cy="3496437"/>
          </a:xfrm>
          <a:prstGeom prst="rect">
            <a:avLst/>
          </a:prstGeom>
        </p:spPr>
      </p:pic>
      <p:pic>
        <p:nvPicPr>
          <p:cNvPr id="18" name="Picture 17" descr="Holstein-Friesian C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1419224"/>
            <a:ext cx="4824413" cy="35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1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hio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67" y="1448137"/>
            <a:ext cx="6371083" cy="422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463290" y="2268637"/>
            <a:ext cx="6012180" cy="2189063"/>
          </a:xfrm>
          <a:prstGeom prst="rect">
            <a:avLst/>
          </a:prstGeom>
          <a:solidFill>
            <a:schemeClr val="accent1">
              <a:alpha val="2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46270" y="2423160"/>
            <a:ext cx="4594860" cy="1737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6350"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গাভী পালন </a:t>
            </a:r>
            <a:endParaRPr lang="en-US" sz="4000" b="1" dirty="0">
              <a:ln w="6350"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686300" y="3840480"/>
            <a:ext cx="4183380" cy="228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43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77495" y="1791364"/>
            <a:ext cx="11306628" cy="39341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04871" y="2970611"/>
            <a:ext cx="8862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গাভীর জাত সম্পর্কে বলতে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;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খাদ্য সম্পর্কে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;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গাভীর স্বাস্থ্যসম্মত লালন পালন ব্যবস্থা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5850" y="2148840"/>
            <a:ext cx="465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</p:txBody>
      </p:sp>
    </p:spTree>
    <p:extLst>
      <p:ext uri="{BB962C8B-B14F-4D97-AF65-F5344CB8AC3E}">
        <p14:creationId xmlns:p14="http://schemas.microsoft.com/office/powerpoint/2010/main" xmlns="" val="16563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69711" y="381957"/>
            <a:ext cx="2696902" cy="648189"/>
            <a:chOff x="5069711" y="659757"/>
            <a:chExt cx="2696902" cy="810228"/>
          </a:xfrm>
        </p:grpSpPr>
        <p:sp>
          <p:nvSpPr>
            <p:cNvPr id="5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5139159" y="659757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9711" y="731447"/>
              <a:ext cx="2696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গাভীর জাত 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82517" y="1235778"/>
            <a:ext cx="915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আমাদের দেশে পাঁচ ধরনের উন্নত জাতের গাভী দেখা যায়। সেগুলো হলো- 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76434" y="1875093"/>
            <a:ext cx="2164466" cy="795760"/>
            <a:chOff x="1143000" y="2057400"/>
            <a:chExt cx="2696902" cy="810228"/>
          </a:xfrm>
        </p:grpSpPr>
        <p:sp>
          <p:nvSpPr>
            <p:cNvPr id="13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1212448" y="2057400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00" y="2129090"/>
              <a:ext cx="2696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হলস্টেইন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79021" y="1956117"/>
            <a:ext cx="2267674" cy="749460"/>
            <a:chOff x="5279020" y="2092124"/>
            <a:chExt cx="2696902" cy="810228"/>
          </a:xfrm>
        </p:grpSpPr>
        <p:sp>
          <p:nvSpPr>
            <p:cNvPr id="16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5348468" y="2092124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79020" y="2163814"/>
              <a:ext cx="2696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জার্সি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403471" y="1875093"/>
            <a:ext cx="2472160" cy="761035"/>
            <a:chOff x="9218270" y="2022676"/>
            <a:chExt cx="2696902" cy="810228"/>
          </a:xfrm>
        </p:grpSpPr>
        <p:sp>
          <p:nvSpPr>
            <p:cNvPr id="19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9287718" y="2022676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18270" y="2094366"/>
              <a:ext cx="2696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শাহিওয়াল</a:t>
              </a:r>
              <a:r>
                <a:rPr lang="bn-BD" sz="40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" name="Picture 29" descr="Holstein-Friesian C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47" y="4643853"/>
            <a:ext cx="2599939" cy="1894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Picture 30" descr="jersey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937" y="4582096"/>
            <a:ext cx="2484126" cy="2038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 descr="Shahio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621" y="4665574"/>
            <a:ext cx="2749712" cy="1823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476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9524E-6 2.22222E-6 L -0.55109 -0.2342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5" y="-117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619E-6 3.33333E-6 L 0.14012 -0.2446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6" y="-1224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1746E-6 -4.44444E-6 L 0.28485 -0.2474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0744" y="1681148"/>
            <a:ext cx="2696902" cy="810228"/>
            <a:chOff x="5069711" y="659757"/>
            <a:chExt cx="2696902" cy="810228"/>
          </a:xfrm>
        </p:grpSpPr>
        <p:sp>
          <p:nvSpPr>
            <p:cNvPr id="6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5139159" y="659757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9711" y="731447"/>
              <a:ext cx="2696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সিন্ধি  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62394" y="519471"/>
            <a:ext cx="2696902" cy="810228"/>
            <a:chOff x="5069711" y="659757"/>
            <a:chExt cx="2696902" cy="810228"/>
          </a:xfrm>
        </p:grpSpPr>
        <p:sp>
          <p:nvSpPr>
            <p:cNvPr id="11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5139159" y="659757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9711" y="731447"/>
              <a:ext cx="2696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গাভীর জাত </a:t>
              </a:r>
              <a:endParaRPr lang="en-US" sz="40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46522" y="1650670"/>
            <a:ext cx="2696902" cy="810228"/>
            <a:chOff x="5069711" y="659757"/>
            <a:chExt cx="2696902" cy="810228"/>
          </a:xfrm>
        </p:grpSpPr>
        <p:sp>
          <p:nvSpPr>
            <p:cNvPr id="15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5139159" y="659757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69711" y="731447"/>
              <a:ext cx="2696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রেড চিটাগাং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 descr="ayrshire-cattl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71" y="4203865"/>
            <a:ext cx="3691698" cy="2133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Red Sind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130" y="3868386"/>
            <a:ext cx="3665022" cy="2748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3043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19E-6 -1.85185E-6 L -0.43118 -0.1379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5" y="-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1587E-6 1.48148E-6 L 0.35801 -0.1939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08394" y="3585972"/>
            <a:ext cx="10713492" cy="2310714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7605" y="4079610"/>
            <a:ext cx="9982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98513" algn="l"/>
              </a:tabLst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দেশে কত ধরনের উন্নত জাতের গাভী দেখা যায় ?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সেগুলোর নাম লিখ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7549" y="636402"/>
            <a:ext cx="2824223" cy="1053502"/>
            <a:chOff x="724105" y="636402"/>
            <a:chExt cx="3472252" cy="1167684"/>
          </a:xfrm>
        </p:grpSpPr>
        <p:sp>
          <p:nvSpPr>
            <p:cNvPr id="10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763237" y="636402"/>
              <a:ext cx="3433120" cy="116768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4105" y="870343"/>
              <a:ext cx="3472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BD" sz="40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40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88254" y="543697"/>
            <a:ext cx="2433632" cy="1752600"/>
            <a:chOff x="9388254" y="543697"/>
            <a:chExt cx="2433632" cy="1752600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C65DA18C-C301-4EE9-A4FE-55497B4FA555}"/>
                </a:ext>
              </a:extLst>
            </p:cNvPr>
            <p:cNvSpPr/>
            <p:nvPr/>
          </p:nvSpPr>
          <p:spPr>
            <a:xfrm>
              <a:off x="9388254" y="543697"/>
              <a:ext cx="2433632" cy="1752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81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69255" y="765839"/>
              <a:ext cx="1580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সময়</a:t>
              </a:r>
            </a:p>
            <a:p>
              <a:pPr algn="ctr"/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876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8" name="Rectangle 7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7814" y="6581001"/>
              <a:ext cx="39399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2394" y="369343"/>
            <a:ext cx="2696902" cy="810228"/>
            <a:chOff x="4862394" y="519471"/>
            <a:chExt cx="2696902" cy="810228"/>
          </a:xfrm>
        </p:grpSpPr>
        <p:sp>
          <p:nvSpPr>
            <p:cNvPr id="6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4931842" y="519471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2394" y="591161"/>
              <a:ext cx="2696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গাভীর খাদ্য  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84807" y="1258928"/>
            <a:ext cx="9954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গাভীর খাদ্যদ্রব্য সাধারণত তিন ভাগে ভাগ করা যায়। যেমনঃ ১। আঁশযুক্ত খাদ্য ২। দানাদার খাদ্য ৩। ভিটামিন।  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7814" y="2244577"/>
            <a:ext cx="2696902" cy="656465"/>
            <a:chOff x="4747814" y="2189985"/>
            <a:chExt cx="2696902" cy="656465"/>
          </a:xfrm>
        </p:grpSpPr>
        <p:sp>
          <p:nvSpPr>
            <p:cNvPr id="11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4817262" y="2189985"/>
              <a:ext cx="2615879" cy="65646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47814" y="2261675"/>
              <a:ext cx="2696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আঁশযুক্ত খাদ্য</a:t>
              </a:r>
              <a:endParaRPr lang="en-US" sz="32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19" descr="45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70" y="3066803"/>
            <a:ext cx="4579640" cy="2862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1689910" y="5991076"/>
            <a:ext cx="192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খড়বিচালি</a:t>
            </a:r>
            <a:endParaRPr lang="en-US" sz="3600" b="1" dirty="0">
              <a:ln w="1905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13500" y="5943600"/>
            <a:ext cx="192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ঘাস </a:t>
            </a:r>
            <a:endParaRPr lang="en-US" sz="3600" b="1" dirty="0">
              <a:ln w="1905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949308" y="3136692"/>
            <a:ext cx="4868148" cy="2684677"/>
            <a:chOff x="6717808" y="3136692"/>
            <a:chExt cx="4868148" cy="2684677"/>
          </a:xfrm>
        </p:grpSpPr>
        <p:pic>
          <p:nvPicPr>
            <p:cNvPr id="21" name="Picture 20" descr="গবাদি-পশুর-জন্য-নেপিয়ার-ঘাস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7808" y="3136692"/>
              <a:ext cx="4865977" cy="268467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 descr="গবাদি-পশুর-জন্য-নেপিয়ার-ঘাস.jpg"/>
            <p:cNvPicPr>
              <a:picLocks noChangeAspect="1"/>
            </p:cNvPicPr>
            <p:nvPr/>
          </p:nvPicPr>
          <p:blipFill>
            <a:blip r:embed="rId3"/>
            <a:srcRect l="62404" t="43240" b="33368"/>
            <a:stretch>
              <a:fillRect/>
            </a:stretch>
          </p:blipFill>
          <p:spPr>
            <a:xfrm>
              <a:off x="8989671" y="4718613"/>
              <a:ext cx="2596285" cy="10571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গবাদি-পশুর-জন্য-নেপিয়ার-ঘাস.jpg"/>
            <p:cNvPicPr>
              <a:picLocks noChangeAspect="1"/>
            </p:cNvPicPr>
            <p:nvPr/>
          </p:nvPicPr>
          <p:blipFill>
            <a:blip r:embed="rId3"/>
            <a:srcRect l="62404" t="43240" b="33368"/>
            <a:stretch>
              <a:fillRect/>
            </a:stretch>
          </p:blipFill>
          <p:spPr>
            <a:xfrm>
              <a:off x="6781800" y="3276600"/>
              <a:ext cx="2859911" cy="67036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1110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728</Words>
  <Application>Microsoft Office PowerPoint</Application>
  <PresentationFormat>Custom</PresentationFormat>
  <Paragraphs>107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Faruk</cp:lastModifiedBy>
  <cp:revision>81</cp:revision>
  <dcterms:created xsi:type="dcterms:W3CDTF">2018-04-16T05:40:23Z</dcterms:created>
  <dcterms:modified xsi:type="dcterms:W3CDTF">2019-05-31T13:25:27Z</dcterms:modified>
</cp:coreProperties>
</file>