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0" r:id="rId5"/>
    <p:sldId id="263" r:id="rId6"/>
    <p:sldId id="261" r:id="rId7"/>
    <p:sldId id="262" r:id="rId8"/>
    <p:sldId id="265" r:id="rId9"/>
    <p:sldId id="266" r:id="rId10"/>
    <p:sldId id="267" r:id="rId11"/>
    <p:sldId id="268" r:id="rId12"/>
    <p:sldId id="270" r:id="rId13"/>
    <p:sldId id="271" r:id="rId14"/>
    <p:sldId id="272" r:id="rId15"/>
    <p:sldId id="283" r:id="rId16"/>
    <p:sldId id="273" r:id="rId17"/>
    <p:sldId id="274" r:id="rId18"/>
    <p:sldId id="275" r:id="rId19"/>
    <p:sldId id="284" r:id="rId20"/>
    <p:sldId id="285" r:id="rId21"/>
    <p:sldId id="282" r:id="rId22"/>
    <p:sldId id="286" r:id="rId23"/>
    <p:sldId id="28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0795A-F1FC-4921-B586-7FE8580617BD}" type="datetimeFigureOut">
              <a:rPr lang="en-US" smtClean="0"/>
              <a:pPr/>
              <a:t>5/4/2020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DACA5-1B8B-46E4-BEAD-B41A4FC6C8F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is only for teacher</a:t>
            </a:r>
            <a:endParaRPr lang="en-US" dirty="0"/>
          </a:p>
        </p:txBody>
      </p:sp>
      <p:sp>
        <p:nvSpPr>
          <p:cNvPr id="4" name="Slide Number Placeholder 3"/>
          <p:cNvSpPr>
            <a:spLocks noGrp="1"/>
          </p:cNvSpPr>
          <p:nvPr>
            <p:ph type="sldNum" sz="quarter" idx="10"/>
          </p:nvPr>
        </p:nvSpPr>
        <p:spPr/>
        <p:txBody>
          <a:bodyPr/>
          <a:lstStyle/>
          <a:p>
            <a:fld id="{A9C48845-EDCE-45C2-A6DA-B244E8C6A9B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sonal\Desktop\41j9v8tDdEL._AC_.jpg"/>
          <p:cNvPicPr>
            <a:picLocks noChangeAspect="1" noChangeArrowheads="1"/>
          </p:cNvPicPr>
          <p:nvPr/>
        </p:nvPicPr>
        <p:blipFill>
          <a:blip r:embed="rId2"/>
          <a:stretch>
            <a:fillRect/>
          </a:stretch>
        </p:blipFill>
        <p:spPr bwMode="auto">
          <a:xfrm>
            <a:off x="528552" y="457200"/>
            <a:ext cx="8158248" cy="5990027"/>
          </a:xfrm>
          <a:prstGeom prst="rect">
            <a:avLst/>
          </a:prstGeom>
          <a:ln w="88900" cap="sq" cmpd="thickThin">
            <a:solidFill>
              <a:srgbClr val="000000"/>
            </a:solidFill>
            <a:prstDash val="solid"/>
            <a:miter lim="800000"/>
          </a:ln>
          <a:effectLst>
            <a:innerShdw blurRad="76200">
              <a:srgbClr val="000000"/>
            </a:innerShdw>
          </a:effectLst>
        </p:spPr>
      </p:pic>
      <p:pic>
        <p:nvPicPr>
          <p:cNvPr id="7170" name="Picture 2" descr="C:\Users\Personal\Desktop\friendly-balinese-dancer-showing-welcome-gesture-friendly-balinese-dancer-showing-welcome-gesture-smiling-camera-153688596.jpg"/>
          <p:cNvPicPr>
            <a:picLocks noChangeAspect="1" noChangeArrowheads="1"/>
          </p:cNvPicPr>
          <p:nvPr/>
        </p:nvPicPr>
        <p:blipFill>
          <a:blip r:embed="rId3"/>
          <a:srcRect/>
          <a:stretch>
            <a:fillRect/>
          </a:stretch>
        </p:blipFill>
        <p:spPr bwMode="auto">
          <a:xfrm>
            <a:off x="5029200" y="4191000"/>
            <a:ext cx="21336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47800"/>
            <a:ext cx="167640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b="1" dirty="0" smtClean="0">
                <a:solidFill>
                  <a:srgbClr val="C00000"/>
                </a:solidFill>
                <a:latin typeface="Times New Roman" pitchFamily="18" charset="0"/>
                <a:cs typeface="Times New Roman" pitchFamily="18" charset="0"/>
              </a:rPr>
              <a:t>turmoil</a:t>
            </a:r>
            <a:endParaRPr lang="en-US" sz="3200" b="1" dirty="0">
              <a:solidFill>
                <a:srgbClr val="C00000"/>
              </a:solidFill>
              <a:latin typeface="Times New Roman" pitchFamily="18" charset="0"/>
              <a:cs typeface="Times New Roman" pitchFamily="18" charset="0"/>
            </a:endParaRPr>
          </a:p>
        </p:txBody>
      </p:sp>
      <p:sp>
        <p:nvSpPr>
          <p:cNvPr id="3" name="TextBox 2"/>
          <p:cNvSpPr txBox="1"/>
          <p:nvPr/>
        </p:nvSpPr>
        <p:spPr>
          <a:xfrm>
            <a:off x="5324160" y="679940"/>
            <a:ext cx="3362640" cy="584775"/>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3200" dirty="0" smtClean="0">
                <a:solidFill>
                  <a:srgbClr val="7030A0"/>
                </a:solidFill>
                <a:latin typeface="Times New Roman" pitchFamily="18" charset="0"/>
                <a:cs typeface="Times New Roman" pitchFamily="18" charset="0"/>
              </a:rPr>
              <a:t>confusion, chaos</a:t>
            </a:r>
            <a:endParaRPr lang="en-US" sz="3200" b="1" dirty="0">
              <a:solidFill>
                <a:srgbClr val="7030A0"/>
              </a:solidFill>
              <a:latin typeface="Times New Roman" pitchFamily="18" charset="0"/>
              <a:cs typeface="Times New Roman" pitchFamily="18" charset="0"/>
            </a:endParaRPr>
          </a:p>
        </p:txBody>
      </p:sp>
      <p:sp>
        <p:nvSpPr>
          <p:cNvPr id="4" name="TextBox 3"/>
          <p:cNvSpPr txBox="1"/>
          <p:nvPr/>
        </p:nvSpPr>
        <p:spPr>
          <a:xfrm>
            <a:off x="5297124" y="1624824"/>
            <a:ext cx="3389676"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smtClean="0">
                <a:solidFill>
                  <a:srgbClr val="00B050"/>
                </a:solidFill>
                <a:latin typeface="Times New Roman" pitchFamily="18" charset="0"/>
                <a:cs typeface="Times New Roman" pitchFamily="18" charset="0"/>
              </a:rPr>
              <a:t>This incident reminds her the turmoil's of  life</a:t>
            </a:r>
            <a:endParaRPr lang="en-US" sz="3200" b="1" dirty="0">
              <a:solidFill>
                <a:srgbClr val="00B050"/>
              </a:solidFill>
              <a:latin typeface="Times New Roman" pitchFamily="18" charset="0"/>
              <a:cs typeface="Times New Roman" pitchFamily="18" charset="0"/>
            </a:endParaRPr>
          </a:p>
        </p:txBody>
      </p:sp>
      <p:sp>
        <p:nvSpPr>
          <p:cNvPr id="8" name="TextBox 7"/>
          <p:cNvSpPr txBox="1"/>
          <p:nvPr/>
        </p:nvSpPr>
        <p:spPr>
          <a:xfrm>
            <a:off x="76200" y="4572000"/>
            <a:ext cx="152400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b="1" dirty="0" smtClean="0">
                <a:solidFill>
                  <a:srgbClr val="C00000"/>
                </a:solidFill>
                <a:latin typeface="Times New Roman" pitchFamily="18" charset="0"/>
                <a:cs typeface="Times New Roman" pitchFamily="18" charset="0"/>
              </a:rPr>
              <a:t>harsh</a:t>
            </a:r>
            <a:endParaRPr lang="en-US" sz="3200" b="1" dirty="0">
              <a:solidFill>
                <a:srgbClr val="C00000"/>
              </a:solidFill>
              <a:latin typeface="Times New Roman" pitchFamily="18" charset="0"/>
              <a:cs typeface="Times New Roman" pitchFamily="18" charset="0"/>
            </a:endParaRPr>
          </a:p>
        </p:txBody>
      </p:sp>
      <p:sp>
        <p:nvSpPr>
          <p:cNvPr id="9" name="TextBox 8"/>
          <p:cNvSpPr txBox="1"/>
          <p:nvPr/>
        </p:nvSpPr>
        <p:spPr>
          <a:xfrm>
            <a:off x="5361036" y="3657600"/>
            <a:ext cx="3401964" cy="523220"/>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solidFill>
                  <a:srgbClr val="7030A0"/>
                </a:solidFill>
                <a:latin typeface="Times New Roman" pitchFamily="18" charset="0"/>
                <a:cs typeface="Times New Roman" pitchFamily="18" charset="0"/>
              </a:rPr>
              <a:t>Cruel, unkind</a:t>
            </a:r>
            <a:endParaRPr lang="en-US" sz="2800" b="1" dirty="0">
              <a:solidFill>
                <a:srgbClr val="7030A0"/>
              </a:solidFill>
              <a:latin typeface="Times New Roman" pitchFamily="18" charset="0"/>
              <a:cs typeface="Times New Roman" pitchFamily="18" charset="0"/>
            </a:endParaRPr>
          </a:p>
        </p:txBody>
      </p:sp>
      <p:sp>
        <p:nvSpPr>
          <p:cNvPr id="10" name="TextBox 9"/>
          <p:cNvSpPr txBox="1"/>
          <p:nvPr/>
        </p:nvSpPr>
        <p:spPr>
          <a:xfrm>
            <a:off x="5334000" y="4508718"/>
            <a:ext cx="3429000"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800" b="1" dirty="0" smtClean="0">
                <a:solidFill>
                  <a:srgbClr val="00B050"/>
                </a:solidFill>
                <a:latin typeface="Times New Roman" pitchFamily="18" charset="0"/>
                <a:cs typeface="Times New Roman" pitchFamily="18" charset="0"/>
              </a:rPr>
              <a:t>Erosion is a harsh reality for the people living along the river banks </a:t>
            </a:r>
            <a:endParaRPr lang="en-US" sz="2800" b="1" dirty="0">
              <a:solidFill>
                <a:srgbClr val="00B050"/>
              </a:solidFill>
              <a:latin typeface="Times New Roman" pitchFamily="18" charset="0"/>
              <a:cs typeface="Times New Roman" pitchFamily="18" charset="0"/>
            </a:endParaRPr>
          </a:p>
        </p:txBody>
      </p:sp>
      <p:pic>
        <p:nvPicPr>
          <p:cNvPr id="11" name="Picture 3" descr="C:\Users\RAK\Desktop\Immage\Musical instruments.jpg"/>
          <p:cNvPicPr>
            <a:picLocks noChangeAspect="1" noChangeArrowheads="1"/>
          </p:cNvPicPr>
          <p:nvPr/>
        </p:nvPicPr>
        <p:blipFill>
          <a:blip r:embed="rId2"/>
          <a:stretch>
            <a:fillRect/>
          </a:stretch>
        </p:blipFill>
        <p:spPr bwMode="auto">
          <a:xfrm>
            <a:off x="1828800" y="685800"/>
            <a:ext cx="3311171" cy="2590800"/>
          </a:xfrm>
          <a:prstGeom prst="rect">
            <a:avLst/>
          </a:prstGeom>
          <a:noFill/>
          <a:ln>
            <a:solidFill>
              <a:srgbClr val="C00000"/>
            </a:solidFill>
          </a:ln>
        </p:spPr>
      </p:pic>
      <p:pic>
        <p:nvPicPr>
          <p:cNvPr id="3074" name="Picture 2" descr="C:\Users\RAK\Desktop\Immage\piano.jpg"/>
          <p:cNvPicPr>
            <a:picLocks noChangeAspect="1" noChangeArrowheads="1"/>
          </p:cNvPicPr>
          <p:nvPr/>
        </p:nvPicPr>
        <p:blipFill>
          <a:blip r:embed="rId3"/>
          <a:stretch>
            <a:fillRect/>
          </a:stretch>
        </p:blipFill>
        <p:spPr bwMode="auto">
          <a:xfrm>
            <a:off x="1772528" y="3581400"/>
            <a:ext cx="3352800" cy="27432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2530" name="AutoShape 2" descr="C:\Users\Personal\Desktop\F572230E-48A2-4FA0-A70C982C119BF986_sourc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2" name="AutoShape 4" descr="C:\Users\Personal\Desktop\F572230E-48A2-4FA0-A70C982C119BF986_sourc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4" name="AutoShape 6" descr="C:\Users\Personal\Desktop\F572230E-48A2-4FA0-A70C982C119BF986_sourc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33400" y="457200"/>
            <a:ext cx="8001000" cy="1295400"/>
          </a:xfrm>
          <a:prstGeom prst="flowChartAlternateProcess">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marL="514350" indent="-514350" algn="ctr"/>
            <a:r>
              <a:rPr lang="en-US" sz="3600" b="1" dirty="0" smtClean="0">
                <a:solidFill>
                  <a:srgbClr val="00B050"/>
                </a:solidFill>
                <a:latin typeface="Times New Roman" pitchFamily="18" charset="0"/>
                <a:cs typeface="Times New Roman" pitchFamily="18" charset="0"/>
              </a:rPr>
              <a:t>Work in pairs,</a:t>
            </a:r>
            <a:r>
              <a:rPr lang="en-US" sz="3600" b="1" dirty="0" smtClean="0">
                <a:solidFill>
                  <a:srgbClr val="C00000"/>
                </a:solidFill>
                <a:latin typeface="Times New Roman" pitchFamily="18" charset="0"/>
                <a:cs typeface="Times New Roman" pitchFamily="18" charset="0"/>
              </a:rPr>
              <a:t> Ask and answer</a:t>
            </a:r>
          </a:p>
          <a:p>
            <a:pPr marL="514350" indent="-514350" algn="ctr"/>
            <a:r>
              <a:rPr lang="en-US" sz="3600" b="1" dirty="0" smtClean="0">
                <a:solidFill>
                  <a:srgbClr val="7030A0"/>
                </a:solidFill>
                <a:latin typeface="Times New Roman" pitchFamily="18" charset="0"/>
                <a:cs typeface="Times New Roman" pitchFamily="18" charset="0"/>
              </a:rPr>
              <a:t> the following  questions.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5" name="Rectangle 4"/>
          <p:cNvSpPr/>
          <p:nvPr/>
        </p:nvSpPr>
        <p:spPr>
          <a:xfrm>
            <a:off x="533400" y="1981200"/>
            <a:ext cx="8001000" cy="4419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endParaRPr lang="en-US" sz="1400" dirty="0" smtClean="0">
              <a:solidFill>
                <a:srgbClr val="00B050"/>
              </a:solidFill>
              <a:latin typeface="Times New Roman" pitchFamily="18" charset="0"/>
              <a:cs typeface="Times New Roman" pitchFamily="18" charset="0"/>
            </a:endParaRPr>
          </a:p>
          <a:p>
            <a:endParaRPr lang="en-US" sz="3600" b="1" dirty="0" smtClean="0">
              <a:solidFill>
                <a:schemeClr val="bg1"/>
              </a:solidFill>
              <a:latin typeface="Times New Roman" pitchFamily="18" charset="0"/>
              <a:cs typeface="Times New Roman" pitchFamily="18" charset="0"/>
            </a:endParaRPr>
          </a:p>
          <a:p>
            <a:endParaRPr lang="en-US" sz="3200" b="1" dirty="0" smtClean="0">
              <a:solidFill>
                <a:schemeClr val="bg1"/>
              </a:solidFill>
              <a:latin typeface="Times New Roman" pitchFamily="18" charset="0"/>
              <a:cs typeface="Times New Roman" pitchFamily="18" charset="0"/>
            </a:endParaRPr>
          </a:p>
          <a:p>
            <a:r>
              <a:rPr lang="en-US" sz="3600" b="1" dirty="0" smtClean="0">
                <a:solidFill>
                  <a:schemeClr val="bg1"/>
                </a:solidFill>
                <a:latin typeface="Times New Roman" pitchFamily="18" charset="0"/>
                <a:cs typeface="Times New Roman" pitchFamily="18" charset="0"/>
              </a:rPr>
              <a:t>a) Have you heard the word </a:t>
            </a:r>
          </a:p>
          <a:p>
            <a:r>
              <a:rPr lang="en-US" sz="3600" b="1" dirty="0" smtClean="0">
                <a:solidFill>
                  <a:schemeClr val="bg1"/>
                </a:solidFill>
                <a:latin typeface="Times New Roman" pitchFamily="18" charset="0"/>
                <a:cs typeface="Times New Roman" pitchFamily="18" charset="0"/>
              </a:rPr>
              <a:t>     “river erosion”?</a:t>
            </a:r>
          </a:p>
          <a:p>
            <a:endParaRPr lang="en-US" sz="2400" b="1" dirty="0" smtClean="0">
              <a:solidFill>
                <a:schemeClr val="bg1"/>
              </a:solidFill>
              <a:latin typeface="Times New Roman" pitchFamily="18" charset="0"/>
              <a:cs typeface="Times New Roman" pitchFamily="18" charset="0"/>
            </a:endParaRPr>
          </a:p>
          <a:p>
            <a:r>
              <a:rPr lang="en-US" sz="3600" b="1" dirty="0" smtClean="0">
                <a:solidFill>
                  <a:schemeClr val="bg1"/>
                </a:solidFill>
                <a:latin typeface="Times New Roman" pitchFamily="18" charset="0"/>
                <a:cs typeface="Times New Roman" pitchFamily="18" charset="0"/>
              </a:rPr>
              <a:t>b) In which season is river erosion</a:t>
            </a:r>
          </a:p>
          <a:p>
            <a:r>
              <a:rPr lang="en-US" sz="3600" b="1" dirty="0" smtClean="0">
                <a:solidFill>
                  <a:schemeClr val="bg1"/>
                </a:solidFill>
                <a:latin typeface="Times New Roman" pitchFamily="18" charset="0"/>
                <a:cs typeface="Times New Roman" pitchFamily="18" charset="0"/>
              </a:rPr>
              <a:t>    most likely to occur?</a:t>
            </a:r>
          </a:p>
          <a:p>
            <a:endParaRPr lang="en-US" sz="1200" b="1" dirty="0" smtClean="0">
              <a:solidFill>
                <a:schemeClr val="bg1"/>
              </a:solidFill>
              <a:latin typeface="Times New Roman" pitchFamily="18" charset="0"/>
              <a:cs typeface="Times New Roman" pitchFamily="18" charset="0"/>
            </a:endParaRPr>
          </a:p>
          <a:p>
            <a:r>
              <a:rPr lang="en-US" sz="3600" b="1" dirty="0" smtClean="0">
                <a:solidFill>
                  <a:schemeClr val="bg1"/>
                </a:solidFill>
                <a:latin typeface="Times New Roman" pitchFamily="18" charset="0"/>
                <a:cs typeface="Times New Roman" pitchFamily="18" charset="0"/>
              </a:rPr>
              <a:t>C) What do you know about river </a:t>
            </a:r>
          </a:p>
          <a:p>
            <a:r>
              <a:rPr lang="en-US" sz="3600" b="1" dirty="0" smtClean="0">
                <a:solidFill>
                  <a:schemeClr val="bg1"/>
                </a:solidFill>
                <a:latin typeface="Times New Roman" pitchFamily="18" charset="0"/>
                <a:cs typeface="Times New Roman" pitchFamily="18" charset="0"/>
              </a:rPr>
              <a:t>     erosion?</a:t>
            </a:r>
          </a:p>
          <a:p>
            <a:pPr algn="just"/>
            <a:endParaRPr lang="en-US" sz="2000" b="1" dirty="0" smtClean="0">
              <a:solidFill>
                <a:schemeClr val="bg1"/>
              </a:solidFill>
              <a:latin typeface="Times New Roman" pitchFamily="18" charset="0"/>
              <a:cs typeface="Times New Roman" pitchFamily="18" charset="0"/>
            </a:endParaRPr>
          </a:p>
          <a:p>
            <a:pPr algn="just"/>
            <a:endParaRPr lang="en-US" sz="3600" dirty="0" smtClean="0">
              <a:solidFill>
                <a:schemeClr val="bg1"/>
              </a:solidFill>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pPr algn="ctr"/>
            <a:endParaRPr lang="en-US" dirty="0"/>
          </a:p>
        </p:txBody>
      </p:sp>
      <p:sp>
        <p:nvSpPr>
          <p:cNvPr id="4104" name="AutoShape 8" descr="http://t2.gstatic.com/images?q=tbn:ANd9GcRZF-8J5wLxgasqs4MfvF9fT7Ht-xaGvwwMEWDMbkayJxBFXg_8w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609600" y="381000"/>
            <a:ext cx="8001000" cy="1295400"/>
          </a:xfrm>
          <a:prstGeom prst="flowChartAlternateProcess">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marL="742950" indent="-742950" algn="ctr">
              <a:buAutoNum type="alphaUcPeriod"/>
            </a:pPr>
            <a:r>
              <a:rPr lang="en-US" sz="3600" b="1" dirty="0" smtClean="0">
                <a:solidFill>
                  <a:srgbClr val="00B050"/>
                </a:solidFill>
                <a:latin typeface="Times New Roman" pitchFamily="18" charset="0"/>
                <a:cs typeface="Times New Roman" pitchFamily="18" charset="0"/>
              </a:rPr>
              <a:t>Read following the text and </a:t>
            </a:r>
          </a:p>
          <a:p>
            <a:pPr marL="742950" indent="-742950" algn="ctr"/>
            <a:r>
              <a:rPr lang="en-US" sz="3600" b="1" dirty="0" smtClean="0">
                <a:solidFill>
                  <a:srgbClr val="C00000"/>
                </a:solidFill>
                <a:latin typeface="Times New Roman" pitchFamily="18" charset="0"/>
                <a:cs typeface="Times New Roman" pitchFamily="18" charset="0"/>
              </a:rPr>
              <a:t>answer the questions.</a:t>
            </a:r>
            <a:r>
              <a:rPr lang="en-US" sz="2000" dirty="0" smtClean="0">
                <a:solidFill>
                  <a:srgbClr val="C00000"/>
                </a:solidFill>
                <a:latin typeface="Times New Roman" pitchFamily="18" charset="0"/>
                <a:cs typeface="Times New Roman" pitchFamily="18" charset="0"/>
              </a:rPr>
              <a:t>  </a:t>
            </a:r>
            <a:endParaRPr lang="en-US" sz="2000" dirty="0">
              <a:solidFill>
                <a:srgbClr val="C00000"/>
              </a:solidFill>
              <a:latin typeface="Times New Roman" pitchFamily="18" charset="0"/>
              <a:cs typeface="Times New Roman" pitchFamily="18" charset="0"/>
            </a:endParaRPr>
          </a:p>
        </p:txBody>
      </p:sp>
      <p:sp>
        <p:nvSpPr>
          <p:cNvPr id="4104" name="AutoShape 8" descr="http://t2.gstatic.com/images?q=tbn:ANd9GcRZF-8J5wLxgasqs4MfvF9fT7Ht-xaGvwwMEWDMbkayJxBFXg_8w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457200" y="4800600"/>
            <a:ext cx="8305800" cy="1676400"/>
          </a:xfrm>
          <a:prstGeom prst="roundRect">
            <a:avLst>
              <a:gd name="adj" fmla="val 16043"/>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n-GB" sz="3200" dirty="0" err="1" smtClean="0">
                <a:latin typeface="Times New Roman" pitchFamily="18" charset="0"/>
                <a:cs typeface="Times New Roman" pitchFamily="18" charset="0"/>
              </a:rPr>
              <a:t>Meherjan</a:t>
            </a:r>
            <a:r>
              <a:rPr lang="en-GB" sz="3200" dirty="0" smtClean="0">
                <a:latin typeface="Times New Roman" pitchFamily="18" charset="0"/>
                <a:cs typeface="Times New Roman" pitchFamily="18" charset="0"/>
              </a:rPr>
              <a:t> lives in a slum on the </a:t>
            </a:r>
            <a:r>
              <a:rPr lang="en-GB" sz="3200" dirty="0" err="1" smtClean="0">
                <a:latin typeface="Times New Roman" pitchFamily="18" charset="0"/>
                <a:cs typeface="Times New Roman" pitchFamily="18" charset="0"/>
              </a:rPr>
              <a:t>Sirajgonj</a:t>
            </a:r>
            <a:r>
              <a:rPr lang="en-GB" sz="3200" dirty="0" smtClean="0">
                <a:latin typeface="Times New Roman" pitchFamily="18" charset="0"/>
                <a:cs typeface="Times New Roman" pitchFamily="18" charset="0"/>
              </a:rPr>
              <a:t> Town Protection Embankment. Her polythene-roofed shelter looks like a cage.</a:t>
            </a:r>
            <a:endParaRPr lang="en-GB" sz="3200" dirty="0">
              <a:solidFill>
                <a:schemeClr val="bg1"/>
              </a:solidFill>
              <a:latin typeface="Times New Roman" pitchFamily="18" charset="0"/>
              <a:cs typeface="Times New Roman" pitchFamily="18" charset="0"/>
            </a:endParaRPr>
          </a:p>
        </p:txBody>
      </p:sp>
      <p:pic>
        <p:nvPicPr>
          <p:cNvPr id="27650" name="Picture 2" descr="https://dailyasianage.com/library/1452746541_5.jpg"/>
          <p:cNvPicPr>
            <a:picLocks noChangeAspect="1" noChangeArrowheads="1"/>
          </p:cNvPicPr>
          <p:nvPr/>
        </p:nvPicPr>
        <p:blipFill>
          <a:blip r:embed="rId2"/>
          <a:stretch>
            <a:fillRect/>
          </a:stretch>
        </p:blipFill>
        <p:spPr bwMode="auto">
          <a:xfrm>
            <a:off x="685800" y="1905000"/>
            <a:ext cx="7848600" cy="25785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ailyasianage.com/library/1452746541_5.jpg"/>
          <p:cNvPicPr>
            <a:picLocks noChangeAspect="1" noChangeArrowheads="1"/>
          </p:cNvPicPr>
          <p:nvPr/>
        </p:nvPicPr>
        <p:blipFill>
          <a:blip r:embed="rId2"/>
          <a:stretch>
            <a:fillRect/>
          </a:stretch>
        </p:blipFill>
        <p:spPr bwMode="auto">
          <a:xfrm>
            <a:off x="685800" y="533400"/>
            <a:ext cx="7848600" cy="2578575"/>
          </a:xfrm>
          <a:prstGeom prst="rect">
            <a:avLst/>
          </a:prstGeom>
          <a:ln w="88900" cap="sq" cmpd="thickThin">
            <a:solidFill>
              <a:srgbClr val="000000"/>
            </a:solidFill>
            <a:prstDash val="solid"/>
            <a:miter lim="800000"/>
          </a:ln>
          <a:effectLst>
            <a:innerShdw blurRad="76200">
              <a:srgbClr val="000000"/>
            </a:innerShdw>
          </a:effectLst>
        </p:spPr>
      </p:pic>
      <p:sp>
        <p:nvSpPr>
          <p:cNvPr id="2" name="Rounded Rectangle 1"/>
          <p:cNvSpPr/>
          <p:nvPr/>
        </p:nvSpPr>
        <p:spPr>
          <a:xfrm>
            <a:off x="304800" y="2819400"/>
            <a:ext cx="8534400" cy="3886200"/>
          </a:xfrm>
          <a:prstGeom prst="roundRect">
            <a:avLst>
              <a:gd name="adj" fmla="val 21307"/>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en-GB" sz="3200" dirty="0" smtClean="0">
                <a:solidFill>
                  <a:schemeClr val="bg1"/>
                </a:solidFill>
                <a:latin typeface="Times New Roman" pitchFamily="18" charset="0"/>
                <a:cs typeface="Times New Roman" pitchFamily="18" charset="0"/>
              </a:rPr>
              <a:t>She is nearly 45 but looks more than her age. In front of her shelter, she is trying to make a fire to cook the day's only meal. Her weak hands tremble as she adds   some fallen leaves and straw to the fire. The whispering wind from the river </a:t>
            </a:r>
            <a:r>
              <a:rPr lang="en-GB" sz="3200" dirty="0" err="1" smtClean="0">
                <a:solidFill>
                  <a:schemeClr val="bg1"/>
                </a:solidFill>
                <a:latin typeface="Times New Roman" pitchFamily="18" charset="0"/>
                <a:cs typeface="Times New Roman" pitchFamily="18" charset="0"/>
              </a:rPr>
              <a:t>Jamuna</a:t>
            </a:r>
            <a:r>
              <a:rPr lang="en-GB" sz="3200" dirty="0" smtClean="0">
                <a:solidFill>
                  <a:schemeClr val="bg1"/>
                </a:solidFill>
                <a:latin typeface="Times New Roman" pitchFamily="18" charset="0"/>
                <a:cs typeface="Times New Roman" pitchFamily="18" charset="0"/>
              </a:rPr>
              <a:t> makes the fire unsteady. The dancing flames remind </a:t>
            </a:r>
            <a:r>
              <a:rPr lang="en-GB" sz="3200" dirty="0" err="1" smtClean="0">
                <a:solidFill>
                  <a:schemeClr val="bg1"/>
                </a:solidFill>
                <a:latin typeface="Times New Roman" pitchFamily="18" charset="0"/>
                <a:cs typeface="Times New Roman" pitchFamily="18" charset="0"/>
              </a:rPr>
              <a:t>Meherjan</a:t>
            </a:r>
            <a:r>
              <a:rPr lang="en-GB" sz="3200" dirty="0" smtClean="0">
                <a:solidFill>
                  <a:schemeClr val="bg1"/>
                </a:solidFill>
                <a:latin typeface="Times New Roman" pitchFamily="18" charset="0"/>
                <a:cs typeface="Times New Roman" pitchFamily="18" charset="0"/>
              </a:rPr>
              <a:t> of the turmoil     </a:t>
            </a:r>
          </a:p>
          <a:p>
            <a:pPr algn="just"/>
            <a:r>
              <a:rPr lang="en-GB" sz="3200" dirty="0" smtClean="0">
                <a:solidFill>
                  <a:schemeClr val="bg1"/>
                </a:solidFill>
                <a:latin typeface="Times New Roman" pitchFamily="18" charset="0"/>
                <a:cs typeface="Times New Roman" pitchFamily="18" charset="0"/>
              </a:rPr>
              <a:t>      in her life.</a:t>
            </a:r>
            <a:endParaRPr lang="en-GB"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Personal\Pictures\images.jpeg"/>
          <p:cNvPicPr>
            <a:picLocks noChangeAspect="1" noChangeArrowheads="1"/>
          </p:cNvPicPr>
          <p:nvPr/>
        </p:nvPicPr>
        <p:blipFill>
          <a:blip r:embed="rId2"/>
          <a:srcRect/>
          <a:stretch>
            <a:fillRect/>
          </a:stretch>
        </p:blipFill>
        <p:spPr bwMode="auto">
          <a:xfrm>
            <a:off x="457200" y="409365"/>
            <a:ext cx="8153400" cy="3095835"/>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ular Callout 5"/>
          <p:cNvSpPr/>
          <p:nvPr/>
        </p:nvSpPr>
        <p:spPr>
          <a:xfrm>
            <a:off x="304800" y="3048000"/>
            <a:ext cx="8458200" cy="3505200"/>
          </a:xfrm>
          <a:prstGeom prst="wedgeRoundRectCallout">
            <a:avLst>
              <a:gd name="adj1" fmla="val -20634"/>
              <a:gd name="adj2" fmla="val -64515"/>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en-GB" sz="3200" dirty="0" smtClean="0">
                <a:latin typeface="Times New Roman" pitchFamily="18" charset="0"/>
                <a:cs typeface="Times New Roman" pitchFamily="18" charset="0"/>
              </a:rPr>
              <a:t>Not long ago </a:t>
            </a:r>
            <a:r>
              <a:rPr lang="en-GB" sz="3200" dirty="0" err="1" smtClean="0">
                <a:latin typeface="Times New Roman" pitchFamily="18" charset="0"/>
                <a:cs typeface="Times New Roman" pitchFamily="18" charset="0"/>
              </a:rPr>
              <a:t>Meherjan</a:t>
            </a:r>
            <a:r>
              <a:rPr lang="en-GB" sz="3200" dirty="0" smtClean="0">
                <a:latin typeface="Times New Roman" pitchFamily="18" charset="0"/>
                <a:cs typeface="Times New Roman" pitchFamily="18" charset="0"/>
              </a:rPr>
              <a:t> had everything a family, cultivable land and cattle. The erosion of the </a:t>
            </a:r>
            <a:r>
              <a:rPr lang="en-GB" sz="3200" dirty="0" err="1" smtClean="0">
                <a:latin typeface="Times New Roman" pitchFamily="18" charset="0"/>
                <a:cs typeface="Times New Roman" pitchFamily="18" charset="0"/>
              </a:rPr>
              <a:t>Jamuna</a:t>
            </a:r>
            <a:r>
              <a:rPr lang="en-GB" sz="3200" dirty="0" smtClean="0">
                <a:latin typeface="Times New Roman" pitchFamily="18" charset="0"/>
                <a:cs typeface="Times New Roman" pitchFamily="18" charset="0"/>
              </a:rPr>
              <a:t> gradually consumed all her landed property. It finally claimed her only shelter during the last monsoon. It took the river only a day to devour </a:t>
            </a:r>
            <a:r>
              <a:rPr lang="en-GB" sz="3200" dirty="0" err="1" smtClean="0">
                <a:latin typeface="Times New Roman" pitchFamily="18" charset="0"/>
                <a:cs typeface="Times New Roman" pitchFamily="18" charset="0"/>
              </a:rPr>
              <a:t>Meher's</a:t>
            </a:r>
            <a:r>
              <a:rPr lang="en-GB" sz="3200" dirty="0" smtClean="0">
                <a:latin typeface="Times New Roman" pitchFamily="18" charset="0"/>
                <a:cs typeface="Times New Roman" pitchFamily="18" charset="0"/>
              </a:rPr>
              <a:t> house, trees, vegetable garden and the bamboo bush. </a:t>
            </a:r>
            <a:endParaRPr lang="en-GB"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dailyasianage.com/library/1452746541_5.jpg"/>
          <p:cNvPicPr>
            <a:picLocks noChangeAspect="1" noChangeArrowheads="1"/>
          </p:cNvPicPr>
          <p:nvPr/>
        </p:nvPicPr>
        <p:blipFill>
          <a:blip r:embed="rId2"/>
          <a:stretch>
            <a:fillRect/>
          </a:stretch>
        </p:blipFill>
        <p:spPr bwMode="auto">
          <a:xfrm>
            <a:off x="609600" y="4038600"/>
            <a:ext cx="7848600" cy="2578575"/>
          </a:xfrm>
          <a:prstGeom prst="rect">
            <a:avLst/>
          </a:prstGeom>
          <a:ln w="88900" cap="sq" cmpd="thickThin">
            <a:solidFill>
              <a:srgbClr val="000000"/>
            </a:solidFill>
            <a:prstDash val="solid"/>
            <a:miter lim="800000"/>
          </a:ln>
          <a:effectLst>
            <a:innerShdw blurRad="76200">
              <a:srgbClr val="000000"/>
            </a:innerShdw>
          </a:effectLst>
        </p:spPr>
      </p:pic>
      <p:sp>
        <p:nvSpPr>
          <p:cNvPr id="2" name="Rounded Rectangular Callout 1"/>
          <p:cNvSpPr/>
          <p:nvPr/>
        </p:nvSpPr>
        <p:spPr>
          <a:xfrm>
            <a:off x="381000" y="381000"/>
            <a:ext cx="8229600" cy="3429000"/>
          </a:xfrm>
          <a:prstGeom prst="wedgeRoundRectCallout">
            <a:avLst>
              <a:gd name="adj1" fmla="val -3056"/>
              <a:gd name="adj2" fmla="val 6085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GB" sz="3200" dirty="0" smtClean="0">
                <a:latin typeface="Times New Roman" pitchFamily="18" charset="0"/>
                <a:cs typeface="Times New Roman" pitchFamily="18" charset="0"/>
              </a:rPr>
              <a:t>She had a happy family once. Over the years, she lost her husband and her family to diseases that cruel hunger and poverty brought to the family. Now, she is the only one left to live on with the loss and the pain. The greedy </a:t>
            </a:r>
            <a:r>
              <a:rPr lang="en-GB" sz="3200" dirty="0" err="1" smtClean="0">
                <a:latin typeface="Times New Roman" pitchFamily="18" charset="0"/>
                <a:cs typeface="Times New Roman" pitchFamily="18" charset="0"/>
              </a:rPr>
              <a:t>Jamuna</a:t>
            </a:r>
            <a:r>
              <a:rPr lang="en-GB" sz="3200" dirty="0" smtClean="0">
                <a:latin typeface="Times New Roman" pitchFamily="18" charset="0"/>
                <a:cs typeface="Times New Roman" pitchFamily="18" charset="0"/>
              </a:rPr>
              <a:t> has shattered her dreams and happiness.</a:t>
            </a:r>
            <a:endParaRPr lang="en-GB"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Personal\Pictures\jamuna_devours_0.jpg"/>
          <p:cNvPicPr>
            <a:picLocks noChangeAspect="1" noChangeArrowheads="1"/>
          </p:cNvPicPr>
          <p:nvPr/>
        </p:nvPicPr>
        <p:blipFill>
          <a:blip r:embed="rId2"/>
          <a:srcRect/>
          <a:stretch>
            <a:fillRect/>
          </a:stretch>
        </p:blipFill>
        <p:spPr bwMode="auto">
          <a:xfrm>
            <a:off x="152400" y="228600"/>
            <a:ext cx="8839200" cy="6400800"/>
          </a:xfrm>
          <a:prstGeom prst="rect">
            <a:avLst/>
          </a:prstGeom>
          <a:ln w="88900" cap="sq" cmpd="thickThin">
            <a:solidFill>
              <a:srgbClr val="000000"/>
            </a:solidFill>
            <a:prstDash val="solid"/>
            <a:miter lim="800000"/>
          </a:ln>
          <a:effectLst>
            <a:innerShdw blurRad="76200">
              <a:srgbClr val="000000"/>
            </a:innerShdw>
          </a:effectLst>
        </p:spPr>
      </p:pic>
      <p:sp>
        <p:nvSpPr>
          <p:cNvPr id="4" name="Rounded Rectangular Callout 3"/>
          <p:cNvSpPr/>
          <p:nvPr/>
        </p:nvSpPr>
        <p:spPr>
          <a:xfrm>
            <a:off x="-76200" y="152400"/>
            <a:ext cx="4495800" cy="6553200"/>
          </a:xfrm>
          <a:prstGeom prst="wedgeRoundRectCallout">
            <a:avLst>
              <a:gd name="adj1" fmla="val 57226"/>
              <a:gd name="adj2" fmla="val -242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800" dirty="0" smtClean="0">
                <a:latin typeface="Times New Roman" pitchFamily="18" charset="0"/>
                <a:cs typeface="Times New Roman" pitchFamily="18" charset="0"/>
              </a:rPr>
              <a:t>There are thousand others waiting to share the same fate like </a:t>
            </a:r>
            <a:r>
              <a:rPr lang="en-GB" sz="2800" dirty="0" err="1" smtClean="0">
                <a:latin typeface="Times New Roman" pitchFamily="18" charset="0"/>
                <a:cs typeface="Times New Roman" pitchFamily="18" charset="0"/>
              </a:rPr>
              <a:t>Meherjan</a:t>
            </a:r>
            <a:r>
              <a:rPr lang="en-GB" sz="2800" dirty="0" smtClean="0">
                <a:latin typeface="Times New Roman" pitchFamily="18" charset="0"/>
                <a:cs typeface="Times New Roman" pitchFamily="18" charset="0"/>
              </a:rPr>
              <a:t>. Bangladesh is a land of rivers, some of whose banks overflow or erode during monsoon. Erosion is a harsh reality for the people living along the river banks. During each monsoon many more villages are threatened by the mighty rivers like the </a:t>
            </a:r>
            <a:r>
              <a:rPr lang="en-GB" sz="2800" dirty="0" err="1" smtClean="0">
                <a:latin typeface="Times New Roman" pitchFamily="18" charset="0"/>
                <a:cs typeface="Times New Roman" pitchFamily="18" charset="0"/>
              </a:rPr>
              <a:t>Jamuna</a:t>
            </a:r>
            <a:r>
              <a:rPr lang="en-GB" sz="2800" dirty="0" smtClean="0">
                <a:latin typeface="Times New Roman" pitchFamily="18" charset="0"/>
                <a:cs typeface="Times New Roman" pitchFamily="18" charset="0"/>
              </a:rPr>
              <a:t>, the </a:t>
            </a:r>
            <a:r>
              <a:rPr lang="en-GB" sz="2800" dirty="0" err="1" smtClean="0">
                <a:latin typeface="Times New Roman" pitchFamily="18" charset="0"/>
                <a:cs typeface="Times New Roman" pitchFamily="18" charset="0"/>
              </a:rPr>
              <a:t>Padma</a:t>
            </a:r>
            <a:r>
              <a:rPr lang="en-GB" sz="2800" dirty="0" smtClean="0">
                <a:latin typeface="Times New Roman" pitchFamily="18" charset="0"/>
                <a:cs typeface="Times New Roman" pitchFamily="18" charset="0"/>
              </a:rPr>
              <a:t> and the </a:t>
            </a:r>
            <a:r>
              <a:rPr lang="en-GB" sz="2800" dirty="0" err="1" smtClean="0">
                <a:latin typeface="Times New Roman" pitchFamily="18" charset="0"/>
                <a:cs typeface="Times New Roman" pitchFamily="18" charset="0"/>
              </a:rPr>
              <a:t>Meghna</a:t>
            </a:r>
            <a:r>
              <a:rPr lang="en-GB" sz="2800" dirty="0" smtClean="0">
                <a:latin typeface="Times New Roman" pitchFamily="18" charset="0"/>
                <a:cs typeface="Times New Roman" pitchFamily="18" charset="0"/>
              </a:rPr>
              <a:t>.</a:t>
            </a:r>
            <a:endParaRPr lang="en-GB"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howhali all but gone"/>
          <p:cNvPicPr>
            <a:picLocks noChangeAspect="1" noChangeArrowheads="1"/>
          </p:cNvPicPr>
          <p:nvPr/>
        </p:nvPicPr>
        <p:blipFill>
          <a:blip r:embed="rId2"/>
          <a:srcRect/>
          <a:stretch>
            <a:fillRect/>
          </a:stretch>
        </p:blipFill>
        <p:spPr bwMode="auto">
          <a:xfrm>
            <a:off x="381000" y="361950"/>
            <a:ext cx="8382000" cy="5886450"/>
          </a:xfrm>
          <a:prstGeom prst="rect">
            <a:avLst/>
          </a:prstGeom>
          <a:ln w="88900" cap="sq" cmpd="thickThin">
            <a:solidFill>
              <a:srgbClr val="000000"/>
            </a:solidFill>
            <a:prstDash val="solid"/>
            <a:miter lim="800000"/>
          </a:ln>
          <a:effectLst>
            <a:innerShdw blurRad="76200">
              <a:srgbClr val="000000"/>
            </a:innerShdw>
          </a:effectLst>
        </p:spPr>
      </p:pic>
      <p:sp>
        <p:nvSpPr>
          <p:cNvPr id="4" name="Rounded Rectangle 3"/>
          <p:cNvSpPr/>
          <p:nvPr/>
        </p:nvSpPr>
        <p:spPr>
          <a:xfrm>
            <a:off x="304800" y="3124200"/>
            <a:ext cx="8534400" cy="35052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just"/>
            <a:r>
              <a:rPr lang="en-GB" sz="3200" dirty="0" smtClean="0">
                <a:latin typeface="Times New Roman" pitchFamily="18" charset="0"/>
                <a:cs typeface="Times New Roman" pitchFamily="18" charset="0"/>
              </a:rPr>
              <a:t>It is estimated that river erosion makes at least 100,000 people homeless every year in Bangladesh. In fact, river erosion is one of the main dangers caused by climate change. If we can't take prompt actions to adapt to climate change, there will be thousands of more </a:t>
            </a:r>
            <a:r>
              <a:rPr lang="en-GB" sz="3200" dirty="0" err="1" smtClean="0">
                <a:latin typeface="Times New Roman" pitchFamily="18" charset="0"/>
                <a:cs typeface="Times New Roman" pitchFamily="18" charset="0"/>
              </a:rPr>
              <a:t>Meherjans</a:t>
            </a:r>
            <a:r>
              <a:rPr lang="en-GB" sz="3200" dirty="0" smtClean="0">
                <a:latin typeface="Times New Roman" pitchFamily="18" charset="0"/>
                <a:cs typeface="Times New Roman" pitchFamily="18" charset="0"/>
              </a:rPr>
              <a:t> in our towns and villages every year.</a:t>
            </a:r>
            <a:endParaRPr lang="en-GB" sz="3200" dirty="0">
              <a:solidFill>
                <a:srgbClr val="7030A0"/>
              </a:solidFill>
              <a:latin typeface="Times New Roman" pitchFamily="18" charset="0"/>
              <a:cs typeface="Times New Roman" pitchFamily="18" charset="0"/>
            </a:endParaRPr>
          </a:p>
        </p:txBody>
      </p:sp>
      <p:pic>
        <p:nvPicPr>
          <p:cNvPr id="31752" name="Picture 8" descr="https://felixfeatures.photoshelter.com/img/pixel.gif"/>
          <p:cNvPicPr>
            <a:picLocks noChangeAspect="1" noChangeArrowheads="1"/>
          </p:cNvPicPr>
          <p:nvPr/>
        </p:nvPicPr>
        <p:blipFill>
          <a:blip r:embed="rId3"/>
          <a:srcRect/>
          <a:stretch>
            <a:fillRect/>
          </a:stretch>
        </p:blipFill>
        <p:spPr bwMode="auto">
          <a:xfrm>
            <a:off x="155575" y="-136525"/>
            <a:ext cx="9525" cy="95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381000"/>
            <a:ext cx="8382000" cy="1219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smtClean="0">
                <a:solidFill>
                  <a:schemeClr val="bg1"/>
                </a:solidFill>
                <a:latin typeface="Times New Roman" pitchFamily="18" charset="0"/>
                <a:cs typeface="Times New Roman" pitchFamily="18" charset="0"/>
              </a:rPr>
              <a:t>B. Choose the correct answer from the following alternatives.</a:t>
            </a:r>
            <a:endParaRPr lang="en-GB" sz="3200" b="1" dirty="0">
              <a:solidFill>
                <a:schemeClr val="bg1"/>
              </a:solidFill>
              <a:latin typeface="Times New Roman" pitchFamily="18" charset="0"/>
              <a:cs typeface="Times New Roman" pitchFamily="18" charset="0"/>
            </a:endParaRPr>
          </a:p>
        </p:txBody>
      </p:sp>
      <p:sp>
        <p:nvSpPr>
          <p:cNvPr id="3" name="Rectangle 2"/>
          <p:cNvSpPr/>
          <p:nvPr/>
        </p:nvSpPr>
        <p:spPr>
          <a:xfrm>
            <a:off x="381000" y="1828800"/>
            <a:ext cx="8382000" cy="4572000"/>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r>
              <a:rPr lang="en-US" sz="2800" b="1" dirty="0" smtClean="0">
                <a:solidFill>
                  <a:srgbClr val="002060"/>
                </a:solidFill>
                <a:latin typeface="Times New Roman" pitchFamily="18" charset="0"/>
                <a:cs typeface="Times New Roman" pitchFamily="18" charset="0"/>
              </a:rPr>
              <a:t>(</a:t>
            </a:r>
            <a:r>
              <a:rPr lang="en-US" sz="2800" b="1" dirty="0" err="1" smtClean="0">
                <a:solidFill>
                  <a:srgbClr val="002060"/>
                </a:solidFill>
                <a:latin typeface="Times New Roman" pitchFamily="18" charset="0"/>
                <a:cs typeface="Times New Roman" pitchFamily="18" charset="0"/>
              </a:rPr>
              <a:t>i</a:t>
            </a:r>
            <a:r>
              <a:rPr lang="en-US" sz="2800" b="1" dirty="0" smtClean="0">
                <a:solidFill>
                  <a:srgbClr val="002060"/>
                </a:solidFill>
                <a:latin typeface="Times New Roman" pitchFamily="18" charset="0"/>
                <a:cs typeface="Times New Roman" pitchFamily="18" charset="0"/>
              </a:rPr>
              <a:t>)What does the expression ”the turmoil in her life” in the 1</a:t>
            </a:r>
            <a:r>
              <a:rPr lang="en-US" sz="2800" b="1" baseline="30000" dirty="0" smtClean="0">
                <a:solidFill>
                  <a:srgbClr val="002060"/>
                </a:solidFill>
                <a:latin typeface="Times New Roman" pitchFamily="18" charset="0"/>
                <a:cs typeface="Times New Roman" pitchFamily="18" charset="0"/>
              </a:rPr>
              <a:t>st</a:t>
            </a:r>
            <a:r>
              <a:rPr lang="en-US" sz="2800" b="1" dirty="0" smtClean="0">
                <a:solidFill>
                  <a:srgbClr val="002060"/>
                </a:solidFill>
                <a:latin typeface="Times New Roman" pitchFamily="18" charset="0"/>
                <a:cs typeface="Times New Roman" pitchFamily="18" charset="0"/>
              </a:rPr>
              <a:t> paragraph mean?</a:t>
            </a:r>
          </a:p>
          <a:p>
            <a:pPr marL="571500" indent="-571500"/>
            <a:r>
              <a:rPr lang="en-US" sz="2400" b="1" dirty="0" smtClean="0">
                <a:solidFill>
                  <a:schemeClr val="tx1"/>
                </a:solidFill>
                <a:latin typeface="Times New Roman" pitchFamily="18" charset="0"/>
                <a:cs typeface="Times New Roman" pitchFamily="18" charset="0"/>
              </a:rPr>
              <a:t>   a) The pleasure of her life   b) The thunderstorm in her life</a:t>
            </a:r>
          </a:p>
          <a:p>
            <a:pPr marL="571500" indent="-571500"/>
            <a:r>
              <a:rPr lang="en-US" sz="2400" b="1" dirty="0" smtClean="0">
                <a:solidFill>
                  <a:schemeClr val="tx1"/>
                </a:solidFill>
                <a:latin typeface="Times New Roman" pitchFamily="18" charset="0"/>
                <a:cs typeface="Times New Roman" pitchFamily="18" charset="0"/>
              </a:rPr>
              <a:t>   </a:t>
            </a:r>
            <a:r>
              <a:rPr lang="en-US" sz="2400" b="1" i="1" dirty="0" smtClean="0">
                <a:solidFill>
                  <a:schemeClr val="tx1"/>
                </a:solidFill>
                <a:latin typeface="Times New Roman" pitchFamily="18" charset="0"/>
                <a:cs typeface="Times New Roman" pitchFamily="18" charset="0"/>
              </a:rPr>
              <a:t>c) The pangs and pains of her life  </a:t>
            </a:r>
            <a:r>
              <a:rPr lang="en-US" sz="2400" b="1" dirty="0" smtClean="0">
                <a:solidFill>
                  <a:schemeClr val="tx1"/>
                </a:solidFill>
                <a:latin typeface="Times New Roman" pitchFamily="18" charset="0"/>
                <a:cs typeface="Times New Roman" pitchFamily="18" charset="0"/>
              </a:rPr>
              <a:t>d) The dreams of her life</a:t>
            </a:r>
          </a:p>
          <a:p>
            <a:pPr marL="342900" indent="-342900">
              <a:buFont typeface="+mj-lt"/>
              <a:buAutoNum type="arabicPeriod"/>
            </a:pPr>
            <a:endParaRPr lang="en-US" sz="700" dirty="0" smtClean="0">
              <a:latin typeface="Times New Roman" pitchFamily="18" charset="0"/>
              <a:cs typeface="Times New Roman" pitchFamily="18" charset="0"/>
            </a:endParaRPr>
          </a:p>
          <a:p>
            <a:pPr marL="571500" indent="-571500"/>
            <a:endParaRPr lang="en-US" sz="1400" b="1" dirty="0" smtClean="0">
              <a:solidFill>
                <a:schemeClr val="tx1"/>
              </a:solidFill>
              <a:latin typeface="Times New Roman" pitchFamily="18" charset="0"/>
              <a:cs typeface="Times New Roman" pitchFamily="18" charset="0"/>
            </a:endParaRPr>
          </a:p>
          <a:p>
            <a:pPr marL="571500" indent="-571500"/>
            <a:r>
              <a:rPr lang="en-US" sz="2800" b="1" dirty="0" smtClean="0">
                <a:solidFill>
                  <a:srgbClr val="002060"/>
                </a:solidFill>
                <a:latin typeface="Times New Roman" pitchFamily="18" charset="0"/>
                <a:cs typeface="Times New Roman" pitchFamily="18" charset="0"/>
              </a:rPr>
              <a:t>(ii) Which of the following statement is true about Meherjan’s life?</a:t>
            </a:r>
          </a:p>
          <a:p>
            <a:pPr marL="571500" indent="-571500"/>
            <a:r>
              <a:rPr lang="en-US" sz="3200" b="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a) Full of happiness   b) </a:t>
            </a:r>
            <a:r>
              <a:rPr lang="en-US" sz="2400" b="1" i="1" dirty="0" smtClean="0">
                <a:solidFill>
                  <a:schemeClr val="tx1"/>
                </a:solidFill>
                <a:latin typeface="Times New Roman" pitchFamily="18" charset="0"/>
                <a:cs typeface="Times New Roman" pitchFamily="18" charset="0"/>
              </a:rPr>
              <a:t>Mixture of happiness and sadness</a:t>
            </a:r>
          </a:p>
          <a:p>
            <a:pPr marL="571500" indent="-571500"/>
            <a:r>
              <a:rPr lang="en-US" sz="2400" b="1" dirty="0" smtClean="0">
                <a:solidFill>
                  <a:schemeClr val="tx1"/>
                </a:solidFill>
                <a:latin typeface="Times New Roman" pitchFamily="18" charset="0"/>
                <a:cs typeface="Times New Roman" pitchFamily="18" charset="0"/>
              </a:rPr>
              <a:t>   c) Full of turmoil	   d) Full of peace</a:t>
            </a:r>
          </a:p>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5943600"/>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r>
              <a:rPr lang="en-US" sz="2800" b="1" dirty="0" smtClean="0">
                <a:solidFill>
                  <a:srgbClr val="002060"/>
                </a:solidFill>
                <a:latin typeface="Times New Roman" pitchFamily="18" charset="0"/>
                <a:cs typeface="Times New Roman" pitchFamily="18" charset="0"/>
              </a:rPr>
              <a:t>(iii) In paragraph 3 ‘mighty rivers’ mean</a:t>
            </a:r>
          </a:p>
          <a:p>
            <a:pPr marL="571500" indent="-571500"/>
            <a:r>
              <a:rPr lang="en-US" sz="2400" b="1" dirty="0" smtClean="0">
                <a:solidFill>
                  <a:schemeClr val="tx1"/>
                </a:solidFill>
                <a:latin typeface="Times New Roman" pitchFamily="18" charset="0"/>
                <a:cs typeface="Times New Roman" pitchFamily="18" charset="0"/>
              </a:rPr>
              <a:t>   a) rivers that have huge volumes of water and very strong currents.</a:t>
            </a:r>
          </a:p>
          <a:p>
            <a:pPr marL="571500" indent="-571500"/>
            <a:r>
              <a:rPr lang="en-US" sz="2400" b="1" dirty="0" smtClean="0">
                <a:solidFill>
                  <a:schemeClr val="tx1"/>
                </a:solidFill>
                <a:latin typeface="Times New Roman" pitchFamily="18" charset="0"/>
                <a:cs typeface="Times New Roman" pitchFamily="18" charset="0"/>
              </a:rPr>
              <a:t>   b) rivers having many rowing boats in them</a:t>
            </a:r>
          </a:p>
          <a:p>
            <a:pPr marL="571500" indent="-571500"/>
            <a:r>
              <a:rPr lang="en-US" sz="2400" b="1" dirty="0" smtClean="0">
                <a:solidFill>
                  <a:schemeClr val="tx1"/>
                </a:solidFill>
                <a:latin typeface="Times New Roman" pitchFamily="18" charset="0"/>
                <a:cs typeface="Times New Roman" pitchFamily="18" charset="0"/>
              </a:rPr>
              <a:t>   c) rivers that make people cry out</a:t>
            </a:r>
          </a:p>
          <a:p>
            <a:pPr marL="571500" indent="-571500"/>
            <a:r>
              <a:rPr lang="en-US" sz="2400" b="1" i="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d) rivers that have strong banks</a:t>
            </a:r>
          </a:p>
          <a:p>
            <a:pPr marL="342900" indent="-342900">
              <a:buFont typeface="+mj-lt"/>
              <a:buAutoNum type="arabicPeriod"/>
            </a:pPr>
            <a:endParaRPr lang="en-US" sz="700" dirty="0" smtClean="0">
              <a:latin typeface="Times New Roman" pitchFamily="18" charset="0"/>
              <a:cs typeface="Times New Roman" pitchFamily="18" charset="0"/>
            </a:endParaRPr>
          </a:p>
          <a:p>
            <a:pPr marL="571500" indent="-571500"/>
            <a:endParaRPr lang="en-US" sz="1400" b="1" dirty="0" smtClean="0">
              <a:solidFill>
                <a:schemeClr val="tx1"/>
              </a:solidFill>
              <a:latin typeface="Times New Roman" pitchFamily="18" charset="0"/>
              <a:cs typeface="Times New Roman" pitchFamily="18" charset="0"/>
            </a:endParaRPr>
          </a:p>
          <a:p>
            <a:pPr marL="571500" indent="-571500"/>
            <a:r>
              <a:rPr lang="en-US" sz="2800" b="1" dirty="0" smtClean="0">
                <a:solidFill>
                  <a:srgbClr val="002060"/>
                </a:solidFill>
                <a:latin typeface="Times New Roman" pitchFamily="18" charset="0"/>
                <a:cs typeface="Times New Roman" pitchFamily="18" charset="0"/>
              </a:rPr>
              <a:t>(iv) Which of the following best describes the similarity between the Jamuna and Padma in the light of the passage?</a:t>
            </a:r>
          </a:p>
          <a:p>
            <a:pPr marL="571500" indent="-571500"/>
            <a:r>
              <a:rPr lang="en-US" sz="3200" b="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a) Protein diet    		b) Extinction of fish</a:t>
            </a:r>
          </a:p>
          <a:p>
            <a:pPr marL="571500" indent="-571500"/>
            <a:r>
              <a:rPr lang="en-US" sz="2400" b="1" dirty="0" smtClean="0">
                <a:solidFill>
                  <a:schemeClr val="tx1"/>
                </a:solidFill>
                <a:latin typeface="Times New Roman" pitchFamily="18" charset="0"/>
                <a:cs typeface="Times New Roman" pitchFamily="18" charset="0"/>
              </a:rPr>
              <a:t>   c) largeness			d) Erosion</a:t>
            </a:r>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914400" y="808692"/>
            <a:ext cx="7239000" cy="1143000"/>
          </a:xfrm>
          <a:prstGeom prst="flowChartAlternateProcess">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b="1" dirty="0" smtClean="0">
                <a:solidFill>
                  <a:schemeClr val="bg1"/>
                </a:solidFill>
                <a:latin typeface="Times New Roman" pitchFamily="18" charset="0"/>
                <a:cs typeface="Times New Roman" pitchFamily="18" charset="0"/>
              </a:rPr>
              <a:t>This session is conducted by</a:t>
            </a:r>
            <a:endParaRPr lang="en-US" sz="4400" dirty="0">
              <a:solidFill>
                <a:schemeClr val="bg1"/>
              </a:solidFill>
              <a:latin typeface="Times New Roman" pitchFamily="18" charset="0"/>
              <a:cs typeface="Times New Roman" pitchFamily="18" charset="0"/>
            </a:endParaRPr>
          </a:p>
        </p:txBody>
      </p:sp>
      <p:sp>
        <p:nvSpPr>
          <p:cNvPr id="3" name="Flowchart: Alternate Process 2"/>
          <p:cNvSpPr/>
          <p:nvPr/>
        </p:nvSpPr>
        <p:spPr>
          <a:xfrm>
            <a:off x="865236" y="2367120"/>
            <a:ext cx="7364364" cy="3923076"/>
          </a:xfrm>
          <a:prstGeom prst="flowChartAlternateProcess">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4400" b="1" dirty="0" smtClean="0">
                <a:solidFill>
                  <a:srgbClr val="7030A0"/>
                </a:solidFill>
                <a:latin typeface="Times New Roman" pitchFamily="18" charset="0"/>
                <a:cs typeface="Times New Roman" pitchFamily="18" charset="0"/>
              </a:rPr>
              <a:t>Indrajit Chakravorty</a:t>
            </a:r>
          </a:p>
          <a:p>
            <a:r>
              <a:rPr lang="en-US" sz="3600" b="1" dirty="0" smtClean="0">
                <a:solidFill>
                  <a:srgbClr val="00B050"/>
                </a:solidFill>
                <a:latin typeface="Times New Roman" pitchFamily="18" charset="0"/>
                <a:cs typeface="Times New Roman" pitchFamily="18" charset="0"/>
              </a:rPr>
              <a:t>Assistant Headmaster</a:t>
            </a:r>
            <a:endParaRPr lang="en-US" sz="4400" b="1" dirty="0" smtClean="0">
              <a:solidFill>
                <a:srgbClr val="00B050"/>
              </a:solidFill>
              <a:latin typeface="Times New Roman" pitchFamily="18" charset="0"/>
              <a:cs typeface="Times New Roman" pitchFamily="18" charset="0"/>
            </a:endParaRPr>
          </a:p>
          <a:p>
            <a:r>
              <a:rPr lang="en-US" sz="3600" dirty="0" smtClean="0">
                <a:solidFill>
                  <a:srgbClr val="002060"/>
                </a:solidFill>
                <a:latin typeface="Times New Roman" pitchFamily="18" charset="0"/>
                <a:cs typeface="Times New Roman" pitchFamily="18" charset="0"/>
              </a:rPr>
              <a:t>BGC Academy (School &amp; College)</a:t>
            </a:r>
          </a:p>
          <a:p>
            <a:r>
              <a:rPr lang="en-US" sz="4000" dirty="0" err="1" smtClean="0">
                <a:solidFill>
                  <a:srgbClr val="7030A0"/>
                </a:solidFill>
                <a:latin typeface="Times New Roman" pitchFamily="18" charset="0"/>
                <a:cs typeface="Times New Roman" pitchFamily="18" charset="0"/>
              </a:rPr>
              <a:t>Chandanaish</a:t>
            </a:r>
            <a:r>
              <a:rPr lang="en-US" sz="4000" dirty="0" smtClean="0">
                <a:solidFill>
                  <a:srgbClr val="7030A0"/>
                </a:solidFill>
                <a:latin typeface="Times New Roman" pitchFamily="18" charset="0"/>
                <a:cs typeface="Times New Roman" pitchFamily="18" charset="0"/>
              </a:rPr>
              <a:t>, Chattogram.</a:t>
            </a:r>
          </a:p>
          <a:p>
            <a:r>
              <a:rPr lang="en-US" sz="4000" dirty="0" smtClean="0">
                <a:solidFill>
                  <a:srgbClr val="C00000"/>
                </a:solidFill>
                <a:latin typeface="Times New Roman" pitchFamily="18" charset="0"/>
                <a:cs typeface="Times New Roman" pitchFamily="18" charset="0"/>
              </a:rPr>
              <a:t>email: bheds06@gmail.com</a:t>
            </a:r>
          </a:p>
          <a:p>
            <a:r>
              <a:rPr lang="en-US" sz="4000" dirty="0" smtClean="0">
                <a:solidFill>
                  <a:srgbClr val="7030A0"/>
                </a:solidFill>
                <a:latin typeface="Times New Roman" pitchFamily="18" charset="0"/>
                <a:cs typeface="Times New Roman" pitchFamily="18" charset="0"/>
              </a:rPr>
              <a:t>Cell phone no: 01819-94</a:t>
            </a:r>
            <a:r>
              <a:rPr lang="en-US" sz="4000" dirty="0" smtClean="0">
                <a:solidFill>
                  <a:srgbClr val="7030A0"/>
                </a:solidFill>
              </a:rPr>
              <a:t>9355</a:t>
            </a:r>
            <a:endParaRPr lang="en-US" sz="4000"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381000"/>
            <a:ext cx="8382000" cy="1219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6600" b="1" dirty="0" smtClean="0">
                <a:solidFill>
                  <a:schemeClr val="bg1"/>
                </a:solidFill>
                <a:latin typeface="Times New Roman" pitchFamily="18" charset="0"/>
                <a:cs typeface="Times New Roman" pitchFamily="18" charset="0"/>
              </a:rPr>
              <a:t>B. Answer</a:t>
            </a:r>
            <a:endParaRPr lang="en-GB" sz="3200" b="1" dirty="0">
              <a:solidFill>
                <a:schemeClr val="bg1"/>
              </a:solidFill>
              <a:latin typeface="Times New Roman" pitchFamily="18" charset="0"/>
              <a:cs typeface="Times New Roman" pitchFamily="18" charset="0"/>
            </a:endParaRPr>
          </a:p>
        </p:txBody>
      </p:sp>
      <p:sp>
        <p:nvSpPr>
          <p:cNvPr id="3" name="Rectangle 2"/>
          <p:cNvSpPr/>
          <p:nvPr/>
        </p:nvSpPr>
        <p:spPr>
          <a:xfrm>
            <a:off x="381000" y="1828800"/>
            <a:ext cx="8382000" cy="4267200"/>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r>
              <a:rPr lang="en-US" sz="2800" b="1" dirty="0" smtClean="0">
                <a:solidFill>
                  <a:srgbClr val="002060"/>
                </a:solidFill>
                <a:latin typeface="Times New Roman" pitchFamily="18" charset="0"/>
                <a:cs typeface="Times New Roman" pitchFamily="18" charset="0"/>
              </a:rPr>
              <a:t>(</a:t>
            </a:r>
            <a:r>
              <a:rPr lang="en-US" sz="2800" b="1" dirty="0" err="1" smtClean="0">
                <a:solidFill>
                  <a:srgbClr val="002060"/>
                </a:solidFill>
                <a:latin typeface="Times New Roman" pitchFamily="18" charset="0"/>
                <a:cs typeface="Times New Roman" pitchFamily="18" charset="0"/>
              </a:rPr>
              <a:t>i</a:t>
            </a:r>
            <a:r>
              <a:rPr lang="en-US" sz="2800" b="1" dirty="0" smtClean="0">
                <a:solidFill>
                  <a:srgbClr val="002060"/>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c) The pangs and pains of her life</a:t>
            </a:r>
          </a:p>
          <a:p>
            <a:pPr marL="342900" indent="-342900">
              <a:buFont typeface="+mj-lt"/>
              <a:buAutoNum type="arabicPeriod"/>
            </a:pPr>
            <a:endParaRPr lang="en-US" sz="700" dirty="0" smtClean="0">
              <a:latin typeface="Times New Roman" pitchFamily="18" charset="0"/>
              <a:cs typeface="Times New Roman" pitchFamily="18" charset="0"/>
            </a:endParaRPr>
          </a:p>
          <a:p>
            <a:pPr marL="571500" indent="-571500"/>
            <a:endParaRPr lang="en-US" sz="1400" b="1" dirty="0" smtClean="0">
              <a:solidFill>
                <a:schemeClr val="tx1"/>
              </a:solidFill>
              <a:latin typeface="Times New Roman" pitchFamily="18" charset="0"/>
              <a:cs typeface="Times New Roman" pitchFamily="18" charset="0"/>
            </a:endParaRPr>
          </a:p>
          <a:p>
            <a:pPr marL="571500" indent="-571500"/>
            <a:r>
              <a:rPr lang="en-US" sz="2800" b="1" dirty="0" smtClean="0">
                <a:solidFill>
                  <a:srgbClr val="002060"/>
                </a:solidFill>
                <a:latin typeface="Times New Roman" pitchFamily="18" charset="0"/>
                <a:cs typeface="Times New Roman" pitchFamily="18" charset="0"/>
              </a:rPr>
              <a:t>(ii) </a:t>
            </a:r>
            <a:r>
              <a:rPr lang="en-US" sz="2400" b="1" dirty="0" smtClean="0">
                <a:solidFill>
                  <a:schemeClr val="tx1"/>
                </a:solidFill>
                <a:latin typeface="Times New Roman" pitchFamily="18" charset="0"/>
                <a:cs typeface="Times New Roman" pitchFamily="18" charset="0"/>
              </a:rPr>
              <a:t>b) Mixture of happiness and sadness</a:t>
            </a:r>
          </a:p>
          <a:p>
            <a:pPr marL="571500" indent="-571500"/>
            <a:endParaRPr lang="en-US" sz="2400" b="1" dirty="0" smtClean="0">
              <a:solidFill>
                <a:schemeClr val="tx1"/>
              </a:solidFill>
              <a:latin typeface="Times New Roman" pitchFamily="18" charset="0"/>
              <a:cs typeface="Times New Roman" pitchFamily="18" charset="0"/>
            </a:endParaRPr>
          </a:p>
          <a:p>
            <a:pPr marL="571500" indent="-571500"/>
            <a:r>
              <a:rPr lang="en-US" sz="2400" b="1" dirty="0" smtClean="0">
                <a:solidFill>
                  <a:srgbClr val="002060"/>
                </a:solidFill>
                <a:latin typeface="Times New Roman" pitchFamily="18" charset="0"/>
                <a:cs typeface="Times New Roman" pitchFamily="18" charset="0"/>
              </a:rPr>
              <a:t>(iii) </a:t>
            </a:r>
            <a:r>
              <a:rPr lang="en-US" sz="2400" b="1" dirty="0" smtClean="0">
                <a:solidFill>
                  <a:schemeClr val="tx1"/>
                </a:solidFill>
                <a:latin typeface="Times New Roman" pitchFamily="18" charset="0"/>
                <a:cs typeface="Times New Roman" pitchFamily="18" charset="0"/>
              </a:rPr>
              <a:t>a) rivers that have huge volumes of water and very strong currents.</a:t>
            </a:r>
          </a:p>
          <a:p>
            <a:pPr marL="571500" indent="-571500"/>
            <a:endParaRPr lang="en-US" sz="2400" b="1" dirty="0" smtClean="0">
              <a:solidFill>
                <a:schemeClr val="tx1"/>
              </a:solidFill>
              <a:latin typeface="Times New Roman" pitchFamily="18" charset="0"/>
              <a:cs typeface="Times New Roman" pitchFamily="18" charset="0"/>
            </a:endParaRPr>
          </a:p>
          <a:p>
            <a:pPr marL="571500" indent="-571500"/>
            <a:r>
              <a:rPr lang="en-US" sz="2400" b="1" dirty="0" smtClean="0">
                <a:solidFill>
                  <a:srgbClr val="002060"/>
                </a:solidFill>
                <a:latin typeface="Times New Roman" pitchFamily="18" charset="0"/>
                <a:cs typeface="Times New Roman" pitchFamily="18" charset="0"/>
              </a:rPr>
              <a:t>(iv) </a:t>
            </a:r>
            <a:r>
              <a:rPr lang="en-US" sz="2400" b="1" dirty="0" smtClean="0">
                <a:solidFill>
                  <a:schemeClr val="tx1"/>
                </a:solidFill>
                <a:latin typeface="Times New Roman" pitchFamily="18" charset="0"/>
                <a:cs typeface="Times New Roman" pitchFamily="18" charset="0"/>
              </a:rPr>
              <a:t>d) Erosion</a:t>
            </a:r>
            <a:endParaRPr lang="en-US" sz="2400" b="1" dirty="0" smtClean="0">
              <a:solidFill>
                <a:srgbClr val="002060"/>
              </a:solidFill>
              <a:latin typeface="Times New Roman" pitchFamily="18" charset="0"/>
              <a:cs typeface="Times New Roman" pitchFamily="18" charset="0"/>
            </a:endParaRPr>
          </a:p>
          <a:p>
            <a:pPr marL="571500" indent="-571500"/>
            <a:r>
              <a:rPr lang="en-US" sz="2400" b="1" dirty="0" smtClean="0">
                <a:solidFill>
                  <a:schemeClr val="tx1"/>
                </a:solidFill>
                <a:latin typeface="Times New Roman" pitchFamily="18" charset="0"/>
                <a:cs typeface="Times New Roman" pitchFamily="18" charset="0"/>
              </a:rPr>
              <a:t>   </a:t>
            </a:r>
          </a:p>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57200"/>
            <a:ext cx="8382000" cy="1143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smtClean="0">
                <a:solidFill>
                  <a:schemeClr val="bg1"/>
                </a:solidFill>
                <a:latin typeface="Times New Roman" pitchFamily="18" charset="0"/>
                <a:cs typeface="Times New Roman" pitchFamily="18" charset="0"/>
              </a:rPr>
              <a:t>C. Answer the Following questions.</a:t>
            </a:r>
            <a:endParaRPr lang="en-GB" sz="3200" b="1" dirty="0">
              <a:solidFill>
                <a:schemeClr val="bg1"/>
              </a:solidFill>
              <a:latin typeface="Times New Roman" pitchFamily="18" charset="0"/>
              <a:cs typeface="Times New Roman" pitchFamily="18" charset="0"/>
            </a:endParaRPr>
          </a:p>
        </p:txBody>
      </p:sp>
      <p:sp>
        <p:nvSpPr>
          <p:cNvPr id="3" name="Rectangle 2"/>
          <p:cNvSpPr/>
          <p:nvPr/>
        </p:nvSpPr>
        <p:spPr>
          <a:xfrm>
            <a:off x="457200" y="1828800"/>
            <a:ext cx="8229600" cy="45720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514350" indent="-514350">
              <a:buFont typeface="+mj-lt"/>
              <a:buAutoNum type="arabicPeriod"/>
            </a:pPr>
            <a:r>
              <a:rPr lang="en-US" sz="3200" b="1" dirty="0" smtClean="0">
                <a:solidFill>
                  <a:srgbClr val="002060"/>
                </a:solidFill>
                <a:latin typeface="Times New Roman" pitchFamily="18" charset="0"/>
                <a:cs typeface="Times New Roman" pitchFamily="18" charset="0"/>
              </a:rPr>
              <a:t>What does Meherjan use to make fire for cooking her meals? </a:t>
            </a:r>
          </a:p>
          <a:p>
            <a:pPr marL="342900" indent="-342900">
              <a:buFont typeface="+mj-lt"/>
              <a:buAutoNum type="arabicPeriod"/>
            </a:pPr>
            <a:endParaRPr lang="en-US" sz="700" dirty="0" smtClean="0">
              <a:solidFill>
                <a:srgbClr val="002060"/>
              </a:solidFill>
              <a:latin typeface="Times New Roman" pitchFamily="18" charset="0"/>
              <a:cs typeface="Times New Roman" pitchFamily="18" charset="0"/>
            </a:endParaRPr>
          </a:p>
          <a:p>
            <a:pPr marL="514350" indent="-514350">
              <a:buFont typeface="+mj-lt"/>
              <a:buAutoNum type="arabicPeriod"/>
            </a:pPr>
            <a:r>
              <a:rPr lang="en-US" sz="3200" b="1" dirty="0" smtClean="0">
                <a:solidFill>
                  <a:srgbClr val="0070C0"/>
                </a:solidFill>
                <a:latin typeface="Times New Roman" pitchFamily="18" charset="0"/>
                <a:cs typeface="Times New Roman" pitchFamily="18" charset="0"/>
              </a:rPr>
              <a:t>What property did Meherjan lose due to river erosion?</a:t>
            </a:r>
          </a:p>
          <a:p>
            <a:pPr marL="228600" indent="-228600">
              <a:buFont typeface="+mj-lt"/>
              <a:buAutoNum type="arabicPeriod"/>
            </a:pPr>
            <a:endParaRPr lang="en-US" sz="1200" b="1" dirty="0" smtClean="0">
              <a:solidFill>
                <a:srgbClr val="002060"/>
              </a:solidFill>
              <a:latin typeface="Times New Roman" pitchFamily="18" charset="0"/>
              <a:cs typeface="Times New Roman" pitchFamily="18" charset="0"/>
            </a:endParaRPr>
          </a:p>
          <a:p>
            <a:pPr marL="514350" indent="-514350">
              <a:buFont typeface="+mj-lt"/>
              <a:buAutoNum type="arabicPeriod"/>
            </a:pPr>
            <a:r>
              <a:rPr lang="en-US" sz="2800" b="1" dirty="0" smtClean="0">
                <a:solidFill>
                  <a:srgbClr val="002060"/>
                </a:solidFill>
                <a:latin typeface="Times New Roman" pitchFamily="18" charset="0"/>
                <a:cs typeface="Times New Roman" pitchFamily="18" charset="0"/>
              </a:rPr>
              <a:t>What do you know about Meherjan’s family? </a:t>
            </a:r>
          </a:p>
          <a:p>
            <a:pPr marL="342900" indent="-342900">
              <a:buFont typeface="+mj-lt"/>
              <a:buAutoNum type="arabicPeriod"/>
            </a:pPr>
            <a:endParaRPr lang="en-US" sz="1100" b="1" dirty="0" smtClean="0">
              <a:solidFill>
                <a:srgbClr val="002060"/>
              </a:solidFill>
              <a:latin typeface="Times New Roman" pitchFamily="18" charset="0"/>
              <a:cs typeface="Times New Roman" pitchFamily="18" charset="0"/>
            </a:endParaRPr>
          </a:p>
          <a:p>
            <a:pPr marL="514350" indent="-514350">
              <a:buFont typeface="+mj-lt"/>
              <a:buAutoNum type="arabicPeriod"/>
            </a:pPr>
            <a:r>
              <a:rPr lang="en-US" sz="3200" b="1" dirty="0" smtClean="0">
                <a:solidFill>
                  <a:srgbClr val="00B050"/>
                </a:solidFill>
                <a:latin typeface="Times New Roman" pitchFamily="18" charset="0"/>
                <a:cs typeface="Times New Roman" pitchFamily="18" charset="0"/>
              </a:rPr>
              <a:t>Why is the phrase ”greedy Jamuna”  used to describe the river?</a:t>
            </a:r>
          </a:p>
          <a:p>
            <a:pPr marL="514350" indent="-514350">
              <a:buFont typeface="+mj-lt"/>
              <a:buAutoNum type="arabicPeriod"/>
            </a:pPr>
            <a:r>
              <a:rPr lang="en-US" sz="2800" b="1" dirty="0" smtClean="0">
                <a:solidFill>
                  <a:srgbClr val="7030A0"/>
                </a:solidFill>
                <a:latin typeface="Times New Roman" pitchFamily="18" charset="0"/>
                <a:cs typeface="Times New Roman" pitchFamily="18" charset="0"/>
              </a:rPr>
              <a:t>What greed do you notice in the description?</a:t>
            </a:r>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38200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smtClean="0">
                <a:solidFill>
                  <a:schemeClr val="bg1"/>
                </a:solidFill>
                <a:latin typeface="Times New Roman" pitchFamily="18" charset="0"/>
                <a:cs typeface="Times New Roman" pitchFamily="18" charset="0"/>
              </a:rPr>
              <a:t>C. Answer</a:t>
            </a:r>
            <a:endParaRPr lang="en-US" sz="4800" dirty="0">
              <a:solidFill>
                <a:schemeClr val="bg1"/>
              </a:solidFill>
              <a:latin typeface="Times New Roman" pitchFamily="18" charset="0"/>
              <a:cs typeface="Times New Roman" pitchFamily="18" charset="0"/>
            </a:endParaRPr>
          </a:p>
        </p:txBody>
      </p:sp>
      <p:sp>
        <p:nvSpPr>
          <p:cNvPr id="4" name="Rounded Rectangle 3"/>
          <p:cNvSpPr/>
          <p:nvPr/>
        </p:nvSpPr>
        <p:spPr>
          <a:xfrm>
            <a:off x="381000" y="1524000"/>
            <a:ext cx="8458200" cy="4724400"/>
          </a:xfrm>
          <a:prstGeom prst="roundRect">
            <a:avLst>
              <a:gd name="adj" fmla="val 8032"/>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1600200"/>
            <a:ext cx="8153400" cy="1238801"/>
          </a:xfrm>
          <a:prstGeom prst="rect">
            <a:avLst/>
          </a:prstGeom>
          <a:noFill/>
        </p:spPr>
        <p:txBody>
          <a:bodyPr wrap="square" rtlCol="0">
            <a:spAutoFit/>
          </a:bodyPr>
          <a:lstStyle/>
          <a:p>
            <a:endParaRPr lang="en-US" sz="1050" dirty="0" smtClean="0">
              <a:solidFill>
                <a:srgbClr val="C00000"/>
              </a:solidFill>
              <a:latin typeface="Times New Roman" pitchFamily="18" charset="0"/>
              <a:cs typeface="Times New Roman" pitchFamily="18" charset="0"/>
            </a:endParaRPr>
          </a:p>
          <a:p>
            <a:pPr algn="just"/>
            <a:r>
              <a:rPr lang="en-US" sz="3200" dirty="0" smtClean="0">
                <a:solidFill>
                  <a:srgbClr val="C00000"/>
                </a:solidFill>
                <a:latin typeface="Times New Roman" pitchFamily="18" charset="0"/>
                <a:cs typeface="Times New Roman" pitchFamily="18" charset="0"/>
              </a:rPr>
              <a:t>a) Meherjan uses fallen leaves and straw to make fire for cooking her meals.</a:t>
            </a:r>
            <a:endParaRPr lang="en-US" sz="3200" dirty="0">
              <a:solidFill>
                <a:srgbClr val="C00000"/>
              </a:solidFill>
              <a:latin typeface="Times New Roman" pitchFamily="18" charset="0"/>
              <a:cs typeface="Times New Roman" pitchFamily="18" charset="0"/>
            </a:endParaRPr>
          </a:p>
        </p:txBody>
      </p:sp>
      <p:sp>
        <p:nvSpPr>
          <p:cNvPr id="6" name="TextBox 5"/>
          <p:cNvSpPr txBox="1"/>
          <p:nvPr/>
        </p:nvSpPr>
        <p:spPr>
          <a:xfrm>
            <a:off x="457200" y="2967294"/>
            <a:ext cx="8001000" cy="1569660"/>
          </a:xfrm>
          <a:prstGeom prst="rect">
            <a:avLst/>
          </a:prstGeom>
          <a:noFill/>
        </p:spPr>
        <p:txBody>
          <a:bodyPr wrap="square" rtlCol="0">
            <a:spAutoFit/>
          </a:bodyPr>
          <a:lstStyle/>
          <a:p>
            <a:pPr algn="just"/>
            <a:r>
              <a:rPr lang="en-US" sz="3200" dirty="0" smtClean="0">
                <a:solidFill>
                  <a:srgbClr val="00B050"/>
                </a:solidFill>
                <a:latin typeface="Times New Roman" pitchFamily="18" charset="0"/>
                <a:cs typeface="Times New Roman" pitchFamily="18" charset="0"/>
              </a:rPr>
              <a:t>b) Due to river erosion, Meherjan lost her cultivable land, cattle, trees, house, vegetable garden and the bamboo bush. </a:t>
            </a:r>
            <a:endParaRPr lang="en-US" sz="3200" dirty="0">
              <a:solidFill>
                <a:srgbClr val="00B050"/>
              </a:solidFill>
              <a:latin typeface="Times New Roman" pitchFamily="18" charset="0"/>
              <a:cs typeface="Times New Roman" pitchFamily="18" charset="0"/>
            </a:endParaRPr>
          </a:p>
        </p:txBody>
      </p:sp>
      <p:sp>
        <p:nvSpPr>
          <p:cNvPr id="7" name="TextBox 6"/>
          <p:cNvSpPr txBox="1"/>
          <p:nvPr/>
        </p:nvSpPr>
        <p:spPr>
          <a:xfrm>
            <a:off x="533400" y="4800600"/>
            <a:ext cx="7924800" cy="1077218"/>
          </a:xfrm>
          <a:prstGeom prst="rect">
            <a:avLst/>
          </a:prstGeom>
          <a:noFill/>
        </p:spPr>
        <p:txBody>
          <a:bodyPr wrap="square" rtlCol="0">
            <a:spAutoFit/>
          </a:bodyPr>
          <a:lstStyle/>
          <a:p>
            <a:r>
              <a:rPr lang="en-US" sz="3200" dirty="0" smtClean="0">
                <a:solidFill>
                  <a:srgbClr val="7030A0"/>
                </a:solidFill>
                <a:latin typeface="Times New Roman" pitchFamily="18" charset="0"/>
                <a:cs typeface="Times New Roman" pitchFamily="18" charset="0"/>
              </a:rPr>
              <a:t>C) Meherjan had a happy family once. She lost her husband and her family due to diseases.</a:t>
            </a:r>
            <a:endParaRPr lang="en-US" sz="3200" dirty="0">
              <a:solidFill>
                <a:srgbClr val="7030A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685800"/>
            <a:ext cx="8382000" cy="5486400"/>
          </a:xfrm>
          <a:prstGeom prst="roundRect">
            <a:avLst>
              <a:gd name="adj" fmla="val 8032"/>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1066800"/>
            <a:ext cx="8153400" cy="2223686"/>
          </a:xfrm>
          <a:prstGeom prst="rect">
            <a:avLst/>
          </a:prstGeom>
          <a:noFill/>
        </p:spPr>
        <p:txBody>
          <a:bodyPr wrap="square" rtlCol="0">
            <a:spAutoFit/>
          </a:bodyPr>
          <a:lstStyle/>
          <a:p>
            <a:endParaRPr lang="en-US" sz="1050" dirty="0" smtClean="0">
              <a:solidFill>
                <a:srgbClr val="C00000"/>
              </a:solidFill>
              <a:latin typeface="Times New Roman" pitchFamily="18" charset="0"/>
              <a:cs typeface="Times New Roman" pitchFamily="18" charset="0"/>
            </a:endParaRPr>
          </a:p>
          <a:p>
            <a:pPr algn="just"/>
            <a:r>
              <a:rPr lang="en-US" sz="3200" dirty="0" smtClean="0">
                <a:solidFill>
                  <a:srgbClr val="C00000"/>
                </a:solidFill>
                <a:latin typeface="Times New Roman" pitchFamily="18" charset="0"/>
                <a:cs typeface="Times New Roman" pitchFamily="18" charset="0"/>
              </a:rPr>
              <a:t>c) Here, the river Jamuna has been compared to  a greedy person who claims everything from the other people around him. That is why the phrase “greedy Jamuna” is used here. </a:t>
            </a:r>
            <a:endParaRPr lang="en-US" sz="3200" dirty="0">
              <a:solidFill>
                <a:srgbClr val="C00000"/>
              </a:solidFill>
              <a:latin typeface="Times New Roman" pitchFamily="18" charset="0"/>
              <a:cs typeface="Times New Roman" pitchFamily="18" charset="0"/>
            </a:endParaRPr>
          </a:p>
        </p:txBody>
      </p:sp>
      <p:sp>
        <p:nvSpPr>
          <p:cNvPr id="4" name="TextBox 3"/>
          <p:cNvSpPr txBox="1"/>
          <p:nvPr/>
        </p:nvSpPr>
        <p:spPr>
          <a:xfrm>
            <a:off x="533400" y="3581400"/>
            <a:ext cx="8001000" cy="2062103"/>
          </a:xfrm>
          <a:prstGeom prst="rect">
            <a:avLst/>
          </a:prstGeom>
          <a:noFill/>
        </p:spPr>
        <p:txBody>
          <a:bodyPr wrap="square" rtlCol="0">
            <a:spAutoFit/>
          </a:bodyPr>
          <a:lstStyle/>
          <a:p>
            <a:pPr algn="just"/>
            <a:r>
              <a:rPr lang="en-US" sz="3200" dirty="0" smtClean="0">
                <a:solidFill>
                  <a:srgbClr val="00B050"/>
                </a:solidFill>
                <a:latin typeface="Times New Roman" pitchFamily="18" charset="0"/>
                <a:cs typeface="Times New Roman" pitchFamily="18" charset="0"/>
              </a:rPr>
              <a:t>e) I notice that the river has gradually consumed the cultivable land, trees, house, vegetable garden and bamboo bush of  Meherjan greedily. </a:t>
            </a:r>
            <a:endParaRPr lang="en-US" sz="32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295400" y="897180"/>
            <a:ext cx="6172200" cy="1143000"/>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5400" b="1" dirty="0" smtClean="0">
                <a:solidFill>
                  <a:schemeClr val="bg1"/>
                </a:solidFill>
                <a:latin typeface="Times New Roman" pitchFamily="18" charset="0"/>
                <a:cs typeface="Times New Roman" pitchFamily="18" charset="0"/>
              </a:rPr>
              <a:t>Feed Back</a:t>
            </a:r>
            <a:endParaRPr lang="en-US" dirty="0">
              <a:solidFill>
                <a:schemeClr val="bg1"/>
              </a:solidFill>
              <a:latin typeface="Times New Roman" pitchFamily="18" charset="0"/>
              <a:cs typeface="Times New Roman" pitchFamily="18" charset="0"/>
            </a:endParaRPr>
          </a:p>
        </p:txBody>
      </p:sp>
      <p:sp>
        <p:nvSpPr>
          <p:cNvPr id="6" name="Flowchart: Alternate Process 5"/>
          <p:cNvSpPr/>
          <p:nvPr/>
        </p:nvSpPr>
        <p:spPr>
          <a:xfrm>
            <a:off x="1066800" y="2895600"/>
            <a:ext cx="7086600" cy="2971800"/>
          </a:xfrm>
          <a:prstGeom prst="flowChartAlternateProcess">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smtClean="0">
                <a:solidFill>
                  <a:schemeClr val="bg1"/>
                </a:solidFill>
              </a:rPr>
              <a:t>Write about  a paragraph  about Feroza based on learning. </a:t>
            </a:r>
            <a:endParaRPr lang="en-US" sz="4000" dirty="0">
              <a:solidFill>
                <a:schemeClr val="bg1"/>
              </a:solidFill>
            </a:endParaRPr>
          </a:p>
        </p:txBody>
      </p:sp>
      <p:sp>
        <p:nvSpPr>
          <p:cNvPr id="7" name="TextBox 6"/>
          <p:cNvSpPr txBox="1"/>
          <p:nvPr/>
        </p:nvSpPr>
        <p:spPr>
          <a:xfrm>
            <a:off x="1143000" y="3429000"/>
            <a:ext cx="6781800" cy="1846659"/>
          </a:xfrm>
          <a:prstGeom prst="rect">
            <a:avLst/>
          </a:prstGeom>
          <a:noFill/>
        </p:spPr>
        <p:txBody>
          <a:bodyPr wrap="square" rtlCol="0">
            <a:spAutoFit/>
          </a:bodyPr>
          <a:lstStyle/>
          <a:p>
            <a:pPr algn="ctr"/>
            <a:r>
              <a:rPr lang="en-US" sz="4800" dirty="0" smtClean="0">
                <a:solidFill>
                  <a:srgbClr val="7030A0"/>
                </a:solidFill>
              </a:rPr>
              <a:t>If you have any</a:t>
            </a:r>
          </a:p>
          <a:p>
            <a:pPr algn="ctr"/>
            <a:r>
              <a:rPr lang="en-US" sz="4800" dirty="0" smtClean="0">
                <a:solidFill>
                  <a:srgbClr val="7030A0"/>
                </a:solidFill>
              </a:rPr>
              <a:t> question ask me. </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endCondLst>
                                    <p:cond evt="onNext" delay="0">
                                      <p:tgtEl>
                                        <p:sldTgt/>
                                      </p:tgtEl>
                                    </p:cond>
                                  </p:endCondLst>
                                  <p:childTnLst>
                                    <p:animClr clrSpc="hsl">
                                      <p:cBhvr override="childStyle">
                                        <p:cTn id="6" dur="500" fill="hold"/>
                                        <p:tgtEl>
                                          <p:spTgt spid="6"/>
                                        </p:tgtEl>
                                        <p:attrNameLst>
                                          <p:attrName>style.color</p:attrName>
                                        </p:attrNameLst>
                                      </p:cBhvr>
                                      <p:by>
                                        <p:hsl h="-7200000" s="0" l="0"/>
                                      </p:by>
                                    </p:animClr>
                                    <p:animClr clrSpc="hsl">
                                      <p:cBhvr>
                                        <p:cTn id="7" dur="500" fill="hold"/>
                                        <p:tgtEl>
                                          <p:spTgt spid="6"/>
                                        </p:tgtEl>
                                        <p:attrNameLst>
                                          <p:attrName>fillcolor</p:attrName>
                                        </p:attrNameLst>
                                      </p:cBhvr>
                                      <p:by>
                                        <p:hsl h="-7200000" s="0" l="0"/>
                                      </p:by>
                                    </p:animClr>
                                    <p:animClr clrSpc="hsl">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fill="hold" grpId="1" nodeType="clickEffect">
                                  <p:stCondLst>
                                    <p:cond delay="0"/>
                                  </p:stCondLst>
                                  <p:childTnLst>
                                    <p:animClr clrSpc="hsl">
                                      <p:cBhvr override="childStyle">
                                        <p:cTn id="13" dur="500" fill="hold"/>
                                        <p:tgtEl>
                                          <p:spTgt spid="6"/>
                                        </p:tgtEl>
                                        <p:attrNameLst>
                                          <p:attrName>style.color</p:attrName>
                                        </p:attrNameLst>
                                      </p:cBhvr>
                                      <p:by>
                                        <p:hsl h="-7200000" s="0" l="0"/>
                                      </p:by>
                                    </p:animClr>
                                    <p:animClr clrSpc="hsl">
                                      <p:cBhvr>
                                        <p:cTn id="14" dur="500" fill="hold"/>
                                        <p:tgtEl>
                                          <p:spTgt spid="6"/>
                                        </p:tgtEl>
                                        <p:attrNameLst>
                                          <p:attrName>fillcolor</p:attrName>
                                        </p:attrNameLst>
                                      </p:cBhvr>
                                      <p:by>
                                        <p:hsl h="-7200000" s="0" l="0"/>
                                      </p:by>
                                    </p:animClr>
                                    <p:animClr clrSpc="hsl">
                                      <p:cBhvr>
                                        <p:cTn id="15" dur="500" fill="hold"/>
                                        <p:tgtEl>
                                          <p:spTgt spid="6"/>
                                        </p:tgtEl>
                                        <p:attrNameLst>
                                          <p:attrName>stroke.color</p:attrName>
                                        </p:attrNameLst>
                                      </p:cBhvr>
                                      <p:by>
                                        <p:hsl h="-7200000" s="0" l="0"/>
                                      </p:by>
                                    </p:animClr>
                                    <p:set>
                                      <p:cBhvr>
                                        <p:cTn id="1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8382000" cy="76944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400" dirty="0" smtClean="0">
                <a:solidFill>
                  <a:schemeClr val="bg1"/>
                </a:solidFill>
                <a:latin typeface="Times New Roman" pitchFamily="18" charset="0"/>
                <a:cs typeface="Times New Roman" pitchFamily="18" charset="0"/>
              </a:rPr>
              <a:t>Who can Give the answer?</a:t>
            </a:r>
            <a:endParaRPr lang="en-US" sz="4400" dirty="0">
              <a:solidFill>
                <a:schemeClr val="bg1"/>
              </a:solidFill>
              <a:latin typeface="Times New Roman" pitchFamily="18" charset="0"/>
              <a:cs typeface="Times New Roman" pitchFamily="18" charset="0"/>
            </a:endParaRPr>
          </a:p>
        </p:txBody>
      </p:sp>
      <p:sp>
        <p:nvSpPr>
          <p:cNvPr id="7" name="TextBox 6"/>
          <p:cNvSpPr txBox="1"/>
          <p:nvPr/>
        </p:nvSpPr>
        <p:spPr>
          <a:xfrm>
            <a:off x="457200" y="1600200"/>
            <a:ext cx="8153400" cy="1361911"/>
          </a:xfrm>
          <a:prstGeom prst="rect">
            <a:avLst/>
          </a:prstGeom>
          <a:noFill/>
        </p:spPr>
        <p:txBody>
          <a:bodyPr wrap="square" rtlCol="0">
            <a:spAutoFit/>
          </a:bodyPr>
          <a:lstStyle/>
          <a:p>
            <a:endParaRPr lang="en-US" sz="1050" dirty="0" smtClean="0">
              <a:solidFill>
                <a:srgbClr val="C00000"/>
              </a:solidFill>
              <a:latin typeface="Times New Roman" pitchFamily="18" charset="0"/>
              <a:cs typeface="Times New Roman" pitchFamily="18" charset="0"/>
            </a:endParaRPr>
          </a:p>
          <a:p>
            <a:r>
              <a:rPr lang="en-US" sz="3600" dirty="0" smtClean="0">
                <a:solidFill>
                  <a:srgbClr val="C00000"/>
                </a:solidFill>
                <a:latin typeface="Times New Roman" pitchFamily="18" charset="0"/>
                <a:cs typeface="Times New Roman" pitchFamily="18" charset="0"/>
              </a:rPr>
              <a:t>a) How many people become homeless in    </a:t>
            </a:r>
          </a:p>
          <a:p>
            <a:r>
              <a:rPr lang="en-US" sz="3600" dirty="0" smtClean="0">
                <a:solidFill>
                  <a:srgbClr val="C00000"/>
                </a:solidFill>
                <a:latin typeface="Times New Roman" pitchFamily="18" charset="0"/>
                <a:cs typeface="Times New Roman" pitchFamily="18" charset="0"/>
              </a:rPr>
              <a:t>    Bangladesh every year?</a:t>
            </a:r>
            <a:endParaRPr lang="en-US" sz="3600" dirty="0">
              <a:solidFill>
                <a:srgbClr val="C00000"/>
              </a:solidFill>
              <a:latin typeface="Times New Roman" pitchFamily="18" charset="0"/>
              <a:cs typeface="Times New Roman" pitchFamily="18" charset="0"/>
            </a:endParaRPr>
          </a:p>
        </p:txBody>
      </p:sp>
      <p:sp>
        <p:nvSpPr>
          <p:cNvPr id="8" name="TextBox 7"/>
          <p:cNvSpPr txBox="1"/>
          <p:nvPr/>
        </p:nvSpPr>
        <p:spPr>
          <a:xfrm>
            <a:off x="457200" y="3178314"/>
            <a:ext cx="8001000" cy="646331"/>
          </a:xfrm>
          <a:prstGeom prst="rect">
            <a:avLst/>
          </a:prstGeom>
          <a:noFill/>
        </p:spPr>
        <p:txBody>
          <a:bodyPr wrap="square" rtlCol="0">
            <a:spAutoFit/>
          </a:bodyPr>
          <a:lstStyle/>
          <a:p>
            <a:r>
              <a:rPr lang="en-US" sz="3600" dirty="0" smtClean="0">
                <a:solidFill>
                  <a:srgbClr val="00B050"/>
                </a:solidFill>
                <a:latin typeface="Times New Roman" pitchFamily="18" charset="0"/>
                <a:cs typeface="Times New Roman" pitchFamily="18" charset="0"/>
              </a:rPr>
              <a:t>b) Once Meherjan was----------------</a:t>
            </a:r>
            <a:endParaRPr lang="en-US" sz="3600" dirty="0">
              <a:solidFill>
                <a:srgbClr val="00B050"/>
              </a:solidFill>
              <a:latin typeface="Times New Roman" pitchFamily="18" charset="0"/>
              <a:cs typeface="Times New Roman" pitchFamily="18" charset="0"/>
            </a:endParaRPr>
          </a:p>
        </p:txBody>
      </p:sp>
      <p:sp>
        <p:nvSpPr>
          <p:cNvPr id="9" name="TextBox 8"/>
          <p:cNvSpPr txBox="1"/>
          <p:nvPr/>
        </p:nvSpPr>
        <p:spPr>
          <a:xfrm>
            <a:off x="381000" y="4315361"/>
            <a:ext cx="8305800" cy="646331"/>
          </a:xfrm>
          <a:prstGeom prst="rect">
            <a:avLst/>
          </a:prstGeom>
          <a:noFill/>
        </p:spPr>
        <p:txBody>
          <a:bodyPr wrap="square" rtlCol="0">
            <a:spAutoFit/>
          </a:bodyPr>
          <a:lstStyle/>
          <a:p>
            <a:r>
              <a:rPr lang="en-US" sz="3600" dirty="0" smtClean="0">
                <a:solidFill>
                  <a:srgbClr val="7030A0"/>
                </a:solidFill>
                <a:latin typeface="Times New Roman" pitchFamily="18" charset="0"/>
                <a:cs typeface="Times New Roman" pitchFamily="18" charset="0"/>
              </a:rPr>
              <a:t>C) The roof of her house is covered by------</a:t>
            </a:r>
            <a:endParaRPr lang="en-US" sz="3600" dirty="0">
              <a:solidFill>
                <a:srgbClr val="7030A0"/>
              </a:solidFill>
              <a:latin typeface="Times New Roman" pitchFamily="18" charset="0"/>
              <a:cs typeface="Times New Roman" pitchFamily="18" charset="0"/>
            </a:endParaRPr>
          </a:p>
        </p:txBody>
      </p:sp>
      <p:sp>
        <p:nvSpPr>
          <p:cNvPr id="10" name="Rounded Rectangle 9"/>
          <p:cNvSpPr/>
          <p:nvPr/>
        </p:nvSpPr>
        <p:spPr>
          <a:xfrm>
            <a:off x="381000" y="1524000"/>
            <a:ext cx="8458200" cy="4724400"/>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295400" y="897180"/>
            <a:ext cx="6172200" cy="1143000"/>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5400" b="1" dirty="0" smtClean="0">
                <a:solidFill>
                  <a:schemeClr val="bg1"/>
                </a:solidFill>
                <a:latin typeface="Times New Roman" pitchFamily="18" charset="0"/>
                <a:cs typeface="Times New Roman" pitchFamily="18" charset="0"/>
              </a:rPr>
              <a:t>Home work</a:t>
            </a:r>
            <a:endParaRPr lang="en-US" dirty="0">
              <a:solidFill>
                <a:schemeClr val="bg1"/>
              </a:solidFill>
              <a:latin typeface="Times New Roman" pitchFamily="18" charset="0"/>
              <a:cs typeface="Times New Roman" pitchFamily="18" charset="0"/>
            </a:endParaRPr>
          </a:p>
        </p:txBody>
      </p:sp>
      <p:sp>
        <p:nvSpPr>
          <p:cNvPr id="4" name="Flowchart: Alternate Process 3"/>
          <p:cNvSpPr/>
          <p:nvPr/>
        </p:nvSpPr>
        <p:spPr>
          <a:xfrm>
            <a:off x="838200" y="2819400"/>
            <a:ext cx="7086600" cy="2971800"/>
          </a:xfrm>
          <a:prstGeom prst="flowChartAlternateProcess">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smtClean="0">
                <a:solidFill>
                  <a:schemeClr val="bg1"/>
                </a:solidFill>
              </a:rPr>
              <a:t>Write about  a paragraph  about Feroza based on learning. </a:t>
            </a:r>
            <a:endParaRPr lang="en-US" sz="4000" dirty="0">
              <a:solidFill>
                <a:schemeClr val="bg1"/>
              </a:solidFill>
            </a:endParaRPr>
          </a:p>
        </p:txBody>
      </p:sp>
      <p:sp>
        <p:nvSpPr>
          <p:cNvPr id="6" name="TextBox 5"/>
          <p:cNvSpPr txBox="1"/>
          <p:nvPr/>
        </p:nvSpPr>
        <p:spPr>
          <a:xfrm>
            <a:off x="990600" y="3124200"/>
            <a:ext cx="6781800" cy="2400657"/>
          </a:xfrm>
          <a:prstGeom prst="rect">
            <a:avLst/>
          </a:prstGeom>
          <a:noFill/>
        </p:spPr>
        <p:txBody>
          <a:bodyPr wrap="square" rtlCol="0">
            <a:spAutoFit/>
          </a:bodyPr>
          <a:lstStyle/>
          <a:p>
            <a:pPr algn="ctr"/>
            <a:r>
              <a:rPr lang="en-US" sz="4400" b="1" dirty="0" smtClean="0">
                <a:solidFill>
                  <a:srgbClr val="7030A0"/>
                </a:solidFill>
                <a:latin typeface="Times New Roman" pitchFamily="18" charset="0"/>
                <a:cs typeface="Times New Roman" pitchFamily="18" charset="0"/>
              </a:rPr>
              <a:t>Write  a paragraph  </a:t>
            </a:r>
          </a:p>
          <a:p>
            <a:pPr algn="ctr"/>
            <a:r>
              <a:rPr lang="en-US" sz="4400" b="1" dirty="0" smtClean="0">
                <a:solidFill>
                  <a:srgbClr val="7030A0"/>
                </a:solidFill>
                <a:latin typeface="Times New Roman" pitchFamily="18" charset="0"/>
                <a:cs typeface="Times New Roman" pitchFamily="18" charset="0"/>
              </a:rPr>
              <a:t>about Environmental Pollution of Bangladesh. </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p:cBhvr override="childStyle">
                                        <p:cTn id="6" dur="500" fill="hold"/>
                                        <p:tgtEl>
                                          <p:spTgt spid="4"/>
                                        </p:tgtEl>
                                        <p:attrNameLst>
                                          <p:attrName>style.color</p:attrName>
                                        </p:attrNameLst>
                                      </p:cBhvr>
                                      <p:by>
                                        <p:hsl h="7200000" s="0" l="0"/>
                                      </p:by>
                                    </p:animClr>
                                    <p:animClr clrSpc="hsl">
                                      <p:cBhvr>
                                        <p:cTn id="7" dur="500" fill="hold"/>
                                        <p:tgtEl>
                                          <p:spTgt spid="4"/>
                                        </p:tgtEl>
                                        <p:attrNameLst>
                                          <p:attrName>fillcolor</p:attrName>
                                        </p:attrNameLst>
                                      </p:cBhvr>
                                      <p:by>
                                        <p:hsl h="7200000" s="0" l="0"/>
                                      </p:by>
                                    </p:animClr>
                                    <p:animClr clrSpc="hsl">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thumbs.gfycat.com/SaneWelcomeLaughingthrush-small.gif"/>
          <p:cNvPicPr>
            <a:picLocks noChangeAspect="1" noChangeArrowheads="1" noCrop="1"/>
          </p:cNvPicPr>
          <p:nvPr/>
        </p:nvPicPr>
        <p:blipFill>
          <a:blip r:embed="rId2"/>
          <a:srcRect/>
          <a:stretch>
            <a:fillRect/>
          </a:stretch>
        </p:blipFill>
        <p:spPr bwMode="auto">
          <a:xfrm>
            <a:off x="609600" y="563042"/>
            <a:ext cx="7772400" cy="576155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1521540"/>
            <a:ext cx="6172200" cy="3810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00B050"/>
                </a:solidFill>
                <a:latin typeface="Times New Roman" pitchFamily="18" charset="0"/>
                <a:cs typeface="Times New Roman" pitchFamily="18" charset="0"/>
              </a:rPr>
              <a:t>English For Today</a:t>
            </a:r>
          </a:p>
          <a:p>
            <a:pPr algn="ctr"/>
            <a:r>
              <a:rPr lang="en-US" sz="5400" b="1" dirty="0" smtClean="0">
                <a:solidFill>
                  <a:srgbClr val="7030A0"/>
                </a:solidFill>
                <a:latin typeface="Times New Roman" pitchFamily="18" charset="0"/>
                <a:cs typeface="Times New Roman" pitchFamily="18" charset="0"/>
              </a:rPr>
              <a:t>For Classes : 9-10</a:t>
            </a:r>
          </a:p>
          <a:p>
            <a:pPr algn="ctr"/>
            <a:r>
              <a:rPr lang="en-US" sz="5400" b="1" dirty="0" smtClean="0">
                <a:solidFill>
                  <a:srgbClr val="002060"/>
                </a:solidFill>
                <a:latin typeface="Times New Roman" pitchFamily="18" charset="0"/>
                <a:cs typeface="Times New Roman" pitchFamily="18" charset="0"/>
              </a:rPr>
              <a:t>Time: 40 Minutes</a:t>
            </a:r>
            <a:endParaRPr lang="en-US" sz="4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81000" y="452280"/>
            <a:ext cx="8382000" cy="762000"/>
          </a:xfrm>
          <a:prstGeom prst="flowChartAlternateProcess">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solidFill>
                  <a:srgbClr val="C00000"/>
                </a:solidFill>
                <a:latin typeface="Times New Roman" pitchFamily="18" charset="0"/>
                <a:cs typeface="Times New Roman" pitchFamily="18" charset="0"/>
              </a:rPr>
              <a:t>Look at the picture</a:t>
            </a:r>
            <a:endParaRPr lang="en-US" sz="4800" b="1" dirty="0">
              <a:solidFill>
                <a:srgbClr val="C00000"/>
              </a:solidFill>
              <a:latin typeface="Times New Roman" pitchFamily="18" charset="0"/>
              <a:cs typeface="Times New Roman" pitchFamily="18" charset="0"/>
            </a:endParaRPr>
          </a:p>
        </p:txBody>
      </p:sp>
      <p:pic>
        <p:nvPicPr>
          <p:cNvPr id="3" name="Picture 2" descr="https://upload.wikimedia.org/wikipedia/commons/thumb/1/1b/Ethnic_groups_of_Bangladesh.png/320px-Ethnic_groups_of_Bangladesh.png"/>
          <p:cNvPicPr>
            <a:picLocks noChangeAspect="1" noChangeArrowheads="1"/>
          </p:cNvPicPr>
          <p:nvPr/>
        </p:nvPicPr>
        <p:blipFill>
          <a:blip r:embed="rId2"/>
          <a:stretch>
            <a:fillRect/>
          </a:stretch>
        </p:blipFill>
        <p:spPr bwMode="auto">
          <a:xfrm>
            <a:off x="381000" y="1691984"/>
            <a:ext cx="8381358" cy="4480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The Ethnic People in Bangladesh — Steem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80" name="Picture 8" descr="https://lh6.googleusercontent.com/proxy/AHdKC-LzhQP6_BoEDTKdXdRIYGmi_Sl_AHepcLCZ04ypi9dHUjueaGHTqf-HzW4E276FyEEndx3DmpBaXlXTh9SpwPulxsj_hHe9lDzCwTtVPVu-yiBl0oPgIw"/>
          <p:cNvPicPr>
            <a:picLocks noChangeAspect="1" noChangeArrowheads="1"/>
          </p:cNvPicPr>
          <p:nvPr/>
        </p:nvPicPr>
        <p:blipFill>
          <a:blip r:embed="rId2"/>
          <a:stretch>
            <a:fillRect/>
          </a:stretch>
        </p:blipFill>
        <p:spPr bwMode="auto">
          <a:xfrm>
            <a:off x="491256" y="1295400"/>
            <a:ext cx="8043144"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lowchart: Alternate Process 6"/>
          <p:cNvSpPr/>
          <p:nvPr/>
        </p:nvSpPr>
        <p:spPr>
          <a:xfrm>
            <a:off x="381000" y="304800"/>
            <a:ext cx="8229600" cy="762000"/>
          </a:xfrm>
          <a:prstGeom prst="flowChartAlternateProcess">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solidFill>
                  <a:srgbClr val="C00000"/>
                </a:solidFill>
                <a:latin typeface="Times New Roman" pitchFamily="18" charset="0"/>
                <a:cs typeface="Times New Roman" pitchFamily="18" charset="0"/>
              </a:rPr>
              <a:t>Look at the picture</a:t>
            </a:r>
            <a:endParaRPr lang="en-US" sz="4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ersonal\Desktop\Songs\Song Final_Moment.jpg"/>
          <p:cNvPicPr>
            <a:picLocks noChangeAspect="1" noChangeArrowheads="1"/>
          </p:cNvPicPr>
          <p:nvPr/>
        </p:nvPicPr>
        <p:blipFill>
          <a:blip r:embed="rId3"/>
          <a:stretch>
            <a:fillRect/>
          </a:stretch>
        </p:blipFill>
        <p:spPr bwMode="auto">
          <a:xfrm>
            <a:off x="533400" y="1371600"/>
            <a:ext cx="8001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lowchart: Alternate Process 5"/>
          <p:cNvSpPr/>
          <p:nvPr/>
        </p:nvSpPr>
        <p:spPr>
          <a:xfrm>
            <a:off x="457200" y="452280"/>
            <a:ext cx="8229600" cy="762000"/>
          </a:xfrm>
          <a:prstGeom prst="flowChartAlternateProcess">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smtClean="0">
                <a:solidFill>
                  <a:srgbClr val="C00000"/>
                </a:solidFill>
                <a:latin typeface="Times New Roman" pitchFamily="18" charset="0"/>
                <a:cs typeface="Times New Roman" pitchFamily="18" charset="0"/>
              </a:rPr>
              <a:t>Let us watch a Video</a:t>
            </a:r>
            <a:endParaRPr lang="en-US" sz="4800" b="1" dirty="0">
              <a:solidFill>
                <a:srgbClr val="C00000"/>
              </a:solidFill>
              <a:latin typeface="Times New Roman" pitchFamily="18" charset="0"/>
              <a:cs typeface="Times New Roman" pitchFamily="18" charset="0"/>
            </a:endParaRPr>
          </a:p>
        </p:txBody>
      </p:sp>
      <p:graphicFrame>
        <p:nvGraphicFramePr>
          <p:cNvPr id="5" name="Object 4">
            <a:hlinkClick r:id="" action="ppaction://ole?verb=0"/>
          </p:cNvPr>
          <p:cNvGraphicFramePr>
            <a:graphicFrameLocks noChangeAspect="1"/>
          </p:cNvGraphicFramePr>
          <p:nvPr/>
        </p:nvGraphicFramePr>
        <p:xfrm>
          <a:off x="4343400" y="2514600"/>
          <a:ext cx="685800" cy="578644"/>
        </p:xfrm>
        <a:graphic>
          <a:graphicData uri="http://schemas.openxmlformats.org/presentationml/2006/ole">
            <p:oleObj spid="_x0000_s2054" name="Packager Shell Object" showAsIcon="1" r:id="rId4" imgW="914400" imgH="771480" progId="Package">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57200" y="838200"/>
            <a:ext cx="8077200" cy="5257800"/>
          </a:xfrm>
          <a:prstGeom prst="flowChartAlternateProcess">
            <a:avLst/>
          </a:prstGeom>
          <a:ln w="76200">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20000"/>
              </a:lnSpc>
            </a:pPr>
            <a:r>
              <a:rPr lang="en-US" sz="6000" b="1" u="sng" dirty="0" smtClean="0">
                <a:solidFill>
                  <a:srgbClr val="0070C0"/>
                </a:solidFill>
                <a:latin typeface="Times New Roman" pitchFamily="18" charset="0"/>
                <a:cs typeface="Times New Roman" pitchFamily="18" charset="0"/>
              </a:rPr>
              <a:t>Unit Five</a:t>
            </a:r>
            <a:r>
              <a:rPr lang="en-US" sz="6000" b="1" dirty="0" smtClean="0">
                <a:solidFill>
                  <a:srgbClr val="0070C0"/>
                </a:solidFill>
                <a:latin typeface="Times New Roman" pitchFamily="18" charset="0"/>
                <a:cs typeface="Times New Roman" pitchFamily="18" charset="0"/>
              </a:rPr>
              <a:t> </a:t>
            </a:r>
          </a:p>
          <a:p>
            <a:pPr algn="ctr">
              <a:lnSpc>
                <a:spcPct val="120000"/>
              </a:lnSpc>
            </a:pPr>
            <a:r>
              <a:rPr lang="en-US" sz="5400" b="1" dirty="0" smtClean="0">
                <a:solidFill>
                  <a:srgbClr val="C00000"/>
                </a:solidFill>
                <a:latin typeface="Times New Roman" pitchFamily="18" charset="0"/>
                <a:cs typeface="Times New Roman" pitchFamily="18" charset="0"/>
              </a:rPr>
              <a:t>Nature and Environment</a:t>
            </a:r>
          </a:p>
          <a:p>
            <a:pPr algn="ctr">
              <a:lnSpc>
                <a:spcPct val="120000"/>
              </a:lnSpc>
            </a:pPr>
            <a:r>
              <a:rPr lang="en-US" sz="4800" b="1" u="sng" dirty="0" smtClean="0">
                <a:solidFill>
                  <a:srgbClr val="00B050"/>
                </a:solidFill>
                <a:latin typeface="Times New Roman" pitchFamily="18" charset="0"/>
                <a:cs typeface="Times New Roman" pitchFamily="18" charset="0"/>
              </a:rPr>
              <a:t>Lesson - 1</a:t>
            </a:r>
            <a:r>
              <a:rPr lang="en-US" sz="4800" b="1" dirty="0" smtClean="0">
                <a:solidFill>
                  <a:srgbClr val="00B050"/>
                </a:solidFill>
                <a:latin typeface="Times New Roman" pitchFamily="18" charset="0"/>
                <a:cs typeface="Times New Roman" pitchFamily="18" charset="0"/>
              </a:rPr>
              <a:t> </a:t>
            </a:r>
          </a:p>
          <a:p>
            <a:pPr algn="ctr">
              <a:lnSpc>
                <a:spcPct val="120000"/>
              </a:lnSpc>
            </a:pPr>
            <a:r>
              <a:rPr lang="en-US" sz="4400" b="1" dirty="0" smtClean="0">
                <a:solidFill>
                  <a:srgbClr val="002060"/>
                </a:solidFill>
                <a:latin typeface="Times New Roman" pitchFamily="18" charset="0"/>
                <a:cs typeface="Times New Roman" pitchFamily="18" charset="0"/>
              </a:rPr>
              <a:t>The greed of the Mighty rivers</a:t>
            </a:r>
          </a:p>
          <a:p>
            <a:pPr algn="ctr">
              <a:lnSpc>
                <a:spcPct val="120000"/>
              </a:lnSpc>
            </a:pPr>
            <a:r>
              <a:rPr lang="en-US" sz="4400" b="1" i="1" dirty="0" smtClean="0">
                <a:solidFill>
                  <a:srgbClr val="C00000"/>
                </a:solidFill>
                <a:latin typeface="Times New Roman" pitchFamily="18" charset="0"/>
                <a:cs typeface="Times New Roman" pitchFamily="18" charset="0"/>
              </a:rPr>
              <a:t>Page: 56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588825"/>
            <a:ext cx="80010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smtClean="0">
                <a:latin typeface="Times New Roman" pitchFamily="18" charset="0"/>
                <a:cs typeface="Times New Roman" pitchFamily="18" charset="0"/>
              </a:rPr>
              <a:t>Learning outcomes</a:t>
            </a:r>
            <a:endParaRPr lang="en-US" sz="2000" dirty="0">
              <a:latin typeface="Times New Roman" pitchFamily="18" charset="0"/>
              <a:cs typeface="Times New Roman" pitchFamily="18" charset="0"/>
            </a:endParaRPr>
          </a:p>
        </p:txBody>
      </p:sp>
      <p:sp>
        <p:nvSpPr>
          <p:cNvPr id="3" name="Flowchart: Alternate Process 2"/>
          <p:cNvSpPr/>
          <p:nvPr/>
        </p:nvSpPr>
        <p:spPr>
          <a:xfrm>
            <a:off x="381000" y="1863445"/>
            <a:ext cx="8382000" cy="4191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en-US" sz="3600" dirty="0" smtClean="0">
                <a:solidFill>
                  <a:srgbClr val="002060"/>
                </a:solidFill>
                <a:latin typeface="Arial Narrow" pitchFamily="34" charset="0"/>
                <a:cs typeface="Times New Roman" pitchFamily="18" charset="0"/>
              </a:rPr>
              <a:t>After studied this unit, we will be able to</a:t>
            </a:r>
          </a:p>
          <a:p>
            <a:pPr>
              <a:lnSpc>
                <a:spcPct val="150000"/>
              </a:lnSpc>
              <a:buFont typeface="Arial" pitchFamily="34" charset="0"/>
              <a:buChar char="•"/>
            </a:pPr>
            <a:r>
              <a:rPr lang="en-US" sz="3200" dirty="0" smtClean="0">
                <a:solidFill>
                  <a:srgbClr val="C00000"/>
                </a:solidFill>
                <a:latin typeface="Arial Narrow" pitchFamily="34" charset="0"/>
                <a:cs typeface="Times New Roman" pitchFamily="18" charset="0"/>
              </a:rPr>
              <a:t> comprehended and summaries texts </a:t>
            </a:r>
            <a:endParaRPr lang="en-US" sz="3600" dirty="0" smtClean="0">
              <a:solidFill>
                <a:srgbClr val="C00000"/>
              </a:solidFill>
              <a:latin typeface="Arial Narrow" pitchFamily="34" charset="0"/>
              <a:cs typeface="Times New Roman" pitchFamily="18" charset="0"/>
            </a:endParaRPr>
          </a:p>
          <a:p>
            <a:pPr>
              <a:lnSpc>
                <a:spcPct val="150000"/>
              </a:lnSpc>
              <a:buFont typeface="Arial" pitchFamily="34" charset="0"/>
              <a:buChar char="•"/>
            </a:pPr>
            <a:r>
              <a:rPr lang="en-US" sz="3600" dirty="0" smtClean="0">
                <a:latin typeface="Arial Narrow" pitchFamily="34" charset="0"/>
                <a:cs typeface="Times New Roman" pitchFamily="18" charset="0"/>
              </a:rPr>
              <a:t> </a:t>
            </a:r>
            <a:r>
              <a:rPr lang="en-US" sz="3600" b="1" dirty="0" smtClean="0">
                <a:solidFill>
                  <a:srgbClr val="00B050"/>
                </a:solidFill>
                <a:latin typeface="Arial Narrow" pitchFamily="34" charset="0"/>
                <a:cs typeface="Times New Roman" pitchFamily="18" charset="0"/>
              </a:rPr>
              <a:t>ask and answer questions</a:t>
            </a:r>
            <a:endParaRPr lang="en-US" sz="3600" b="1" dirty="0" smtClean="0">
              <a:latin typeface="Arial Narrow" pitchFamily="34" charset="0"/>
              <a:cs typeface="Times New Roman" pitchFamily="18" charset="0"/>
            </a:endParaRPr>
          </a:p>
          <a:p>
            <a:pPr>
              <a:lnSpc>
                <a:spcPct val="150000"/>
              </a:lnSpc>
              <a:buFont typeface="Arial" pitchFamily="34" charset="0"/>
              <a:buChar char="•"/>
            </a:pPr>
            <a:r>
              <a:rPr lang="en-US" sz="3600" dirty="0" smtClean="0">
                <a:latin typeface="Arial Narrow" pitchFamily="34" charset="0"/>
                <a:cs typeface="Times New Roman" pitchFamily="18" charset="0"/>
              </a:rPr>
              <a:t> </a:t>
            </a:r>
            <a:r>
              <a:rPr lang="en-US" sz="3600" dirty="0" smtClean="0">
                <a:solidFill>
                  <a:schemeClr val="tx1"/>
                </a:solidFill>
                <a:latin typeface="Arial Narrow" pitchFamily="34" charset="0"/>
                <a:cs typeface="Times New Roman" pitchFamily="18" charset="0"/>
              </a:rPr>
              <a:t>take part in role playing and conversations</a:t>
            </a:r>
          </a:p>
          <a:p>
            <a:pPr>
              <a:lnSpc>
                <a:spcPct val="150000"/>
              </a:lnSpc>
              <a:buFont typeface="Arial" pitchFamily="34" charset="0"/>
              <a:buChar char="•"/>
            </a:pPr>
            <a:r>
              <a:rPr lang="en-US" sz="3600" dirty="0" smtClean="0">
                <a:latin typeface="Arial Narrow" pitchFamily="34" charset="0"/>
                <a:cs typeface="Times New Roman" pitchFamily="18" charset="0"/>
              </a:rPr>
              <a:t> </a:t>
            </a:r>
            <a:r>
              <a:rPr lang="en-US" sz="3600" dirty="0" smtClean="0">
                <a:solidFill>
                  <a:srgbClr val="C00000"/>
                </a:solidFill>
                <a:latin typeface="Arial Narrow" pitchFamily="34" charset="0"/>
                <a:cs typeface="Times New Roman" pitchFamily="18" charset="0"/>
              </a:rPr>
              <a:t>write  short compositions /slogans for posters</a:t>
            </a:r>
          </a:p>
          <a:p>
            <a:pPr>
              <a:buFont typeface="Arial" pitchFamily="34" charset="0"/>
              <a:buChar cha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295400" y="322008"/>
            <a:ext cx="6172200" cy="914400"/>
          </a:xfrm>
          <a:prstGeom prst="flowChartAlternateProcess">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b="1" dirty="0" smtClean="0">
                <a:solidFill>
                  <a:schemeClr val="bg1"/>
                </a:solidFill>
                <a:latin typeface="Times New Roman" pitchFamily="18" charset="0"/>
                <a:cs typeface="Times New Roman" pitchFamily="18" charset="0"/>
              </a:rPr>
              <a:t>Vocabulary</a:t>
            </a:r>
            <a:endParaRPr lang="en-US" sz="4800" dirty="0">
              <a:solidFill>
                <a:schemeClr val="bg1"/>
              </a:solidFill>
              <a:latin typeface="Times New Roman" pitchFamily="18" charset="0"/>
              <a:cs typeface="Times New Roman" pitchFamily="18" charset="0"/>
            </a:endParaRPr>
          </a:p>
        </p:txBody>
      </p:sp>
      <p:sp>
        <p:nvSpPr>
          <p:cNvPr id="3" name="TextBox 2"/>
          <p:cNvSpPr txBox="1"/>
          <p:nvPr/>
        </p:nvSpPr>
        <p:spPr>
          <a:xfrm>
            <a:off x="152400" y="1981200"/>
            <a:ext cx="13716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dirty="0" smtClean="0">
                <a:solidFill>
                  <a:srgbClr val="C00000"/>
                </a:solidFill>
                <a:latin typeface="Times New Roman" pitchFamily="18" charset="0"/>
                <a:cs typeface="Times New Roman" pitchFamily="18" charset="0"/>
              </a:rPr>
              <a:t>embankment</a:t>
            </a:r>
            <a:endParaRPr lang="en-US" sz="3200" b="1" dirty="0">
              <a:solidFill>
                <a:srgbClr val="C00000"/>
              </a:solidFill>
              <a:latin typeface="Times New Roman" pitchFamily="18" charset="0"/>
              <a:cs typeface="Times New Roman" pitchFamily="18" charset="0"/>
            </a:endParaRPr>
          </a:p>
        </p:txBody>
      </p:sp>
      <p:sp>
        <p:nvSpPr>
          <p:cNvPr id="4" name="TextBox 3"/>
          <p:cNvSpPr txBox="1"/>
          <p:nvPr/>
        </p:nvSpPr>
        <p:spPr>
          <a:xfrm>
            <a:off x="5486400" y="1447800"/>
            <a:ext cx="3352800" cy="1200329"/>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400" b="1" dirty="0" smtClean="0">
                <a:solidFill>
                  <a:srgbClr val="7030A0"/>
                </a:solidFill>
                <a:latin typeface="Times New Roman" pitchFamily="18" charset="0"/>
                <a:cs typeface="Times New Roman" pitchFamily="18" charset="0"/>
              </a:rPr>
              <a:t>a wall or bank of earth or stone built to prevent a river flooding an area</a:t>
            </a:r>
            <a:r>
              <a:rPr lang="en-GB" sz="2400" b="1" dirty="0" smtClean="0">
                <a:solidFill>
                  <a:srgbClr val="00B0F0"/>
                </a:solidFill>
                <a:latin typeface="Times New Roman" pitchFamily="18" charset="0"/>
                <a:cs typeface="Times New Roman" pitchFamily="18" charset="0"/>
              </a:rPr>
              <a:t>.</a:t>
            </a:r>
            <a:endParaRPr lang="en-US" sz="2400" b="1" dirty="0">
              <a:solidFill>
                <a:srgbClr val="00B0F0"/>
              </a:solidFill>
              <a:latin typeface="Times New Roman" pitchFamily="18" charset="0"/>
              <a:cs typeface="Times New Roman" pitchFamily="18" charset="0"/>
            </a:endParaRPr>
          </a:p>
        </p:txBody>
      </p:sp>
      <p:sp>
        <p:nvSpPr>
          <p:cNvPr id="5" name="TextBox 4"/>
          <p:cNvSpPr txBox="1"/>
          <p:nvPr/>
        </p:nvSpPr>
        <p:spPr>
          <a:xfrm>
            <a:off x="5486400" y="2779693"/>
            <a:ext cx="33528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err="1" smtClean="0">
                <a:solidFill>
                  <a:srgbClr val="00B050"/>
                </a:solidFill>
                <a:latin typeface="Times New Roman" pitchFamily="18" charset="0"/>
                <a:cs typeface="Times New Roman" pitchFamily="18" charset="0"/>
              </a:rPr>
              <a:t>Rahima</a:t>
            </a:r>
            <a:r>
              <a:rPr lang="en-US" sz="2400" b="1" dirty="0" smtClean="0">
                <a:solidFill>
                  <a:srgbClr val="00B050"/>
                </a:solidFill>
                <a:latin typeface="Times New Roman" pitchFamily="18" charset="0"/>
                <a:cs typeface="Times New Roman" pitchFamily="18" charset="0"/>
              </a:rPr>
              <a:t> lives on a slum near an embankment</a:t>
            </a:r>
            <a:endParaRPr lang="en-US" sz="2400" b="1" dirty="0">
              <a:solidFill>
                <a:srgbClr val="00B050"/>
              </a:solidFill>
              <a:latin typeface="Times New Roman" pitchFamily="18" charset="0"/>
              <a:cs typeface="Times New Roman" pitchFamily="18" charset="0"/>
            </a:endParaRPr>
          </a:p>
        </p:txBody>
      </p:sp>
      <p:sp>
        <p:nvSpPr>
          <p:cNvPr id="6" name="TextBox 5"/>
          <p:cNvSpPr txBox="1"/>
          <p:nvPr/>
        </p:nvSpPr>
        <p:spPr>
          <a:xfrm>
            <a:off x="0" y="4876800"/>
            <a:ext cx="1504332"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dirty="0" smtClean="0">
                <a:solidFill>
                  <a:srgbClr val="C00000"/>
                </a:solidFill>
                <a:latin typeface="Times New Roman" pitchFamily="18" charset="0"/>
                <a:cs typeface="Times New Roman" pitchFamily="18" charset="0"/>
              </a:rPr>
              <a:t>erosion</a:t>
            </a:r>
            <a:endParaRPr lang="en-US" sz="3200" b="1" dirty="0">
              <a:solidFill>
                <a:srgbClr val="C00000"/>
              </a:solidFill>
              <a:latin typeface="Times New Roman" pitchFamily="18" charset="0"/>
              <a:cs typeface="Times New Roman" pitchFamily="18" charset="0"/>
            </a:endParaRPr>
          </a:p>
        </p:txBody>
      </p:sp>
      <p:sp>
        <p:nvSpPr>
          <p:cNvPr id="7" name="TextBox 6"/>
          <p:cNvSpPr txBox="1"/>
          <p:nvPr/>
        </p:nvSpPr>
        <p:spPr>
          <a:xfrm>
            <a:off x="5486400" y="3810000"/>
            <a:ext cx="3352800" cy="1077218"/>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The process of being eroded</a:t>
            </a:r>
            <a:endParaRPr lang="en-US" sz="3200" b="1" dirty="0">
              <a:solidFill>
                <a:srgbClr val="7030A0"/>
              </a:solidFill>
              <a:latin typeface="Times New Roman" pitchFamily="18" charset="0"/>
              <a:cs typeface="Times New Roman" pitchFamily="18" charset="0"/>
            </a:endParaRPr>
          </a:p>
        </p:txBody>
      </p:sp>
      <p:sp>
        <p:nvSpPr>
          <p:cNvPr id="8" name="TextBox 7"/>
          <p:cNvSpPr txBox="1"/>
          <p:nvPr/>
        </p:nvSpPr>
        <p:spPr>
          <a:xfrm>
            <a:off x="5486400" y="4983540"/>
            <a:ext cx="3352800"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rgbClr val="00B050"/>
                </a:solidFill>
                <a:latin typeface="Times New Roman" pitchFamily="18" charset="0"/>
                <a:cs typeface="Times New Roman" pitchFamily="18" charset="0"/>
              </a:rPr>
              <a:t>Many people  are sufferer of river erosion now.</a:t>
            </a:r>
            <a:endParaRPr lang="en-US" sz="3200" b="1" dirty="0">
              <a:solidFill>
                <a:srgbClr val="00B050"/>
              </a:solidFill>
              <a:latin typeface="Times New Roman" pitchFamily="18" charset="0"/>
              <a:cs typeface="Times New Roman" pitchFamily="18" charset="0"/>
            </a:endParaRPr>
          </a:p>
        </p:txBody>
      </p:sp>
      <p:pic>
        <p:nvPicPr>
          <p:cNvPr id="2052" name="Picture 4" descr="C:\Users\RAK\Desktop\Immage\tanpura.jpg"/>
          <p:cNvPicPr>
            <a:picLocks noChangeAspect="1" noChangeArrowheads="1"/>
          </p:cNvPicPr>
          <p:nvPr/>
        </p:nvPicPr>
        <p:blipFill>
          <a:blip r:embed="rId2"/>
          <a:stretch>
            <a:fillRect/>
          </a:stretch>
        </p:blipFill>
        <p:spPr bwMode="auto">
          <a:xfrm>
            <a:off x="1676400" y="4038600"/>
            <a:ext cx="3581401" cy="2514600"/>
          </a:xfrm>
          <a:prstGeom prst="rect">
            <a:avLst/>
          </a:prstGeom>
          <a:noFill/>
          <a:ln w="38100">
            <a:solidFill>
              <a:srgbClr val="C00000"/>
            </a:solidFill>
          </a:ln>
        </p:spPr>
      </p:pic>
      <p:pic>
        <p:nvPicPr>
          <p:cNvPr id="19458" name="Picture 2" descr="C:\Users\RAK\Pictures\vlcsnap-2008-01-01-00h27m21s29.png"/>
          <p:cNvPicPr>
            <a:picLocks noChangeAspect="1" noChangeArrowheads="1"/>
          </p:cNvPicPr>
          <p:nvPr/>
        </p:nvPicPr>
        <p:blipFill>
          <a:blip r:embed="rId3"/>
          <a:stretch>
            <a:fillRect/>
          </a:stretch>
        </p:blipFill>
        <p:spPr bwMode="auto">
          <a:xfrm>
            <a:off x="1676400" y="1435893"/>
            <a:ext cx="3505201" cy="239229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checkerboard(across)">
                                      <p:cBhvr>
                                        <p:cTn id="11" dur="500"/>
                                        <p:tgtEl>
                                          <p:spTgt spid="194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checkerboard(across)">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1068</Words>
  <Application>Microsoft Office PowerPoint</Application>
  <PresentationFormat>On-screen Show (4:3)</PresentationFormat>
  <Paragraphs>123</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Personal</dc:creator>
  <cp:lastModifiedBy>Windows User</cp:lastModifiedBy>
  <cp:revision>154</cp:revision>
  <dcterms:created xsi:type="dcterms:W3CDTF">2006-08-16T00:00:00Z</dcterms:created>
  <dcterms:modified xsi:type="dcterms:W3CDTF">2020-05-04T15:39:07Z</dcterms:modified>
</cp:coreProperties>
</file>