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9" r:id="rId3"/>
    <p:sldId id="258" r:id="rId4"/>
    <p:sldId id="270" r:id="rId5"/>
    <p:sldId id="269" r:id="rId6"/>
    <p:sldId id="274" r:id="rId7"/>
    <p:sldId id="273" r:id="rId8"/>
    <p:sldId id="272" r:id="rId9"/>
    <p:sldId id="275" r:id="rId10"/>
    <p:sldId id="266" r:id="rId11"/>
    <p:sldId id="271" r:id="rId12"/>
    <p:sldId id="264" r:id="rId13"/>
    <p:sldId id="263" r:id="rId14"/>
    <p:sldId id="26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EFC"/>
    <a:srgbClr val="FEF2E8"/>
    <a:srgbClr val="FDD7E8"/>
    <a:srgbClr val="D0F7FC"/>
    <a:srgbClr val="F9E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93" autoAdjust="0"/>
  </p:normalViewPr>
  <p:slideViewPr>
    <p:cSldViewPr>
      <p:cViewPr varScale="1">
        <p:scale>
          <a:sx n="60" d="100"/>
          <a:sy n="60" d="100"/>
        </p:scale>
        <p:origin x="-1656" y="-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582DC-5783-4666-9214-36E102EBD3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9A94E-03E6-48B5-B1B9-CE679D2F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স্বাগতম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জানিয়ে</a:t>
            </a:r>
            <a:r>
              <a:rPr lang="en-US" baseline="0" dirty="0" smtClean="0"/>
              <a:t> ,</a:t>
            </a:r>
            <a:r>
              <a:rPr lang="en-US" baseline="0" dirty="0" err="1" smtClean="0"/>
              <a:t>শ্রেণী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বিন্যাস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কুসল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বিনিময়ের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পূর্ব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যাব</a:t>
            </a:r>
            <a:r>
              <a:rPr lang="en-US" baseline="0" dirty="0" smtClean="0"/>
              <a:t> । - </a:t>
            </a:r>
            <a:r>
              <a:rPr lang="en-US" baseline="0" dirty="0" err="1" smtClean="0"/>
              <a:t>সবুজ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6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0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স্লাইডগুলো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দেখিয়ে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শিরোনাম শিক্ষার্থীদের কাছ থেকে বের করে আনা যেতে পারে। যেমন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১ নং চিত্রে কী দেখছ ? উঃ রোগীর জন্য রক্ত প্রয়োজন।২ নং ছবিতে কী দেখছ ? উঃএকজনকে রক্ত দেয়া হচ্ছে। রক্ত দেয়ার আগে রোগীর কোন তথ্য অবশ্যই জানা দরকার  ? উঃরক্তের গ্রুপ । তোমরা ঠিক ধরেছ আজ আমরা পড়ব রক্তের গ্রুপ ।এছাড়াও অন্য কোনো যুক্তিযুক্ত উপায়ে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শিরোনাম বের করা যেতে পারে ।  প্রয়োজনে শিক্ষক শিক্ষার্থীদের  সহায়তা করবেন ।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bn-BD" sz="1200" kern="120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আজকের</a:t>
            </a:r>
            <a:r>
              <a:rPr lang="bn-BD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পাঠের প্রথম শিখনফল অর্জনের উদ্দেশ্যে এই স্লাইডটি প্রদর্শন করা হয়েছে শ্রেণিতে উপস্থাপনের সময়  স্লাইডে উল্লেখিত প্রশ্নগুলো মুছে দিয়ে আপনার নিজের মতো করে প্রশ্ন করতে পারেন ।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এন্টিজেন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ও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এন্টিবডি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শিক্ষার্থীদের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বুঝিয়ে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দিতে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পারেন</a:t>
            </a:r>
            <a:r>
              <a:rPr lang="en-US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। </a:t>
            </a:r>
            <a:r>
              <a:rPr lang="bn-BD" sz="1200" kern="1200" baseline="0" dirty="0" smtClean="0">
                <a:solidFill>
                  <a:schemeClr val="tx1"/>
                </a:solidFill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 শিক্ষক অন্য কোন যুক্তিযুক্ত উপায়েও এ কাজটি করতে পারেন।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Wingdings" pitchFamily="2" charset="2"/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71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Rh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ফ্যাক্টর শিক্ষার্থীদের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বোর্ডে আলোচনার মাধ্যমে বোঝানো যেতে পারে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1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বোর্ড এ শিক্ষার্থীদের দ্বারা রক্তদানের নিয়মাবলীগুলো ও উপকারিতা লিখনো যেতে পারে ।এক্ষেত্রে রক্তদানে উদ্বুদ্ধকরণের জন্য ৩মিনিটের একটি নাটিকার আয়োজন করা যেতে পারে । নাটিকার বিষয়বস্তু হতে পারে “ রক্তদান একটি মানবিক দায়বদ্ধতা ও সামাজিক অংগীকার 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A94E-03E6-48B5-B1B9-CE679D2F98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আফরোজা,রংপুর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68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habujnamuri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763000" cy="1447366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534" y="4476204"/>
            <a:ext cx="770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6117" y="2443678"/>
            <a:ext cx="737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9478" y="4191000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627" y="3416587"/>
            <a:ext cx="67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399" y="241362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627" y="5569380"/>
            <a:ext cx="601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9478" y="340344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31392" y="5582518"/>
            <a:ext cx="580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b="1" baseline="30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b="1" baseline="30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10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0148" y="685800"/>
            <a:ext cx="2249334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914400"/>
            <a:ext cx="1905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676399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ক্লাসে শিক্ষক কর্তৃক  মনোনিত একটি দল  সকল ছাত্রের  রক্তের গ্রুপের ডাটা সংগ্রহ করবে  যা ব্যবহার করে প্রত্যেক দলের( ৫ দল ) ছাত্ররা  তার দলের কার কার মধ্যে রক্তের বিনিময় করা যাবে  তার তালিকা  তৈরী করবে 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36524"/>
              </p:ext>
            </p:extLst>
          </p:nvPr>
        </p:nvGraphicFramePr>
        <p:xfrm>
          <a:off x="762000" y="3581400"/>
          <a:ext cx="75438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514600"/>
                <a:gridCol w="2514600"/>
              </a:tblGrid>
              <a:tr h="4572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ছাত্রের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নাম  ও রক্তের গ্রুপ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রক্ত কাকে দিবে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রক্ত কার কাছ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থেকে নিবে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11727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73"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11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http://www.tnews247.com/upload/18_09/blood-don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" y="1600200"/>
            <a:ext cx="79629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45523" y="503818"/>
            <a:ext cx="4038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কারা রক্ত দান করতে পারবে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498" y="457674"/>
            <a:ext cx="886284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কারো শরীরে রক্ত সঞ্চালনের আগে কোন কোন পরীক্ষাগুলো করিয়ে নেয়া উচিত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599" y="503818"/>
            <a:ext cx="5867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রক্ত দান এর কোনো উপকারিতা আছে কী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http://www.clker.com/cliparts/3/7/6/d/1256186461796715642question-mark-icon.svg.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154" y="5337021"/>
            <a:ext cx="515329" cy="6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51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12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178768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83820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দূর্ঘটনাজনিত কারনে  রহিম সাহেবের প্রচুর রক্তক্ষরণ  হচ্ছে ।রক্ত সঞ্চালনের আগে তার শরীরের কী কী পরীক্ষা করিয়ে নেয়া উচিত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257800"/>
            <a:ext cx="1600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.I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II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581400"/>
            <a:ext cx="2286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রোগজীবাণুর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3559" y="3581399"/>
            <a:ext cx="33528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রক্তের রেসাস ফ্যাক্টর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565634"/>
            <a:ext cx="21336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II.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রক্তের গ্রুপ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419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কোনটি সঠিক ?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9555" y="5281447"/>
            <a:ext cx="1600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.I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III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5257800"/>
            <a:ext cx="19050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 II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III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083" y="5281447"/>
            <a:ext cx="22479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 I,II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III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3" descr="C:\Users\User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2420"/>
            <a:ext cx="1752600" cy="178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7200" y="2831407"/>
            <a:ext cx="83820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সৌরভের রক্তের গ্রুপ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 কোন গ্রুপের রক্ত গ্রহণ করতে পারবে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966" y="4431607"/>
            <a:ext cx="173683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.A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O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2200" y="4448823"/>
            <a:ext cx="173683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O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448823"/>
            <a:ext cx="173683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.A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B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4448823"/>
            <a:ext cx="25908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.A,B,O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AB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1293" y="3123794"/>
            <a:ext cx="83820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সাদমান সাহেব একজন সুস্থ মানুষ ।তাঁর দেহ থেকে কত 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লি রক্ত বের করে দিলে তাঁর তেমন কোন অসুবিধা হবে না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059" y="4723994"/>
            <a:ext cx="196543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৩৫০মি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5459" y="4751720"/>
            <a:ext cx="173683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৪৫০মি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0893" y="4741210"/>
            <a:ext cx="194966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৫৫০মি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4493" y="4751720"/>
            <a:ext cx="18288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৬৫০মি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14" grpId="0" build="allAtOnce" animBg="1"/>
      <p:bldP spid="14" grpId="1" build="allAtOnce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build="allAtOnce" animBg="1"/>
      <p:bldP spid="20" grpId="1" build="allAtOnce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13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2583" y="765720"/>
            <a:ext cx="2514600" cy="76944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883" y="2362200"/>
            <a:ext cx="838200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“আমাদের প্রত্যেকের উচিত রক্ত দান করা ও সকলকে রক্ত দানে উৎসাহিত করা”-উক্তিটির সাথে তোমার সমর্থন থাকলে তা উপস্থাপন কর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14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4457" y="1905000"/>
            <a:ext cx="2808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এন্টিজেন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এন্টিবডি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সর্বজনীন রক্তদাতা 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সর্বজনীন রক্তগ্রহীতা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 সংযোজন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রেসাস ফ্যাক্টর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8303" y="1027005"/>
            <a:ext cx="3432897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গুরুত্বপূর্ণ  শব্দসমূহ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15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3" descr="C:\Users\User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543800" cy="269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505200"/>
            <a:ext cx="7086600" cy="271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r>
              <a:rPr lang="as-IN" sz="6600" dirty="0">
                <a:solidFill>
                  <a:srgbClr val="C00000"/>
                </a:solidFill>
              </a:rPr>
              <a:t>সবাইকে</a:t>
            </a:r>
            <a:r>
              <a:rPr lang="en-US" sz="6600" dirty="0">
                <a:solidFill>
                  <a:srgbClr val="C00000"/>
                </a:solidFill>
              </a:rPr>
              <a:t> </a:t>
            </a:r>
            <a:r>
              <a:rPr lang="as-IN" sz="6600" dirty="0">
                <a:solidFill>
                  <a:srgbClr val="C00000"/>
                </a:solidFill>
              </a:rPr>
              <a:t>ধন্যবাদ </a:t>
            </a:r>
            <a:r>
              <a:rPr lang="en-US" sz="6600" dirty="0">
                <a:solidFill>
                  <a:srgbClr val="C00000"/>
                </a:solidFill>
              </a:rPr>
              <a:t> </a:t>
            </a:r>
            <a:r>
              <a:rPr lang="en-US" sz="6600" dirty="0" smtClean="0">
                <a:solidFill>
                  <a:srgbClr val="C00000"/>
                </a:solidFill>
              </a:rPr>
              <a:t> </a:t>
            </a:r>
            <a:endParaRPr lang="as-IN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2400" y="609600"/>
            <a:ext cx="8606980" cy="5442161"/>
            <a:chOff x="1537855" y="807260"/>
            <a:chExt cx="3344059" cy="4241718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833914" y="807260"/>
              <a:ext cx="3048000" cy="856513"/>
            </a:xfrm>
            <a:prstGeom prst="round2Diag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prstTxWarp prst="textPlain">
                <a:avLst/>
              </a:prstTxWarp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13800" dirty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13800" dirty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1537855" y="2961965"/>
              <a:ext cx="1332265" cy="208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3200" b="1" dirty="0" smtClean="0">
                  <a:ln w="11430"/>
                  <a:blipFill>
                    <a:blip r:embed="rId3"/>
                    <a:tile tx="0" ty="0" sx="100000" sy="100000" flip="none" algn="tl"/>
                  </a:blip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72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জীববিজ্ঞান</a:t>
              </a:r>
              <a:endParaRPr lang="bn-BD" sz="7200" b="1" dirty="0">
                <a:ln w="11430"/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8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৯ম</a:t>
              </a:r>
              <a:r>
                <a:rPr lang="en-GB" sz="48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-</a:t>
              </a:r>
              <a:r>
                <a:rPr lang="en-US" sz="48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১০ম</a:t>
              </a:r>
              <a:r>
                <a:rPr lang="bn-BD" sz="48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 শ্রেণি </a:t>
              </a:r>
              <a:endPara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800" b="1" dirty="0" smtClean="0">
                  <a:ln w="11430"/>
                  <a:solidFill>
                    <a:srgbClr val="0070C0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৬ষ্ঠ অধ্যায় 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10001" y="2057400"/>
            <a:ext cx="5181598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আনি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ছু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গোড়ল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কালীগঞ্জ,লালমনিরহাট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২৩৩১৪১৩৮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shabujnamuri@gmail.com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3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6" descr="C:\Users\User\Desktop\b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199"/>
            <a:ext cx="5029200" cy="37775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52774" y="4996744"/>
            <a:ext cx="306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রক্তের গ্রুপ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123456\New folder (2)\KLV-32EX3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199"/>
            <a:ext cx="5715000" cy="389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57400" y="3810000"/>
            <a:ext cx="52578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0" y="3777732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একজন মূমুর্ষ রোগীকে বাঁচাতে এগিয়ে আসুন ,রক্তের গ্রুপ  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পজেটিভ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82026"/>
            <a:ext cx="6096000" cy="584775"/>
          </a:xfrm>
          <a:prstGeom prst="rect">
            <a:avLst/>
          </a:prstGeom>
          <a:solidFill>
            <a:srgbClr val="ECFEF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চিত্রের টিভিতে নীচের দিকে কী দেখতে পারছ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1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/>
      <p:bldP spid="8" grpId="1"/>
      <p:bldP spid="8" grpId="2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4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81000"/>
            <a:ext cx="2895600" cy="838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552450"/>
            <a:ext cx="1981199" cy="49530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981" y="2587994"/>
            <a:ext cx="4804520" cy="523220"/>
          </a:xfrm>
          <a:prstGeom prst="rect">
            <a:avLst/>
          </a:prstGeom>
          <a:solidFill>
            <a:srgbClr val="D0F7F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রক্তের গ্রু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পারবে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3191" y="3449782"/>
            <a:ext cx="577904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বিভিন্ন গ্রুপের রক্তের বৈশিষ্ট্য ব্যাখ্যা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পারবে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4094" y="4207545"/>
            <a:ext cx="8022706" cy="523220"/>
          </a:xfrm>
          <a:prstGeom prst="rect">
            <a:avLst/>
          </a:prstGeom>
          <a:solidFill>
            <a:srgbClr val="ECFEF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গ্রুপ বৈশিষ্ট্যের উপর ভিত্তি করে রক্ত নির্বাচন করতে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পারবে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5745" y="1579941"/>
            <a:ext cx="3507692" cy="584775"/>
          </a:xfrm>
          <a:prstGeom prst="rect">
            <a:avLst/>
          </a:prstGeom>
          <a:solidFill>
            <a:srgbClr val="FEF2E8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---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33451" y="5126182"/>
            <a:ext cx="831443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রক্তদানের নিয়মাবলী এবং এর সামাজিক দায়বদ্ধতা বর্ণনা  করতে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পারবে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5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User\Desktop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417" y="1295400"/>
            <a:ext cx="138356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443346"/>
            <a:ext cx="2438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 কী দেখছ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" y="1905000"/>
            <a:ext cx="3200400" cy="3200400"/>
            <a:chOff x="381000" y="1752600"/>
            <a:chExt cx="3200400" cy="3200400"/>
          </a:xfrm>
        </p:grpSpPr>
        <p:pic>
          <p:nvPicPr>
            <p:cNvPr id="2053" name="Picture 5" descr="http://printables.atozteacherstuff.com/wp-content/themes/canvas/functions/thumb.php?src=wp-content/uploads/2011/09/body_outline.gif&amp;w=200&amp;h=200&amp;zc=1&amp;q=9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752600"/>
              <a:ext cx="3200400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>
              <a:off x="1143000" y="4953000"/>
              <a:ext cx="1828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12618" y="344361"/>
            <a:ext cx="8077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টেস্টটিউবে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অংশে রক্তের কোন কোন উপাদান আছে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5182" y="265235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7582" y="317557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0982" y="2590800"/>
            <a:ext cx="49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0982" y="4236423"/>
            <a:ext cx="49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20982" y="3477491"/>
            <a:ext cx="49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29797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লোহিত রক্ত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কণিকা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56564" y="2652354"/>
            <a:ext cx="93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রক্তরস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6927" y="5623441"/>
            <a:ext cx="18288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মানুষের রক্ত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0918" y="341531"/>
            <a:ext cx="4800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রক্তরস ও রক্তকণিকায় কী দেখছ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2109" y="4528809"/>
            <a:ext cx="40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6072" y="4062266"/>
            <a:ext cx="51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43700" y="1347050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B=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এন্টিজেন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19900" y="1674167"/>
            <a:ext cx="184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b=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এন্টিবডি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4902" y="341531"/>
            <a:ext cx="375285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এন্টিজেন ও এন্টিবডি কী 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5736" y="344361"/>
            <a:ext cx="703118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এন্টিজেন ও এন্টিবডির উপস্থিতি  রক্তে কেন প্রয়োজন?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459" y="5623441"/>
            <a:ext cx="745028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এদের উপস্থিতির জন্য মানুষের রক্তকে বিভিন্ন গ্রুপে ভাগ করা যায়।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06881" y="344361"/>
            <a:ext cx="244879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রক্তের গ্রুপ কী?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5736" y="5438775"/>
            <a:ext cx="7031182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এন্টিজেন ও এন্টিবডির উপস্থিতির উপর ভিত্তি করে মানুষের রক্তকে গ্রুপে ভাগ করা হয়েছে ।একেই রক্তের গ্রুপ বলে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8818" y="344360"/>
            <a:ext cx="706495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প্রত্যেক মানুষের রক্তে কী এই সব উপাদানগুলো থাকে?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2" grpId="0" animBg="1"/>
      <p:bldP spid="12" grpId="1" animBg="1"/>
      <p:bldP spid="9" grpId="0"/>
      <p:bldP spid="9" grpId="1"/>
      <p:bldP spid="14" grpId="0"/>
      <p:bldP spid="14" grpId="1"/>
      <p:bldP spid="10" grpId="0"/>
      <p:bldP spid="10" grpId="1"/>
      <p:bldP spid="16" grpId="0"/>
      <p:bldP spid="16" grpId="1"/>
      <p:bldP spid="17" grpId="0"/>
      <p:bldP spid="11" grpId="0"/>
      <p:bldP spid="19" grpId="0"/>
      <p:bldP spid="13" grpId="0" animBg="1"/>
      <p:bldP spid="13" grpId="1" animBg="1"/>
      <p:bldP spid="21" grpId="0" animBg="1"/>
      <p:bldP spid="21" grpId="1" animBg="1"/>
      <p:bldP spid="22" grpId="0"/>
      <p:bldP spid="22" grpId="1"/>
      <p:bldP spid="23" grpId="0"/>
      <p:bldP spid="23" grpId="1"/>
      <p:bldP spid="24" grpId="0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6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123456\New folder (2)\Karl_Landsteiner_nob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106" y="958405"/>
            <a:ext cx="3245894" cy="459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34" y="1447800"/>
            <a:ext cx="3076575" cy="402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1106" y="318655"/>
            <a:ext cx="2438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চিত্রে কী দেখছ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2" descr="E:\Root\Animated-gif-spinning-question-mark-picture-moving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621" y="5307785"/>
            <a:ext cx="369711" cy="57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301353" y="282790"/>
            <a:ext cx="51054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ভদ্রলোকটি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জান?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9700" y="5613614"/>
            <a:ext cx="62865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কার্লল্যান্ড স্টেইনার ১৯০১ সালে রক্তের গ্রুপের শ্রেণিবিন্যাস  ও নামকরণ করেন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7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79853"/>
            <a:ext cx="8153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চিত্রগুলো দেখি 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 গ্রুপে কোন এন্টিজেন ও কোন এন্টিবডি উপস্থিত?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5701"/>
              </p:ext>
            </p:extLst>
          </p:nvPr>
        </p:nvGraphicFramePr>
        <p:xfrm>
          <a:off x="1752600" y="1342191"/>
          <a:ext cx="7239000" cy="475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00"/>
                <a:gridCol w="2413000"/>
                <a:gridCol w="2413000"/>
              </a:tblGrid>
              <a:tr h="710625"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latin typeface="NikoshBAN" pitchFamily="2" charset="0"/>
                          <a:cs typeface="NikoshBAN" pitchFamily="2" charset="0"/>
                        </a:rPr>
                        <a:t>রক্তের</a:t>
                      </a:r>
                      <a:r>
                        <a:rPr lang="bn-BD" sz="32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গ্রুপ 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latin typeface="NikoshBAN" pitchFamily="2" charset="0"/>
                          <a:cs typeface="NikoshBAN" pitchFamily="2" charset="0"/>
                        </a:rPr>
                        <a:t>এন্টিজেন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latin typeface="NikoshBAN" pitchFamily="2" charset="0"/>
                          <a:cs typeface="NikoshBAN" pitchFamily="2" charset="0"/>
                        </a:rPr>
                        <a:t>এন্টিবডি 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1080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101080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B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101080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AB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</a:tr>
              <a:tr h="1010805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O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5" descr="C:\Users\User\Desktop\Eight -B\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39" y="2052816"/>
            <a:ext cx="762000" cy="9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User\Desktop\Eight -B\b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726" y="2992801"/>
            <a:ext cx="801026" cy="97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User\Desktop\Eight -B\b-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39" y="4074213"/>
            <a:ext cx="774935" cy="9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User\Desktop\Eight -B\b-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98" y="5148113"/>
            <a:ext cx="722404" cy="87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05400" y="223042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318723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3445" y="4252787"/>
            <a:ext cx="8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A,B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33445" y="5294761"/>
            <a:ext cx="8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1400" y="223635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0" y="529476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a,b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32416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1400" y="4252787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04900" y="379853"/>
            <a:ext cx="6629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একধরণের এন্টিজেনের অনুরূপ এন্টিবডি কেন থাকবে না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3552" y="381000"/>
            <a:ext cx="8382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এন্টিজেনের ভিত্তিতে আমরা পৃথিবীতে কত গ্রুপের রক্তের মানুষ দেখতে পাই?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18087"/>
            <a:ext cx="1617490" cy="121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5" grpId="1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8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90" y="393700"/>
            <a:ext cx="751522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NikoshBAN" pitchFamily="2" charset="0"/>
                <a:cs typeface="NikoshBAN" pitchFamily="2" charset="0"/>
              </a:rPr>
              <a:pPr/>
              <a:t>9</a:t>
            </a:fld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6869" y="482093"/>
            <a:ext cx="848037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তে 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747009"/>
              </p:ext>
            </p:extLst>
          </p:nvPr>
        </p:nvGraphicFramePr>
        <p:xfrm>
          <a:off x="775138" y="1600200"/>
          <a:ext cx="7543800" cy="42149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514600"/>
                <a:gridCol w="2514600"/>
              </a:tblGrid>
              <a:tr h="677088">
                <a:tc>
                  <a:txBody>
                    <a:bodyPr/>
                    <a:lstStyle/>
                    <a:p>
                      <a:pPr algn="ctr"/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রক্তের গ্রুপ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গ্রুপকে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রক্ত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দান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গ্রুপ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থেকে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রক্ত গ্রহণ করতে পারবে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77088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8061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85423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83341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41647" y="2514600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41647" y="3362813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B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41647" y="4275011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B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26324" y="513925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2390" y="251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 ,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75005" y="2514600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42878" y="2509615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07396" y="2509615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00196" y="338596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19196" y="3401971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,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25206" y="3362813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43996" y="3371552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16633" y="424037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B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66863" y="4230146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24512" y="5241964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,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16633" y="5241964"/>
            <a:ext cx="50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B ,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9307" y="5229317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B ,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73297" y="5247693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65022" y="5323916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O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65022" y="245350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ও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84182" y="33302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ও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6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804</Words>
  <Application>Microsoft Office PowerPoint</Application>
  <PresentationFormat>On-screen Show (4:3)</PresentationFormat>
  <Paragraphs>159</Paragraphs>
  <Slides>15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shabuj</cp:lastModifiedBy>
  <cp:revision>143</cp:revision>
  <dcterms:created xsi:type="dcterms:W3CDTF">2006-08-16T00:00:00Z</dcterms:created>
  <dcterms:modified xsi:type="dcterms:W3CDTF">2020-05-05T02:56:40Z</dcterms:modified>
</cp:coreProperties>
</file>