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1210"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3635FF-9E4D-43C3-8214-CA2A88F74E9C}" type="datetimeFigureOut">
              <a:rPr lang="en-US" smtClean="0"/>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84433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635FF-9E4D-43C3-8214-CA2A88F74E9C}" type="datetimeFigureOut">
              <a:rPr lang="en-US" smtClean="0"/>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28509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635FF-9E4D-43C3-8214-CA2A88F74E9C}" type="datetimeFigureOut">
              <a:rPr lang="en-US" smtClean="0"/>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70167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635FF-9E4D-43C3-8214-CA2A88F74E9C}" type="datetimeFigureOut">
              <a:rPr lang="en-US" smtClean="0"/>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257733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3635FF-9E4D-43C3-8214-CA2A88F74E9C}" type="datetimeFigureOut">
              <a:rPr lang="en-US" smtClean="0"/>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354225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3635FF-9E4D-43C3-8214-CA2A88F74E9C}" type="datetimeFigureOut">
              <a:rPr lang="en-US" smtClean="0"/>
              <a:t>05-May-20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185207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3635FF-9E4D-43C3-8214-CA2A88F74E9C}" type="datetimeFigureOut">
              <a:rPr lang="en-US" smtClean="0"/>
              <a:t>05-May-20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292934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3635FF-9E4D-43C3-8214-CA2A88F74E9C}" type="datetimeFigureOut">
              <a:rPr lang="en-US" smtClean="0"/>
              <a:t>05-May-20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386547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635FF-9E4D-43C3-8214-CA2A88F74E9C}" type="datetimeFigureOut">
              <a:rPr lang="en-US" smtClean="0"/>
              <a:t>05-May-20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50855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635FF-9E4D-43C3-8214-CA2A88F74E9C}" type="datetimeFigureOut">
              <a:rPr lang="en-US" smtClean="0"/>
              <a:t>05-May-20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413932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635FF-9E4D-43C3-8214-CA2A88F74E9C}" type="datetimeFigureOut">
              <a:rPr lang="en-US" smtClean="0"/>
              <a:t>05-May-20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233726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635FF-9E4D-43C3-8214-CA2A88F74E9C}" type="datetimeFigureOut">
              <a:rPr lang="en-US" smtClean="0"/>
              <a:t>05-May-20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7A104-5E9C-41F1-B7FC-9BD28DDDA82E}" type="slidenum">
              <a:rPr lang="en-US" smtClean="0"/>
              <a:t>‹#›</a:t>
            </a:fld>
            <a:endParaRPr lang="en-US"/>
          </a:p>
        </p:txBody>
      </p:sp>
    </p:spTree>
    <p:extLst>
      <p:ext uri="{BB962C8B-B14F-4D97-AF65-F5344CB8AC3E}">
        <p14:creationId xmlns:p14="http://schemas.microsoft.com/office/powerpoint/2010/main" val="38232463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kazihannan819@gmail.com"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0251" y="5086355"/>
            <a:ext cx="5543551" cy="7157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4051" dirty="0">
                <a:solidFill>
                  <a:srgbClr val="7030A0"/>
                </a:solidFill>
                <a:latin typeface="NikoshBAN" panose="02000000000000000000" pitchFamily="2" charset="0"/>
              </a:rPr>
              <a:t>اَلسَلامُ عَلَيْكُم وَرَحْمَةُ اَللهِ وَبَرَكاتُهُ</a:t>
            </a:r>
            <a:endParaRPr lang="en-US" sz="4051" dirty="0">
              <a:solidFill>
                <a:srgbClr val="7030A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894"/>
          <a:stretch/>
        </p:blipFill>
        <p:spPr>
          <a:xfrm>
            <a:off x="1371602" y="1085850"/>
            <a:ext cx="6172200" cy="3647209"/>
          </a:xfrm>
          <a:prstGeom prst="rect">
            <a:avLst/>
          </a:prstGeom>
          <a:pattFill prst="pct5">
            <a:fgClr>
              <a:schemeClr val="accent1"/>
            </a:fgClr>
            <a:bgClr>
              <a:schemeClr val="bg1"/>
            </a:bgClr>
          </a:pattFill>
          <a:ln w="24765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242371" y="275422"/>
            <a:ext cx="8582139" cy="669274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075478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710"/>
          <a:stretch/>
        </p:blipFill>
        <p:spPr>
          <a:xfrm>
            <a:off x="5242659" y="396608"/>
            <a:ext cx="3505009" cy="28643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275422" y="3486152"/>
            <a:ext cx="8571398"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a:latin typeface="NikoshBAN" panose="02000000000000000000" pitchFamily="2" charset="0"/>
                <a:cs typeface="NikoshBAN" panose="02000000000000000000" pitchFamily="2" charset="0"/>
              </a:rPr>
              <a:t>রাসুল (সা.) বলেন, যদি তোমাদের সেখানে বসতেই হয়, তবে রাস্তার হক আদায় করবে। তারা বলল, রাস্তার হক কী? তিনি (সা.) বললেন, দৃষ্টি অবনমিত রাখা, কষ্ট দেওয়া থেকে বিরত থাকা, সালামের জবাব দেওয়া, সৎকাজের আদেশ দেওয়া এবং অন্যায় কাজে নিষেধ করা। (বুখারি, হাদিস : ২৪৬৫)</a:t>
            </a:r>
            <a:endParaRPr lang="en-US"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আবু হুরাইরা (রা.) থেকে বর্ণিত, নবী (সা.) বলেন, তোমরা দুটি অভিশপ্ত কাজ থেকে দূরে থাকবে। সাহাবিগণ জিজ্ঞেস করলেন, অভিশপ্ত কাজ দুটি কী হে আল্লাহর রাসুল? নবী (সা.) বলেন, মানুষের যাতায়াতের পথে অথবা (বিশ্রাম নেওয়ার) ছায়াবিশিষ্ট জায়গায় পেশাব-পায়খানা করা। (আবু দাউদ, হাদিস : ২৫</a:t>
            </a:r>
            <a:r>
              <a:rPr lang="as-IN"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1504621" y="976147"/>
            <a:ext cx="3200400" cy="1477328"/>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রাস্তায়</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চলাফেরার</a:t>
            </a:r>
            <a:r>
              <a:rPr lang="en-US" sz="4500" b="1" dirty="0">
                <a:latin typeface="NikoshBAN" panose="02000000000000000000" pitchFamily="2" charset="0"/>
                <a:cs typeface="NikoshBAN" panose="02000000000000000000" pitchFamily="2" charset="0"/>
              </a:rPr>
              <a:t> </a:t>
            </a:r>
          </a:p>
          <a:p>
            <a:r>
              <a:rPr lang="en-US" sz="4500" b="1" dirty="0" err="1">
                <a:latin typeface="NikoshBAN" panose="02000000000000000000" pitchFamily="2" charset="0"/>
                <a:cs typeface="NikoshBAN" panose="02000000000000000000" pitchFamily="2" charset="0"/>
              </a:rPr>
              <a:t>সুন্নত</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নিয়ম</a:t>
            </a:r>
            <a:r>
              <a:rPr lang="en-US" sz="4500" b="1" dirty="0">
                <a:latin typeface="NikoshBAN" panose="02000000000000000000" pitchFamily="2" charset="0"/>
                <a:cs typeface="NikoshBAN" panose="02000000000000000000" pitchFamily="2" charset="0"/>
              </a:rPr>
              <a:t> </a:t>
            </a:r>
          </a:p>
        </p:txBody>
      </p:sp>
      <p:pic>
        <p:nvPicPr>
          <p:cNvPr id="5" name="Picture 4"/>
          <p:cNvPicPr>
            <a:picLocks noChangeAspect="1"/>
          </p:cNvPicPr>
          <p:nvPr/>
        </p:nvPicPr>
        <p:blipFill>
          <a:blip r:embed="rId3"/>
          <a:stretch>
            <a:fillRect/>
          </a:stretch>
        </p:blipFill>
        <p:spPr>
          <a:xfrm>
            <a:off x="275422" y="253388"/>
            <a:ext cx="8532701" cy="62797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09981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7551" y="1314454"/>
            <a:ext cx="2228851" cy="784830"/>
          </a:xfrm>
          <a:prstGeom prst="rect">
            <a:avLst/>
          </a:prstGeom>
          <a:noFill/>
        </p:spPr>
        <p:txBody>
          <a:bodyPr wrap="square" rtlCol="0">
            <a:spAutoFit/>
          </a:bodyPr>
          <a:lstStyle/>
          <a:p>
            <a:r>
              <a:rPr lang="en-US" sz="4500">
                <a:latin typeface="NikoshBAN" panose="02000000000000000000" pitchFamily="2" charset="0"/>
                <a:cs typeface="NikoshBAN" panose="02000000000000000000" pitchFamily="2" charset="0"/>
              </a:rPr>
              <a:t> </a:t>
            </a:r>
            <a:endParaRPr lang="en-US" sz="4500" dirty="0">
              <a:latin typeface="NikoshBAN" panose="02000000000000000000" pitchFamily="2" charset="0"/>
              <a:cs typeface="NikoshBAN" panose="02000000000000000000" pitchFamily="2" charset="0"/>
            </a:endParaRPr>
          </a:p>
        </p:txBody>
      </p:sp>
      <p:sp>
        <p:nvSpPr>
          <p:cNvPr id="3" name="TextBox 2"/>
          <p:cNvSpPr txBox="1"/>
          <p:nvPr/>
        </p:nvSpPr>
        <p:spPr>
          <a:xfrm>
            <a:off x="2514601" y="1314451"/>
            <a:ext cx="4057651" cy="78483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351" b="1" dirty="0"/>
              <a:t> </a:t>
            </a:r>
            <a:r>
              <a:rPr lang="en-US" sz="4500" b="1" dirty="0" err="1">
                <a:latin typeface="NikoshBAN" panose="02000000000000000000" pitchFamily="2" charset="0"/>
                <a:cs typeface="NikoshBAN" panose="02000000000000000000" pitchFamily="2" charset="0"/>
              </a:rPr>
              <a:t>শব্দার্থগুলো</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জেনে</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নেই</a:t>
            </a:r>
            <a:r>
              <a:rPr lang="en-US" sz="4500" b="1" dirty="0">
                <a:latin typeface="NikoshBAN" panose="02000000000000000000" pitchFamily="2" charset="0"/>
                <a:cs typeface="NikoshBAN" panose="02000000000000000000" pitchFamily="2" charset="0"/>
              </a:rPr>
              <a:t> </a:t>
            </a:r>
          </a:p>
        </p:txBody>
      </p:sp>
      <p:graphicFrame>
        <p:nvGraphicFramePr>
          <p:cNvPr id="4" name="Table 3"/>
          <p:cNvGraphicFramePr>
            <a:graphicFrameLocks noGrp="1"/>
          </p:cNvGraphicFramePr>
          <p:nvPr>
            <p:extLst/>
          </p:nvPr>
        </p:nvGraphicFramePr>
        <p:xfrm>
          <a:off x="1714501" y="2628901"/>
          <a:ext cx="5600702" cy="2705110"/>
        </p:xfrm>
        <a:graphic>
          <a:graphicData uri="http://schemas.openxmlformats.org/drawingml/2006/table">
            <a:tbl>
              <a:tblPr firstRow="1" bandRow="1">
                <a:tableStyleId>{5C22544A-7EE6-4342-B048-85BDC9FD1C3A}</a:tableStyleId>
              </a:tblPr>
              <a:tblGrid>
                <a:gridCol w="2800351"/>
                <a:gridCol w="2800351"/>
              </a:tblGrid>
              <a:tr h="541022">
                <a:tc>
                  <a:txBody>
                    <a:bodyPr/>
                    <a:lstStyle/>
                    <a:p>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বাংলা</a:t>
                      </a:r>
                      <a:r>
                        <a:rPr lang="en-US" sz="3100" baseline="0" dirty="0" smtClean="0">
                          <a:latin typeface="NikoshBAN" panose="02000000000000000000" pitchFamily="2" charset="0"/>
                          <a:cs typeface="NikoshBAN" panose="02000000000000000000" pitchFamily="2" charset="0"/>
                        </a:rPr>
                        <a:t> </a:t>
                      </a:r>
                      <a:r>
                        <a:rPr lang="en-US" sz="3100" baseline="0" dirty="0" err="1" smtClean="0">
                          <a:latin typeface="NikoshBAN" panose="02000000000000000000" pitchFamily="2" charset="0"/>
                          <a:cs typeface="NikoshBAN" panose="02000000000000000000" pitchFamily="2" charset="0"/>
                        </a:rPr>
                        <a:t>অর্থ</a:t>
                      </a:r>
                      <a:r>
                        <a:rPr lang="en-US" sz="3100" baseline="0" dirty="0" smtClean="0">
                          <a:latin typeface="NikoshBAN" panose="02000000000000000000" pitchFamily="2" charset="0"/>
                          <a:cs typeface="NikoshBAN" panose="02000000000000000000" pitchFamily="2" charset="0"/>
                        </a:rPr>
                        <a:t> </a:t>
                      </a:r>
                      <a:endParaRPr lang="en-US" sz="3100" dirty="0">
                        <a:latin typeface="NikoshBAN" panose="02000000000000000000" pitchFamily="2" charset="0"/>
                        <a:cs typeface="NikoshBAN" panose="02000000000000000000" pitchFamily="2" charset="0"/>
                      </a:endParaRPr>
                    </a:p>
                  </a:txBody>
                  <a:tcPr marL="68580" marR="68580" marT="34291" marB="34291"/>
                </a:tc>
                <a:tc>
                  <a:txBody>
                    <a:bodyPr/>
                    <a:lstStyle/>
                    <a:p>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আরবি</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শব্দ</a:t>
                      </a:r>
                      <a:r>
                        <a:rPr lang="en-US" sz="3100" dirty="0" smtClean="0">
                          <a:latin typeface="NikoshBAN" panose="02000000000000000000" pitchFamily="2" charset="0"/>
                          <a:cs typeface="NikoshBAN" panose="02000000000000000000" pitchFamily="2" charset="0"/>
                        </a:rPr>
                        <a:t> </a:t>
                      </a:r>
                      <a:endParaRPr lang="en-US" sz="3100" dirty="0">
                        <a:latin typeface="NikoshBAN" panose="02000000000000000000" pitchFamily="2" charset="0"/>
                        <a:cs typeface="NikoshBAN" panose="02000000000000000000" pitchFamily="2" charset="0"/>
                      </a:endParaRPr>
                    </a:p>
                  </a:txBody>
                  <a:tcPr marL="68580" marR="68580" marT="34291" marB="34291"/>
                </a:tc>
              </a:tr>
              <a:tr h="541022">
                <a:tc>
                  <a:txBody>
                    <a:bodyPr/>
                    <a:lstStyle/>
                    <a:p>
                      <a:r>
                        <a:rPr lang="en-US" sz="3100" dirty="0" err="1" smtClean="0">
                          <a:latin typeface="NikoshBAN" panose="02000000000000000000" pitchFamily="2" charset="0"/>
                          <a:cs typeface="NikoshBAN" panose="02000000000000000000" pitchFamily="2" charset="0"/>
                        </a:rPr>
                        <a:t>আমি</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দেখেছিলাম</a:t>
                      </a:r>
                      <a:endParaRPr lang="en-US" sz="31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3100" dirty="0" smtClean="0">
                          <a:latin typeface="NikoshBAN" panose="02000000000000000000" pitchFamily="2" charset="0"/>
                        </a:rPr>
                        <a:t>رایت</a:t>
                      </a:r>
                      <a:endParaRPr lang="en-US" sz="3100" dirty="0">
                        <a:latin typeface="NikoshBAN" panose="02000000000000000000" pitchFamily="2" charset="0"/>
                        <a:cs typeface="NikoshBAN" panose="02000000000000000000" pitchFamily="2" charset="0"/>
                      </a:endParaRPr>
                    </a:p>
                  </a:txBody>
                  <a:tcPr marL="68580" marR="68580" marT="34291" marB="34291"/>
                </a:tc>
              </a:tr>
              <a:tr h="541022">
                <a:tc>
                  <a:txBody>
                    <a:bodyPr/>
                    <a:lstStyle/>
                    <a:p>
                      <a:r>
                        <a:rPr lang="en-US" sz="3100" dirty="0" err="1" smtClean="0">
                          <a:latin typeface="NikoshBAN" panose="02000000000000000000" pitchFamily="2" charset="0"/>
                          <a:cs typeface="NikoshBAN" panose="02000000000000000000" pitchFamily="2" charset="0"/>
                        </a:rPr>
                        <a:t>শান্তি</a:t>
                      </a:r>
                      <a:r>
                        <a:rPr lang="en-US" sz="3100" baseline="0" dirty="0" smtClean="0">
                          <a:latin typeface="NikoshBAN" panose="02000000000000000000" pitchFamily="2" charset="0"/>
                          <a:cs typeface="NikoshBAN" panose="02000000000000000000" pitchFamily="2" charset="0"/>
                        </a:rPr>
                        <a:t> </a:t>
                      </a:r>
                      <a:r>
                        <a:rPr lang="en-US" sz="3100" baseline="0" dirty="0" err="1" smtClean="0">
                          <a:latin typeface="NikoshBAN" panose="02000000000000000000" pitchFamily="2" charset="0"/>
                          <a:cs typeface="NikoshBAN" panose="02000000000000000000" pitchFamily="2" charset="0"/>
                        </a:rPr>
                        <a:t>বর্ষিত</a:t>
                      </a:r>
                      <a:r>
                        <a:rPr lang="en-US" sz="3100" baseline="0" dirty="0" smtClean="0">
                          <a:latin typeface="NikoshBAN" panose="02000000000000000000" pitchFamily="2" charset="0"/>
                          <a:cs typeface="NikoshBAN" panose="02000000000000000000" pitchFamily="2" charset="0"/>
                        </a:rPr>
                        <a:t> </a:t>
                      </a:r>
                      <a:r>
                        <a:rPr lang="en-US" sz="3100" baseline="0" dirty="0" err="1" smtClean="0">
                          <a:latin typeface="NikoshBAN" panose="02000000000000000000" pitchFamily="2" charset="0"/>
                          <a:cs typeface="NikoshBAN" panose="02000000000000000000" pitchFamily="2" charset="0"/>
                        </a:rPr>
                        <a:t>হোক</a:t>
                      </a:r>
                      <a:r>
                        <a:rPr lang="en-US" sz="3100" baseline="0" dirty="0" smtClean="0">
                          <a:latin typeface="NikoshBAN" panose="02000000000000000000" pitchFamily="2" charset="0"/>
                          <a:cs typeface="NikoshBAN" panose="02000000000000000000" pitchFamily="2" charset="0"/>
                        </a:rPr>
                        <a:t> </a:t>
                      </a:r>
                      <a:endParaRPr lang="en-US" sz="31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3100" dirty="0" smtClean="0">
                          <a:latin typeface="NikoshBAN" panose="02000000000000000000" pitchFamily="2" charset="0"/>
                        </a:rPr>
                        <a:t>سلم</a:t>
                      </a:r>
                      <a:endParaRPr lang="en-US" sz="3100" dirty="0">
                        <a:latin typeface="NikoshBAN" panose="02000000000000000000" pitchFamily="2" charset="0"/>
                        <a:cs typeface="NikoshBAN" panose="02000000000000000000" pitchFamily="2" charset="0"/>
                      </a:endParaRPr>
                    </a:p>
                  </a:txBody>
                  <a:tcPr marL="68580" marR="68580" marT="34291" marB="34291"/>
                </a:tc>
              </a:tr>
              <a:tr h="541022">
                <a:tc>
                  <a:txBody>
                    <a:bodyPr/>
                    <a:lstStyle/>
                    <a:p>
                      <a:r>
                        <a:rPr lang="en-US" sz="3100" dirty="0" err="1" smtClean="0">
                          <a:latin typeface="NikoshBAN" panose="02000000000000000000" pitchFamily="2" charset="0"/>
                          <a:cs typeface="NikoshBAN" panose="02000000000000000000" pitchFamily="2" charset="0"/>
                        </a:rPr>
                        <a:t>তিনি</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বলেছিলেন</a:t>
                      </a:r>
                      <a:r>
                        <a:rPr lang="en-US" sz="3100" baseline="0" dirty="0" smtClean="0">
                          <a:latin typeface="NikoshBAN" panose="02000000000000000000" pitchFamily="2" charset="0"/>
                          <a:cs typeface="NikoshBAN" panose="02000000000000000000" pitchFamily="2" charset="0"/>
                        </a:rPr>
                        <a:t> </a:t>
                      </a:r>
                      <a:endParaRPr lang="en-US" sz="31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3100" dirty="0" smtClean="0">
                          <a:latin typeface="NikoshBAN" panose="02000000000000000000" pitchFamily="2" charset="0"/>
                        </a:rPr>
                        <a:t>قال</a:t>
                      </a:r>
                      <a:endParaRPr lang="en-US" sz="3100" dirty="0">
                        <a:latin typeface="NikoshBAN" panose="02000000000000000000" pitchFamily="2" charset="0"/>
                        <a:cs typeface="NikoshBAN" panose="02000000000000000000" pitchFamily="2" charset="0"/>
                      </a:endParaRPr>
                    </a:p>
                  </a:txBody>
                  <a:tcPr marL="68580" marR="68580" marT="34291" marB="34291"/>
                </a:tc>
              </a:tr>
              <a:tr h="541022">
                <a:tc>
                  <a:txBody>
                    <a:bodyPr/>
                    <a:lstStyle/>
                    <a:p>
                      <a:r>
                        <a:rPr lang="en-US" sz="3100" dirty="0" err="1" smtClean="0">
                          <a:latin typeface="NikoshBAN" panose="02000000000000000000" pitchFamily="2" charset="0"/>
                          <a:cs typeface="NikoshBAN" panose="02000000000000000000" pitchFamily="2" charset="0"/>
                        </a:rPr>
                        <a:t>সে</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উচ্চ</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করছে</a:t>
                      </a:r>
                      <a:r>
                        <a:rPr lang="en-US" sz="3100" baseline="0" dirty="0" smtClean="0">
                          <a:latin typeface="NikoshBAN" panose="02000000000000000000" pitchFamily="2" charset="0"/>
                          <a:cs typeface="NikoshBAN" panose="02000000000000000000" pitchFamily="2" charset="0"/>
                        </a:rPr>
                        <a:t> </a:t>
                      </a:r>
                      <a:endParaRPr lang="en-US" sz="31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3100" dirty="0" smtClean="0">
                          <a:latin typeface="NikoshBAN" panose="02000000000000000000" pitchFamily="2" charset="0"/>
                        </a:rPr>
                        <a:t>یرفع</a:t>
                      </a:r>
                      <a:endParaRPr lang="en-US" sz="3100" dirty="0">
                        <a:latin typeface="NikoshBAN" panose="02000000000000000000" pitchFamily="2" charset="0"/>
                        <a:cs typeface="NikoshBAN" panose="02000000000000000000" pitchFamily="2" charset="0"/>
                      </a:endParaRPr>
                    </a:p>
                  </a:txBody>
                  <a:tcPr marL="68580" marR="68580" marT="34291" marB="34291"/>
                </a:tc>
              </a:tr>
            </a:tbl>
          </a:graphicData>
        </a:graphic>
      </p:graphicFrame>
      <p:pic>
        <p:nvPicPr>
          <p:cNvPr id="5" name="Picture 4"/>
          <p:cNvPicPr>
            <a:picLocks noChangeAspect="1"/>
          </p:cNvPicPr>
          <p:nvPr/>
        </p:nvPicPr>
        <p:blipFill>
          <a:blip r:embed="rId2"/>
          <a:stretch>
            <a:fillRect/>
          </a:stretch>
        </p:blipFill>
        <p:spPr>
          <a:xfrm>
            <a:off x="286437" y="253388"/>
            <a:ext cx="8494005" cy="62250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579918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4701" y="1200152"/>
            <a:ext cx="2228851" cy="78483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একক</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কাজ</a:t>
            </a:r>
            <a:r>
              <a:rPr lang="en-US" sz="4500" b="1" dirty="0">
                <a:latin typeface="NikoshBAN" panose="02000000000000000000" pitchFamily="2" charset="0"/>
                <a:cs typeface="NikoshBAN" panose="02000000000000000000" pitchFamily="2"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616859147"/>
              </p:ext>
            </p:extLst>
          </p:nvPr>
        </p:nvGraphicFramePr>
        <p:xfrm>
          <a:off x="1600201" y="2400301"/>
          <a:ext cx="5829302" cy="3040394"/>
        </p:xfrm>
        <a:graphic>
          <a:graphicData uri="http://schemas.openxmlformats.org/drawingml/2006/table">
            <a:tbl>
              <a:tblPr firstRow="1" bandRow="1">
                <a:tableStyleId>{5C22544A-7EE6-4342-B048-85BDC9FD1C3A}</a:tableStyleId>
              </a:tblPr>
              <a:tblGrid>
                <a:gridCol w="2914651"/>
                <a:gridCol w="2914651"/>
              </a:tblGrid>
              <a:tr h="434342">
                <a:tc>
                  <a:txBody>
                    <a:bodyPr/>
                    <a:lstStyle/>
                    <a:p>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অর্থ</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লিখ</a:t>
                      </a:r>
                      <a:endParaRPr lang="en-US" sz="2400" dirty="0">
                        <a:latin typeface="NikoshBAN" panose="02000000000000000000" pitchFamily="2" charset="0"/>
                        <a:cs typeface="NikoshBAN" panose="02000000000000000000" pitchFamily="2" charset="0"/>
                      </a:endParaRPr>
                    </a:p>
                  </a:txBody>
                  <a:tcPr marL="68580" marR="68580" marT="34291" marB="34291">
                    <a:solidFill>
                      <a:schemeClr val="tx1"/>
                    </a:solidFill>
                  </a:tcPr>
                </a:tc>
                <a:tc>
                  <a:txBody>
                    <a:bodyPr/>
                    <a:lstStyle/>
                    <a:p>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আরবি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শব্দ</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1">
                        <a:lumMod val="75000"/>
                      </a:schemeClr>
                    </a:solidFill>
                  </a:tcPr>
                </a:tc>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2400" dirty="0" smtClean="0">
                          <a:latin typeface="NikoshBAN" panose="02000000000000000000" pitchFamily="2" charset="0"/>
                        </a:rPr>
                        <a:t>مستلقیا</a:t>
                      </a:r>
                      <a:endParaRPr lang="en-US" sz="2400" dirty="0">
                        <a:latin typeface="NikoshBAN" panose="02000000000000000000" pitchFamily="2" charset="0"/>
                        <a:cs typeface="NikoshBAN" panose="02000000000000000000" pitchFamily="2" charset="0"/>
                      </a:endParaRPr>
                    </a:p>
                  </a:txBody>
                  <a:tcPr marL="68580" marR="68580" marT="34291" marB="34291"/>
                </a:tc>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1">
                        <a:lumMod val="60000"/>
                        <a:lumOff val="40000"/>
                      </a:schemeClr>
                    </a:solidFill>
                  </a:tcPr>
                </a:tc>
                <a:tc>
                  <a:txBody>
                    <a:bodyPr/>
                    <a:lstStyle/>
                    <a:p>
                      <a:r>
                        <a:rPr lang="ar-AE" sz="2400" dirty="0" smtClean="0">
                          <a:latin typeface="NikoshBAN" panose="02000000000000000000" pitchFamily="2" charset="0"/>
                        </a:rPr>
                        <a:t>رجلیه</a:t>
                      </a:r>
                      <a:endParaRPr lang="en-US" sz="2400" dirty="0">
                        <a:latin typeface="NikoshBAN" panose="02000000000000000000" pitchFamily="2" charset="0"/>
                        <a:cs typeface="NikoshBAN" panose="02000000000000000000" pitchFamily="2" charset="0"/>
                      </a:endParaRPr>
                    </a:p>
                  </a:txBody>
                  <a:tcPr marL="68580" marR="68580" marT="34291" marB="34291">
                    <a:solidFill>
                      <a:schemeClr val="tx2">
                        <a:lumMod val="40000"/>
                        <a:lumOff val="60000"/>
                      </a:schemeClr>
                    </a:solidFill>
                  </a:tcPr>
                </a:tc>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2400" dirty="0" smtClean="0">
                          <a:latin typeface="NikoshBAN" panose="02000000000000000000" pitchFamily="2" charset="0"/>
                        </a:rPr>
                        <a:t>یضع</a:t>
                      </a:r>
                      <a:endParaRPr lang="en-US" sz="2400" dirty="0">
                        <a:latin typeface="NikoshBAN" panose="02000000000000000000" pitchFamily="2" charset="0"/>
                        <a:cs typeface="NikoshBAN" panose="02000000000000000000" pitchFamily="2" charset="0"/>
                      </a:endParaRPr>
                    </a:p>
                  </a:txBody>
                  <a:tcPr marL="68580" marR="68580" marT="34291" marB="34291"/>
                </a:tc>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6"/>
                    </a:solidFill>
                  </a:tcPr>
                </a:tc>
                <a:tc>
                  <a:txBody>
                    <a:bodyPr/>
                    <a:lstStyle/>
                    <a:p>
                      <a:r>
                        <a:rPr lang="ar-AE" sz="2400" dirty="0" smtClean="0">
                          <a:latin typeface="NikoshBAN" panose="02000000000000000000" pitchFamily="2" charset="0"/>
                        </a:rPr>
                        <a:t>قال</a:t>
                      </a:r>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6"/>
                    </a:solidFill>
                  </a:tcPr>
                </a:tc>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5">
                        <a:lumMod val="40000"/>
                        <a:lumOff val="60000"/>
                      </a:schemeClr>
                    </a:solidFill>
                  </a:tcPr>
                </a:tc>
                <a:tc>
                  <a:txBody>
                    <a:bodyPr/>
                    <a:lstStyle/>
                    <a:p>
                      <a:r>
                        <a:rPr lang="ar-AE" sz="2400" dirty="0" smtClean="0">
                          <a:latin typeface="NikoshBAN" panose="02000000000000000000" pitchFamily="2" charset="0"/>
                        </a:rPr>
                        <a:t>متفق علیه</a:t>
                      </a:r>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6">
                        <a:lumMod val="60000"/>
                        <a:lumOff val="40000"/>
                      </a:schemeClr>
                    </a:solidFill>
                  </a:tcPr>
                </a:tc>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1"/>
                    </a:solidFill>
                  </a:tcPr>
                </a:tc>
                <a:tc>
                  <a:txBody>
                    <a:bodyPr/>
                    <a:lstStyle/>
                    <a:p>
                      <a:r>
                        <a:rPr lang="ar-AE" sz="2400" dirty="0" smtClean="0">
                          <a:latin typeface="NikoshBAN" panose="02000000000000000000" pitchFamily="2" charset="0"/>
                        </a:rPr>
                        <a:t>الارض</a:t>
                      </a:r>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1"/>
                    </a:solidFill>
                  </a:tcPr>
                </a:tc>
              </a:tr>
            </a:tbl>
          </a:graphicData>
        </a:graphic>
      </p:graphicFrame>
      <p:pic>
        <p:nvPicPr>
          <p:cNvPr id="4" name="Picture 3"/>
          <p:cNvPicPr>
            <a:picLocks noChangeAspect="1"/>
          </p:cNvPicPr>
          <p:nvPr/>
        </p:nvPicPr>
        <p:blipFill>
          <a:blip r:embed="rId2"/>
          <a:stretch>
            <a:fillRect/>
          </a:stretch>
        </p:blipFill>
        <p:spPr>
          <a:xfrm>
            <a:off x="310110" y="275422"/>
            <a:ext cx="8591518" cy="632368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31419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4727" y="2228851"/>
            <a:ext cx="1885951" cy="5539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r-AE" sz="3000" b="1" dirty="0">
                <a:latin typeface="Arial" panose="020B0604020202020204" pitchFamily="34" charset="0"/>
                <a:cs typeface="Arial" panose="020B0604020202020204" pitchFamily="34" charset="0"/>
              </a:rPr>
              <a:t>اکتب ترکیب</a:t>
            </a:r>
            <a:endParaRPr lang="en-US" sz="30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90303110"/>
              </p:ext>
            </p:extLst>
          </p:nvPr>
        </p:nvGraphicFramePr>
        <p:xfrm>
          <a:off x="1600201" y="3486151"/>
          <a:ext cx="6057900" cy="1554484"/>
        </p:xfrm>
        <a:graphic>
          <a:graphicData uri="http://schemas.openxmlformats.org/drawingml/2006/table">
            <a:tbl>
              <a:tblPr firstRow="1" bandRow="1">
                <a:tableStyleId>{5C22544A-7EE6-4342-B048-85BDC9FD1C3A}</a:tableStyleId>
              </a:tblPr>
              <a:tblGrid>
                <a:gridCol w="2019300"/>
                <a:gridCol w="2019300"/>
                <a:gridCol w="2019300"/>
              </a:tblGrid>
              <a:tr h="541022">
                <a:tc>
                  <a:txBody>
                    <a:bodyPr/>
                    <a:lstStyle/>
                    <a:p>
                      <a:r>
                        <a:rPr lang="en-US" sz="3100" b="1" dirty="0" smtClean="0">
                          <a:latin typeface="NikoshBAN" panose="02000000000000000000" pitchFamily="2" charset="0"/>
                          <a:cs typeface="NikoshBAN" panose="02000000000000000000" pitchFamily="2" charset="0"/>
                        </a:rPr>
                        <a:t>ক-</a:t>
                      </a:r>
                      <a:r>
                        <a:rPr lang="en-US" sz="3100" b="1" dirty="0" err="1" smtClean="0">
                          <a:latin typeface="NikoshBAN" panose="02000000000000000000" pitchFamily="2" charset="0"/>
                          <a:cs typeface="NikoshBAN" panose="02000000000000000000" pitchFamily="2" charset="0"/>
                        </a:rPr>
                        <a:t>দল</a:t>
                      </a:r>
                      <a:r>
                        <a:rPr lang="en-US" sz="3100" b="1" dirty="0" smtClean="0">
                          <a:latin typeface="NikoshBAN" panose="02000000000000000000" pitchFamily="2" charset="0"/>
                          <a:cs typeface="NikoshBAN" panose="02000000000000000000" pitchFamily="2" charset="0"/>
                        </a:rPr>
                        <a:t> </a:t>
                      </a:r>
                      <a:endParaRPr lang="en-US" sz="3100" b="1" dirty="0">
                        <a:latin typeface="NikoshBAN" panose="02000000000000000000" pitchFamily="2" charset="0"/>
                        <a:cs typeface="NikoshBAN" panose="02000000000000000000" pitchFamily="2" charset="0"/>
                      </a:endParaRPr>
                    </a:p>
                  </a:txBody>
                  <a:tcPr marL="68580" marR="68580" marT="34291" marB="34291">
                    <a:solidFill>
                      <a:schemeClr val="accent6"/>
                    </a:solidFill>
                  </a:tcPr>
                </a:tc>
                <a:tc>
                  <a:txBody>
                    <a:bodyPr/>
                    <a:lstStyle/>
                    <a:p>
                      <a:r>
                        <a:rPr lang="en-US" sz="3100" b="1" dirty="0" smtClean="0">
                          <a:latin typeface="NikoshBAN" panose="02000000000000000000" pitchFamily="2" charset="0"/>
                          <a:cs typeface="NikoshBAN" panose="02000000000000000000" pitchFamily="2" charset="0"/>
                        </a:rPr>
                        <a:t>খ</a:t>
                      </a:r>
                      <a:r>
                        <a:rPr lang="en-US" sz="3100" b="1" baseline="0" dirty="0" smtClean="0">
                          <a:latin typeface="NikoshBAN" panose="02000000000000000000" pitchFamily="2" charset="0"/>
                          <a:cs typeface="NikoshBAN" panose="02000000000000000000" pitchFamily="2" charset="0"/>
                        </a:rPr>
                        <a:t>- </a:t>
                      </a:r>
                      <a:r>
                        <a:rPr lang="en-US" sz="3100" b="1" baseline="0" dirty="0" err="1" smtClean="0">
                          <a:latin typeface="NikoshBAN" panose="02000000000000000000" pitchFamily="2" charset="0"/>
                          <a:cs typeface="NikoshBAN" panose="02000000000000000000" pitchFamily="2" charset="0"/>
                        </a:rPr>
                        <a:t>দল</a:t>
                      </a:r>
                      <a:r>
                        <a:rPr lang="en-US" sz="3100" b="1" baseline="0" dirty="0" smtClean="0">
                          <a:latin typeface="NikoshBAN" panose="02000000000000000000" pitchFamily="2" charset="0"/>
                          <a:cs typeface="NikoshBAN" panose="02000000000000000000" pitchFamily="2" charset="0"/>
                        </a:rPr>
                        <a:t> </a:t>
                      </a:r>
                      <a:endParaRPr lang="en-US" sz="3100" b="1" dirty="0">
                        <a:latin typeface="NikoshBAN" panose="02000000000000000000" pitchFamily="2" charset="0"/>
                        <a:cs typeface="NikoshBAN" panose="02000000000000000000" pitchFamily="2" charset="0"/>
                      </a:endParaRPr>
                    </a:p>
                  </a:txBody>
                  <a:tcPr marL="68580" marR="68580" marT="34291" marB="34291"/>
                </a:tc>
                <a:tc>
                  <a:txBody>
                    <a:bodyPr/>
                    <a:lstStyle/>
                    <a:p>
                      <a:r>
                        <a:rPr lang="en-US" sz="3100" b="1" dirty="0" smtClean="0">
                          <a:latin typeface="NikoshBAN" panose="02000000000000000000" pitchFamily="2" charset="0"/>
                          <a:cs typeface="NikoshBAN" panose="02000000000000000000" pitchFamily="2" charset="0"/>
                        </a:rPr>
                        <a:t>ঘ-</a:t>
                      </a:r>
                      <a:r>
                        <a:rPr lang="en-US" sz="3100" b="1" dirty="0" err="1" smtClean="0">
                          <a:latin typeface="NikoshBAN" panose="02000000000000000000" pitchFamily="2" charset="0"/>
                          <a:cs typeface="NikoshBAN" panose="02000000000000000000" pitchFamily="2" charset="0"/>
                        </a:rPr>
                        <a:t>দল</a:t>
                      </a:r>
                      <a:r>
                        <a:rPr lang="en-US" sz="3100" b="1" baseline="0" dirty="0" smtClean="0">
                          <a:latin typeface="NikoshBAN" panose="02000000000000000000" pitchFamily="2" charset="0"/>
                          <a:cs typeface="NikoshBAN" panose="02000000000000000000" pitchFamily="2" charset="0"/>
                        </a:rPr>
                        <a:t> </a:t>
                      </a:r>
                      <a:endParaRPr lang="en-US" sz="3100" b="1" dirty="0">
                        <a:latin typeface="NikoshBAN" panose="02000000000000000000" pitchFamily="2" charset="0"/>
                        <a:cs typeface="NikoshBAN" panose="02000000000000000000" pitchFamily="2" charset="0"/>
                      </a:endParaRPr>
                    </a:p>
                  </a:txBody>
                  <a:tcPr marL="68580" marR="68580" marT="34291" marB="34291">
                    <a:solidFill>
                      <a:schemeClr val="tx1"/>
                    </a:solidFill>
                  </a:tcPr>
                </a:tc>
              </a:tr>
              <a:tr h="1013462">
                <a:tc>
                  <a:txBody>
                    <a:bodyPr/>
                    <a:lstStyle/>
                    <a:p>
                      <a:r>
                        <a:rPr lang="ar-AE" sz="3100" b="1" dirty="0" smtClean="0">
                          <a:latin typeface="NikoshBAN" panose="02000000000000000000" pitchFamily="2" charset="0"/>
                        </a:rPr>
                        <a:t>الفصل الاول</a:t>
                      </a:r>
                      <a:endParaRPr lang="en-US" sz="3100" b="1" dirty="0">
                        <a:latin typeface="NikoshBAN" panose="02000000000000000000" pitchFamily="2" charset="0"/>
                        <a:cs typeface="NikoshBAN" panose="02000000000000000000" pitchFamily="2" charset="0"/>
                      </a:endParaRPr>
                    </a:p>
                  </a:txBody>
                  <a:tcPr marL="68580" marR="68580" marT="34291" marB="34291">
                    <a:solidFill>
                      <a:schemeClr val="accent1">
                        <a:lumMod val="60000"/>
                        <a:lumOff val="40000"/>
                      </a:schemeClr>
                    </a:solidFill>
                  </a:tcPr>
                </a:tc>
                <a:tc>
                  <a:txBody>
                    <a:bodyPr/>
                    <a:lstStyle/>
                    <a:p>
                      <a:r>
                        <a:rPr lang="ar-AE" sz="3100" b="1" dirty="0" smtClean="0">
                          <a:latin typeface="NikoshBAN" panose="02000000000000000000" pitchFamily="2" charset="0"/>
                        </a:rPr>
                        <a:t>قال رسول الله صلی الله علیه</a:t>
                      </a:r>
                      <a:endParaRPr lang="en-US" sz="3100" b="1" dirty="0">
                        <a:latin typeface="NikoshBAN" panose="02000000000000000000" pitchFamily="2" charset="0"/>
                        <a:cs typeface="NikoshBAN" panose="02000000000000000000" pitchFamily="2" charset="0"/>
                      </a:endParaRPr>
                    </a:p>
                  </a:txBody>
                  <a:tcPr marL="68580" marR="68580" marT="34291" marB="34291">
                    <a:solidFill>
                      <a:schemeClr val="accent6">
                        <a:lumMod val="60000"/>
                        <a:lumOff val="40000"/>
                      </a:schemeClr>
                    </a:solidFill>
                  </a:tcPr>
                </a:tc>
                <a:tc>
                  <a:txBody>
                    <a:bodyPr/>
                    <a:lstStyle/>
                    <a:p>
                      <a:r>
                        <a:rPr lang="ar-AE" sz="3100" b="1" dirty="0" smtClean="0">
                          <a:latin typeface="NikoshBAN" panose="02000000000000000000" pitchFamily="2" charset="0"/>
                        </a:rPr>
                        <a:t>مستلق علی الارض</a:t>
                      </a:r>
                      <a:endParaRPr lang="en-US" sz="3100" b="1" dirty="0">
                        <a:latin typeface="NikoshBAN" panose="02000000000000000000" pitchFamily="2" charset="0"/>
                        <a:cs typeface="NikoshBAN" panose="02000000000000000000" pitchFamily="2" charset="0"/>
                      </a:endParaRPr>
                    </a:p>
                  </a:txBody>
                  <a:tcPr marL="68580" marR="68580" marT="34291" marB="34291"/>
                </a:tc>
              </a:tr>
            </a:tbl>
          </a:graphicData>
        </a:graphic>
      </p:graphicFrame>
      <p:sp>
        <p:nvSpPr>
          <p:cNvPr id="4" name="TextBox 3"/>
          <p:cNvSpPr txBox="1"/>
          <p:nvPr/>
        </p:nvSpPr>
        <p:spPr>
          <a:xfrm>
            <a:off x="3314700" y="1257303"/>
            <a:ext cx="2286000"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দলীয়</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কাজ</a:t>
            </a:r>
            <a:r>
              <a:rPr lang="en-US" sz="4500" b="1" dirty="0">
                <a:latin typeface="NikoshBAN" panose="02000000000000000000" pitchFamily="2" charset="0"/>
                <a:cs typeface="NikoshBAN" panose="02000000000000000000" pitchFamily="2" charset="0"/>
              </a:rPr>
              <a:t> </a:t>
            </a:r>
          </a:p>
        </p:txBody>
      </p:sp>
      <p:pic>
        <p:nvPicPr>
          <p:cNvPr id="5" name="Picture 4"/>
          <p:cNvPicPr>
            <a:picLocks noChangeAspect="1"/>
          </p:cNvPicPr>
          <p:nvPr/>
        </p:nvPicPr>
        <p:blipFill>
          <a:blip r:embed="rId2"/>
          <a:stretch>
            <a:fillRect/>
          </a:stretch>
        </p:blipFill>
        <p:spPr>
          <a:xfrm>
            <a:off x="264405" y="275421"/>
            <a:ext cx="8626207" cy="640080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79228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1851" y="1257303"/>
            <a:ext cx="2743200"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জোড়ায়</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কাজ</a:t>
            </a:r>
            <a:r>
              <a:rPr lang="en-US" sz="4500" b="1" dirty="0">
                <a:latin typeface="NikoshBAN" panose="02000000000000000000" pitchFamily="2" charset="0"/>
                <a:cs typeface="NikoshBAN" panose="02000000000000000000" pitchFamily="2" charset="0"/>
              </a:rPr>
              <a:t> </a:t>
            </a:r>
          </a:p>
        </p:txBody>
      </p:sp>
      <p:sp>
        <p:nvSpPr>
          <p:cNvPr id="3" name="TextBox 2"/>
          <p:cNvSpPr txBox="1"/>
          <p:nvPr/>
        </p:nvSpPr>
        <p:spPr>
          <a:xfrm>
            <a:off x="1474474" y="3331848"/>
            <a:ext cx="6167804" cy="60016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300" b="1" dirty="0" err="1">
                <a:latin typeface="NikoshBAN" panose="02000000000000000000" pitchFamily="2" charset="0"/>
                <a:cs typeface="NikoshBAN" panose="02000000000000000000" pitchFamily="2" charset="0"/>
              </a:rPr>
              <a:t>সুন্নত</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অনুসারে</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ঘুমানোর</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নিয়মগুলি</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লিখ</a:t>
            </a:r>
            <a:r>
              <a:rPr lang="en-US" sz="3300" b="1" dirty="0">
                <a:latin typeface="NikoshBAN" panose="02000000000000000000" pitchFamily="2" charset="0"/>
                <a:cs typeface="NikoshBAN" panose="02000000000000000000" pitchFamily="2" charset="0"/>
              </a:rPr>
              <a:t> ?  </a:t>
            </a:r>
          </a:p>
        </p:txBody>
      </p:sp>
      <p:pic>
        <p:nvPicPr>
          <p:cNvPr id="4" name="Picture 3"/>
          <p:cNvPicPr>
            <a:picLocks noChangeAspect="1"/>
          </p:cNvPicPr>
          <p:nvPr/>
        </p:nvPicPr>
        <p:blipFill>
          <a:blip r:embed="rId2"/>
          <a:stretch>
            <a:fillRect/>
          </a:stretch>
        </p:blipFill>
        <p:spPr>
          <a:xfrm>
            <a:off x="277750" y="241616"/>
            <a:ext cx="8579812" cy="633545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37522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1851" y="1428752"/>
            <a:ext cx="1771651" cy="784830"/>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মূল্যায়ন</a:t>
            </a:r>
            <a:r>
              <a:rPr lang="en-US" sz="4500" b="1" dirty="0">
                <a:latin typeface="NikoshBAN" panose="02000000000000000000" pitchFamily="2" charset="0"/>
                <a:cs typeface="NikoshBAN" panose="02000000000000000000" pitchFamily="2" charset="0"/>
              </a:rPr>
              <a:t> </a:t>
            </a:r>
          </a:p>
        </p:txBody>
      </p:sp>
      <p:sp>
        <p:nvSpPr>
          <p:cNvPr id="5" name="TextBox 4"/>
          <p:cNvSpPr txBox="1"/>
          <p:nvPr/>
        </p:nvSpPr>
        <p:spPr>
          <a:xfrm>
            <a:off x="1600202" y="2857502"/>
            <a:ext cx="6000751" cy="240065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000" dirty="0">
                <a:latin typeface="NikoshBAN" panose="02000000000000000000" pitchFamily="2" charset="0"/>
                <a:cs typeface="NikoshBAN" panose="02000000000000000000" pitchFamily="2" charset="0"/>
              </a:rPr>
              <a:t>১/ </a:t>
            </a:r>
            <a:r>
              <a:rPr lang="en-US" sz="3000" dirty="0" err="1">
                <a:latin typeface="NikoshBAN" panose="02000000000000000000" pitchFamily="2" charset="0"/>
                <a:cs typeface="NikoshBAN" panose="02000000000000000000" pitchFamily="2" charset="0"/>
              </a:rPr>
              <a:t>মুত্তাফিকুন</a:t>
            </a:r>
            <a:r>
              <a:rPr lang="en-US" sz="3000" dirty="0">
                <a:latin typeface="NikoshBAN" panose="02000000000000000000" pitchFamily="2" charset="0"/>
                <a:cs typeface="NikoshBAN" panose="02000000000000000000" pitchFamily="2" charset="0"/>
              </a:rPr>
              <a:t> হাদিস </a:t>
            </a:r>
            <a:r>
              <a:rPr lang="en-US" sz="3000" dirty="0" err="1">
                <a:latin typeface="NikoshBAN" panose="02000000000000000000" pitchFamily="2" charset="0"/>
                <a:cs typeface="NikoshBAN" panose="02000000000000000000" pitchFamily="2" charset="0"/>
              </a:rPr>
              <a:t>কাহাকে</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বলে</a:t>
            </a:r>
            <a:r>
              <a:rPr lang="en-US" sz="3000" dirty="0">
                <a:latin typeface="NikoshBAN" panose="02000000000000000000" pitchFamily="2" charset="0"/>
                <a:cs typeface="NikoshBAN" panose="02000000000000000000" pitchFamily="2" charset="0"/>
              </a:rPr>
              <a:t> </a:t>
            </a:r>
            <a:r>
              <a:rPr lang="en-US" sz="3000" dirty="0" smtClean="0">
                <a:latin typeface="NikoshBAN" panose="02000000000000000000" pitchFamily="2" charset="0"/>
                <a:cs typeface="NikoshBAN" panose="02000000000000000000" pitchFamily="2" charset="0"/>
              </a:rPr>
              <a:t>?</a:t>
            </a:r>
          </a:p>
          <a:p>
            <a:endParaRPr lang="en-US" sz="3000" dirty="0">
              <a:latin typeface="NikoshBAN" panose="02000000000000000000" pitchFamily="2" charset="0"/>
              <a:cs typeface="NikoshBAN" panose="02000000000000000000" pitchFamily="2" charset="0"/>
            </a:endParaRPr>
          </a:p>
          <a:p>
            <a:r>
              <a:rPr lang="en-US" sz="3000" dirty="0">
                <a:latin typeface="NikoshBAN" panose="02000000000000000000" pitchFamily="2" charset="0"/>
                <a:cs typeface="NikoshBAN" panose="02000000000000000000" pitchFamily="2" charset="0"/>
              </a:rPr>
              <a:t>২/ </a:t>
            </a:r>
            <a:r>
              <a:rPr lang="en-US" sz="3000" dirty="0" err="1">
                <a:latin typeface="NikoshBAN" panose="02000000000000000000" pitchFamily="2" charset="0"/>
                <a:cs typeface="NikoshBAN" panose="02000000000000000000" pitchFamily="2" charset="0"/>
              </a:rPr>
              <a:t>হযরত</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আবু</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হুরায়রা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ছিলেন</a:t>
            </a:r>
            <a:r>
              <a:rPr lang="en-US" sz="3000" dirty="0" smtClean="0">
                <a:latin typeface="NikoshBAN" panose="02000000000000000000" pitchFamily="2" charset="0"/>
                <a:cs typeface="NikoshBAN" panose="02000000000000000000" pitchFamily="2" charset="0"/>
              </a:rPr>
              <a:t>?</a:t>
            </a:r>
          </a:p>
          <a:p>
            <a:endParaRPr lang="en-US" sz="3000" dirty="0">
              <a:latin typeface="NikoshBAN" panose="02000000000000000000" pitchFamily="2" charset="0"/>
              <a:cs typeface="NikoshBAN" panose="02000000000000000000" pitchFamily="2" charset="0"/>
            </a:endParaRPr>
          </a:p>
          <a:p>
            <a:r>
              <a:rPr lang="en-US" sz="3000" dirty="0">
                <a:latin typeface="NikoshBAN" panose="02000000000000000000" pitchFamily="2" charset="0"/>
                <a:cs typeface="NikoshBAN" panose="02000000000000000000" pitchFamily="2" charset="0"/>
              </a:rPr>
              <a:t>৩/ </a:t>
            </a:r>
            <a:r>
              <a:rPr lang="en-US" sz="3000" dirty="0" err="1">
                <a:latin typeface="NikoshBAN" panose="02000000000000000000" pitchFamily="2" charset="0"/>
                <a:cs typeface="NikoshBAN" panose="02000000000000000000" pitchFamily="2" charset="0"/>
              </a:rPr>
              <a:t>হযরত</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আব্দুল্লাহ</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ইবনে</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ওমর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ছিলেন</a:t>
            </a:r>
            <a:r>
              <a:rPr lang="en-US" sz="3000" dirty="0">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2"/>
          <a:stretch>
            <a:fillRect/>
          </a:stretch>
        </p:blipFill>
        <p:spPr>
          <a:xfrm>
            <a:off x="299309" y="251049"/>
            <a:ext cx="8602535" cy="631266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649035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1" y="1987667"/>
            <a:ext cx="6172200" cy="251460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257551" y="1028704"/>
            <a:ext cx="2228851" cy="715709"/>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51" b="1" dirty="0" err="1">
                <a:latin typeface="NikoshBAN" panose="02000000000000000000" pitchFamily="2" charset="0"/>
                <a:cs typeface="NikoshBAN" panose="02000000000000000000" pitchFamily="2" charset="0"/>
              </a:rPr>
              <a:t>বাড়ির</a:t>
            </a:r>
            <a:r>
              <a:rPr lang="en-US" sz="4051" b="1" dirty="0">
                <a:latin typeface="NikoshBAN" panose="02000000000000000000" pitchFamily="2" charset="0"/>
                <a:cs typeface="NikoshBAN" panose="02000000000000000000" pitchFamily="2" charset="0"/>
              </a:rPr>
              <a:t> </a:t>
            </a:r>
            <a:r>
              <a:rPr lang="en-US" sz="4051" b="1" dirty="0" err="1">
                <a:latin typeface="NikoshBAN" panose="02000000000000000000" pitchFamily="2" charset="0"/>
                <a:cs typeface="NikoshBAN" panose="02000000000000000000" pitchFamily="2" charset="0"/>
              </a:rPr>
              <a:t>কাজ</a:t>
            </a:r>
            <a:r>
              <a:rPr lang="en-US" sz="4051" b="1" dirty="0">
                <a:latin typeface="NikoshBAN" panose="02000000000000000000" pitchFamily="2" charset="0"/>
                <a:cs typeface="NikoshBAN" panose="02000000000000000000" pitchFamily="2" charset="0"/>
              </a:rPr>
              <a:t> </a:t>
            </a:r>
          </a:p>
        </p:txBody>
      </p:sp>
      <p:sp>
        <p:nvSpPr>
          <p:cNvPr id="7" name="TextBox 6"/>
          <p:cNvSpPr txBox="1"/>
          <p:nvPr/>
        </p:nvSpPr>
        <p:spPr>
          <a:xfrm>
            <a:off x="1200151" y="4914903"/>
            <a:ext cx="6629400" cy="553998"/>
          </a:xfrm>
          <a:prstGeom prst="rect">
            <a:avLst/>
          </a:prstGeom>
          <a:solidFill>
            <a:srgbClr val="7030A0"/>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000" b="1" dirty="0" err="1">
                <a:latin typeface="NikoshBAN" panose="02000000000000000000" pitchFamily="2" charset="0"/>
                <a:cs typeface="NikoshBAN" panose="02000000000000000000" pitchFamily="2" charset="0"/>
              </a:rPr>
              <a:t>বসা,চলাফেরা</a:t>
            </a:r>
            <a:r>
              <a:rPr lang="en-US" sz="3000" b="1" dirty="0">
                <a:latin typeface="NikoshBAN" panose="02000000000000000000" pitchFamily="2" charset="0"/>
                <a:cs typeface="NikoshBAN" panose="02000000000000000000" pitchFamily="2" charset="0"/>
              </a:rPr>
              <a:t> ও </a:t>
            </a:r>
            <a:r>
              <a:rPr lang="en-US" sz="3000" b="1" dirty="0" err="1">
                <a:latin typeface="NikoshBAN" panose="02000000000000000000" pitchFamily="2" charset="0"/>
                <a:cs typeface="NikoshBAN" panose="02000000000000000000" pitchFamily="2" charset="0"/>
              </a:rPr>
              <a:t>নিদ্রার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সুন্নত</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নিয়মগুলো</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লিখে</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আনবে</a:t>
            </a:r>
            <a:r>
              <a:rPr lang="en-US" sz="3000" b="1" dirty="0">
                <a:latin typeface="NikoshBAN" panose="02000000000000000000" pitchFamily="2" charset="0"/>
                <a:cs typeface="NikoshBAN" panose="02000000000000000000" pitchFamily="2" charset="0"/>
              </a:rPr>
              <a:t>। </a:t>
            </a:r>
          </a:p>
        </p:txBody>
      </p:sp>
      <p:pic>
        <p:nvPicPr>
          <p:cNvPr id="5" name="Picture 4"/>
          <p:cNvPicPr>
            <a:picLocks noChangeAspect="1"/>
          </p:cNvPicPr>
          <p:nvPr/>
        </p:nvPicPr>
        <p:blipFill>
          <a:blip r:embed="rId3"/>
          <a:stretch>
            <a:fillRect/>
          </a:stretch>
        </p:blipFill>
        <p:spPr>
          <a:xfrm>
            <a:off x="330507" y="286439"/>
            <a:ext cx="8549089" cy="625758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464244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8200" y="1143002"/>
            <a:ext cx="6227604" cy="3486151"/>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3891406" y="3290500"/>
            <a:ext cx="1407758" cy="300210"/>
          </a:xfrm>
          <a:prstGeom prst="rect">
            <a:avLst/>
          </a:prstGeom>
        </p:spPr>
        <p:txBody>
          <a:bodyPr wrap="none">
            <a:spAutoFit/>
          </a:bodyPr>
          <a:lstStyle/>
          <a:p>
            <a:r>
              <a:rPr lang="ar-AE" sz="1351" dirty="0"/>
              <a:t>مع السلام ۔فی امان الله</a:t>
            </a:r>
            <a:endParaRPr lang="en-US" sz="1351" dirty="0"/>
          </a:p>
        </p:txBody>
      </p:sp>
      <p:sp>
        <p:nvSpPr>
          <p:cNvPr id="4" name="Rectangle 3"/>
          <p:cNvSpPr/>
          <p:nvPr/>
        </p:nvSpPr>
        <p:spPr>
          <a:xfrm>
            <a:off x="2171704" y="4888400"/>
            <a:ext cx="4807726" cy="854208"/>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none">
            <a:spAutoFit/>
          </a:bodyPr>
          <a:lstStyle/>
          <a:p>
            <a:r>
              <a:rPr lang="ar-AE" sz="4951" b="1" dirty="0">
                <a:latin typeface="Arial" panose="020B0604020202020204" pitchFamily="34" charset="0"/>
                <a:cs typeface="Arial" panose="020B0604020202020204" pitchFamily="34" charset="0"/>
              </a:rPr>
              <a:t>مع السلام ۔فی امان الله</a:t>
            </a:r>
            <a:endParaRPr lang="en-US" sz="4951"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19489" y="297455"/>
            <a:ext cx="8505022" cy="6202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19092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457" y="1257302"/>
            <a:ext cx="3798278" cy="469107"/>
          </a:xfr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4500" dirty="0" err="1">
                <a:latin typeface="NikoshBAN" panose="02000000000000000000" pitchFamily="2" charset="0"/>
                <a:cs typeface="NikoshBAN" panose="02000000000000000000" pitchFamily="2" charset="0"/>
              </a:rPr>
              <a:t>পাঠ</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শেষে</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যা</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জানবে</a:t>
            </a:r>
            <a:endParaRPr lang="en-US" sz="4500" dirty="0">
              <a:latin typeface="NikoshBAN" panose="02000000000000000000" pitchFamily="2" charset="0"/>
              <a:cs typeface="NikoshBAN" panose="02000000000000000000" pitchFamily="2" charset="0"/>
            </a:endParaRPr>
          </a:p>
        </p:txBody>
      </p:sp>
      <p:sp>
        <p:nvSpPr>
          <p:cNvPr id="4" name="TextBox 3"/>
          <p:cNvSpPr txBox="1"/>
          <p:nvPr/>
        </p:nvSpPr>
        <p:spPr>
          <a:xfrm>
            <a:off x="1670539" y="2743201"/>
            <a:ext cx="610186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বসার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নিদ্রা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যাওয়ার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যাবে</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রাস্তায়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চলাফেরার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2"/>
          <a:stretch>
            <a:fillRect/>
          </a:stretch>
        </p:blipFill>
        <p:spPr>
          <a:xfrm>
            <a:off x="249440" y="286438"/>
            <a:ext cx="8630155" cy="63347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518245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651" y="2436901"/>
            <a:ext cx="2514600" cy="3179315"/>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2457451" y="1077941"/>
            <a:ext cx="3143251"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শিক্ষক</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পরিচিতি</a:t>
            </a:r>
            <a:r>
              <a:rPr lang="en-US" sz="4500" b="1" dirty="0">
                <a:latin typeface="NikoshBAN" panose="02000000000000000000" pitchFamily="2" charset="0"/>
                <a:cs typeface="NikoshBAN" panose="02000000000000000000" pitchFamily="2" charset="0"/>
              </a:rPr>
              <a:t> </a:t>
            </a:r>
          </a:p>
        </p:txBody>
      </p:sp>
      <p:sp>
        <p:nvSpPr>
          <p:cNvPr id="8" name="TextBox 7"/>
          <p:cNvSpPr txBox="1"/>
          <p:nvPr/>
        </p:nvSpPr>
        <p:spPr>
          <a:xfrm>
            <a:off x="473725" y="2773249"/>
            <a:ext cx="419467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1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কাজী</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আবদুল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হান্নান</a:t>
            </a:r>
            <a:r>
              <a:rPr lang="en-US" sz="2700" b="1" dirty="0">
                <a:latin typeface="NikoshBAN" panose="02000000000000000000" pitchFamily="2" charset="0"/>
                <a:cs typeface="NikoshBAN" panose="02000000000000000000" pitchFamily="2" charset="0"/>
              </a:rPr>
              <a:t> </a:t>
            </a:r>
          </a:p>
          <a:p>
            <a:r>
              <a:rPr lang="en-US" sz="2100" dirty="0">
                <a:latin typeface="NikoshBAN" panose="02000000000000000000" pitchFamily="2" charset="0"/>
                <a:cs typeface="NikoshBAN" panose="02000000000000000000" pitchFamily="2" charset="0"/>
              </a:rPr>
              <a:t>               </a:t>
            </a:r>
            <a:r>
              <a:rPr lang="en-US" sz="2700" dirty="0">
                <a:latin typeface="NikoshBAN" panose="02000000000000000000" pitchFamily="2" charset="0"/>
                <a:cs typeface="NikoshBAN" panose="02000000000000000000" pitchFamily="2" charset="0"/>
              </a:rPr>
              <a:t>অধ্যক্ষ </a:t>
            </a:r>
          </a:p>
          <a:p>
            <a:r>
              <a:rPr lang="en-US" sz="2100" b="1" dirty="0" err="1">
                <a:latin typeface="NikoshBAN" panose="02000000000000000000" pitchFamily="2" charset="0"/>
                <a:cs typeface="NikoshBAN" panose="02000000000000000000" pitchFamily="2" charset="0"/>
              </a:rPr>
              <a:t>বখতিয়ার</a:t>
            </a:r>
            <a:r>
              <a:rPr lang="en-US" sz="2100" b="1" dirty="0">
                <a:latin typeface="NikoshBAN" panose="02000000000000000000" pitchFamily="2" charset="0"/>
                <a:cs typeface="NikoshBAN" panose="02000000000000000000" pitchFamily="2" charset="0"/>
              </a:rPr>
              <a:t> </a:t>
            </a:r>
            <a:r>
              <a:rPr lang="en-US" sz="2100" b="1" dirty="0" err="1">
                <a:latin typeface="NikoshBAN" panose="02000000000000000000" pitchFamily="2" charset="0"/>
                <a:cs typeface="NikoshBAN" panose="02000000000000000000" pitchFamily="2" charset="0"/>
              </a:rPr>
              <a:t>পাড়া</a:t>
            </a:r>
            <a:r>
              <a:rPr lang="en-US" sz="2100" b="1" dirty="0">
                <a:latin typeface="NikoshBAN" panose="02000000000000000000" pitchFamily="2" charset="0"/>
                <a:cs typeface="NikoshBAN" panose="02000000000000000000" pitchFamily="2" charset="0"/>
              </a:rPr>
              <a:t> </a:t>
            </a:r>
            <a:r>
              <a:rPr lang="en-US" sz="2100" b="1" dirty="0" err="1">
                <a:latin typeface="NikoshBAN" panose="02000000000000000000" pitchFamily="2" charset="0"/>
                <a:cs typeface="NikoshBAN" panose="02000000000000000000" pitchFamily="2" charset="0"/>
              </a:rPr>
              <a:t>চারপীর</a:t>
            </a:r>
            <a:r>
              <a:rPr lang="en-US" sz="2100" b="1" dirty="0">
                <a:latin typeface="NikoshBAN" panose="02000000000000000000" pitchFamily="2" charset="0"/>
                <a:cs typeface="NikoshBAN" panose="02000000000000000000" pitchFamily="2" charset="0"/>
              </a:rPr>
              <a:t> </a:t>
            </a:r>
            <a:r>
              <a:rPr lang="en-US" sz="2100" b="1" dirty="0" err="1">
                <a:latin typeface="NikoshBAN" panose="02000000000000000000" pitchFamily="2" charset="0"/>
                <a:cs typeface="NikoshBAN" panose="02000000000000000000" pitchFamily="2" charset="0"/>
              </a:rPr>
              <a:t>আউলিয়া</a:t>
            </a:r>
            <a:r>
              <a:rPr lang="en-US" sz="2100" b="1" dirty="0">
                <a:latin typeface="NikoshBAN" panose="02000000000000000000" pitchFamily="2" charset="0"/>
                <a:cs typeface="NikoshBAN" panose="02000000000000000000" pitchFamily="2" charset="0"/>
              </a:rPr>
              <a:t> </a:t>
            </a:r>
            <a:r>
              <a:rPr lang="en-US" sz="2100" b="1" dirty="0" err="1">
                <a:latin typeface="NikoshBAN" panose="02000000000000000000" pitchFamily="2" charset="0"/>
                <a:cs typeface="NikoshBAN" panose="02000000000000000000" pitchFamily="2" charset="0"/>
              </a:rPr>
              <a:t>আলিম</a:t>
            </a:r>
            <a:r>
              <a:rPr lang="en-US" sz="2100" b="1" dirty="0">
                <a:latin typeface="NikoshBAN" panose="02000000000000000000" pitchFamily="2" charset="0"/>
                <a:cs typeface="NikoshBAN" panose="02000000000000000000" pitchFamily="2" charset="0"/>
              </a:rPr>
              <a:t> </a:t>
            </a:r>
            <a:r>
              <a:rPr lang="en-US" sz="2100" b="1" dirty="0" err="1">
                <a:latin typeface="NikoshBAN" panose="02000000000000000000" pitchFamily="2" charset="0"/>
                <a:cs typeface="NikoshBAN" panose="02000000000000000000" pitchFamily="2" charset="0"/>
              </a:rPr>
              <a:t>মাদ্রাসা</a:t>
            </a:r>
            <a:r>
              <a:rPr lang="en-US" sz="2100" b="1" dirty="0">
                <a:latin typeface="NikoshBAN" panose="02000000000000000000" pitchFamily="2" charset="0"/>
                <a:cs typeface="NikoshBAN" panose="02000000000000000000" pitchFamily="2" charset="0"/>
              </a:rPr>
              <a:t>’ </a:t>
            </a:r>
            <a:r>
              <a:rPr lang="en-US" sz="2100" b="1" dirty="0" err="1">
                <a:latin typeface="NikoshBAN" panose="02000000000000000000" pitchFamily="2" charset="0"/>
                <a:cs typeface="NikoshBAN" panose="02000000000000000000" pitchFamily="2" charset="0"/>
              </a:rPr>
              <a:t>আনোয়ারা</a:t>
            </a:r>
            <a:r>
              <a:rPr lang="en-US" sz="2100" b="1" dirty="0">
                <a:latin typeface="NikoshBAN" panose="02000000000000000000" pitchFamily="2" charset="0"/>
                <a:cs typeface="NikoshBAN" panose="02000000000000000000" pitchFamily="2" charset="0"/>
              </a:rPr>
              <a:t>, </a:t>
            </a:r>
            <a:r>
              <a:rPr lang="en-US" sz="2100" b="1" dirty="0" err="1">
                <a:latin typeface="NikoshBAN" panose="02000000000000000000" pitchFamily="2" charset="0"/>
                <a:cs typeface="NikoshBAN" panose="02000000000000000000" pitchFamily="2" charset="0"/>
              </a:rPr>
              <a:t>চট্রগ্রাম</a:t>
            </a:r>
            <a:r>
              <a:rPr lang="en-US" sz="2100" b="1" dirty="0">
                <a:latin typeface="NikoshBAN" panose="02000000000000000000" pitchFamily="2" charset="0"/>
                <a:cs typeface="NikoshBAN" panose="02000000000000000000" pitchFamily="2" charset="0"/>
              </a:rPr>
              <a:t>।</a:t>
            </a:r>
          </a:p>
          <a:p>
            <a:r>
              <a:rPr lang="en-US" sz="2100" b="1" dirty="0" err="1">
                <a:latin typeface="NikoshBAN" panose="02000000000000000000" pitchFamily="2" charset="0"/>
                <a:cs typeface="NikoshBAN" panose="02000000000000000000" pitchFamily="2" charset="0"/>
              </a:rPr>
              <a:t>মোবাইল</a:t>
            </a:r>
            <a:r>
              <a:rPr lang="en-US" sz="1351" b="1" dirty="0"/>
              <a:t>-</a:t>
            </a:r>
            <a:r>
              <a:rPr lang="en-US" sz="1351" dirty="0"/>
              <a:t> </a:t>
            </a:r>
            <a:r>
              <a:rPr lang="en-US" b="1" dirty="0"/>
              <a:t>01819330549</a:t>
            </a:r>
          </a:p>
          <a:p>
            <a:r>
              <a:rPr lang="en-US" b="1" dirty="0"/>
              <a:t>ID- </a:t>
            </a:r>
            <a:r>
              <a:rPr lang="en-US" b="1" dirty="0">
                <a:hlinkClick r:id="rId3"/>
              </a:rPr>
              <a:t>kazihannan819@gmail.com</a:t>
            </a:r>
            <a:r>
              <a:rPr lang="en-US" b="1" dirty="0"/>
              <a:t> </a:t>
            </a:r>
          </a:p>
        </p:txBody>
      </p:sp>
      <p:pic>
        <p:nvPicPr>
          <p:cNvPr id="6" name="Picture 5"/>
          <p:cNvPicPr>
            <a:picLocks noChangeAspect="1"/>
          </p:cNvPicPr>
          <p:nvPr/>
        </p:nvPicPr>
        <p:blipFill>
          <a:blip r:embed="rId4"/>
          <a:stretch>
            <a:fillRect/>
          </a:stretch>
        </p:blipFill>
        <p:spPr>
          <a:xfrm>
            <a:off x="253387" y="275315"/>
            <a:ext cx="8648241" cy="644486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867247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5470" y="1085849"/>
            <a:ext cx="2914651" cy="854208"/>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4951" dirty="0" err="1">
                <a:latin typeface="NikoshBAN" panose="02000000000000000000" pitchFamily="2" charset="0"/>
                <a:cs typeface="NikoshBAN" panose="02000000000000000000" pitchFamily="2" charset="0"/>
              </a:rPr>
              <a:t>ছবি</a:t>
            </a:r>
            <a:r>
              <a:rPr lang="en-US" sz="4951" dirty="0">
                <a:latin typeface="NikoshBAN" panose="02000000000000000000" pitchFamily="2" charset="0"/>
                <a:cs typeface="NikoshBAN" panose="02000000000000000000" pitchFamily="2" charset="0"/>
              </a:rPr>
              <a:t> </a:t>
            </a:r>
            <a:r>
              <a:rPr lang="en-US" sz="4951" dirty="0" err="1">
                <a:latin typeface="NikoshBAN" panose="02000000000000000000" pitchFamily="2" charset="0"/>
                <a:cs typeface="NikoshBAN" panose="02000000000000000000" pitchFamily="2" charset="0"/>
              </a:rPr>
              <a:t>দেখে</a:t>
            </a:r>
            <a:r>
              <a:rPr lang="en-US" sz="4951" dirty="0">
                <a:latin typeface="NikoshBAN" panose="02000000000000000000" pitchFamily="2" charset="0"/>
                <a:cs typeface="NikoshBAN" panose="02000000000000000000" pitchFamily="2" charset="0"/>
              </a:rPr>
              <a:t> </a:t>
            </a:r>
            <a:r>
              <a:rPr lang="en-US" sz="4951" dirty="0" err="1">
                <a:latin typeface="NikoshBAN" panose="02000000000000000000" pitchFamily="2" charset="0"/>
                <a:cs typeface="NikoshBAN" panose="02000000000000000000" pitchFamily="2" charset="0"/>
              </a:rPr>
              <a:t>বল</a:t>
            </a:r>
            <a:endParaRPr lang="en-US" sz="495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934"/>
          <a:stretch/>
        </p:blipFill>
        <p:spPr>
          <a:xfrm>
            <a:off x="5829304" y="2544116"/>
            <a:ext cx="2048805" cy="3513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1" y="2727754"/>
            <a:ext cx="2000251" cy="3192986"/>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4"/>
          <a:stretch>
            <a:fillRect/>
          </a:stretch>
        </p:blipFill>
        <p:spPr>
          <a:xfrm>
            <a:off x="3513498" y="2544116"/>
            <a:ext cx="2002709" cy="3513784"/>
          </a:xfrm>
          <a:prstGeom prst="rect">
            <a:avLst/>
          </a:prstGeom>
        </p:spPr>
      </p:pic>
      <p:pic>
        <p:nvPicPr>
          <p:cNvPr id="6" name="Picture 5"/>
          <p:cNvPicPr>
            <a:picLocks noChangeAspect="1"/>
          </p:cNvPicPr>
          <p:nvPr/>
        </p:nvPicPr>
        <p:blipFill>
          <a:blip r:embed="rId5"/>
          <a:stretch>
            <a:fillRect/>
          </a:stretch>
        </p:blipFill>
        <p:spPr>
          <a:xfrm>
            <a:off x="319488" y="313155"/>
            <a:ext cx="8494005" cy="632368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25804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774" y="1851818"/>
            <a:ext cx="7790302" cy="4137322"/>
          </a:xfrm>
          <a:prstGeom prst="rect">
            <a:avLst/>
          </a:prstGeom>
        </p:spPr>
        <p:style>
          <a:lnRef idx="2">
            <a:schemeClr val="accent1"/>
          </a:lnRef>
          <a:fillRef idx="1">
            <a:schemeClr val="lt1"/>
          </a:fillRef>
          <a:effectRef idx="0">
            <a:schemeClr val="accent1"/>
          </a:effectRef>
          <a:fontRef idx="minor">
            <a:schemeClr val="dk1"/>
          </a:fontRef>
        </p:style>
      </p:pic>
      <p:sp>
        <p:nvSpPr>
          <p:cNvPr id="3" name="TextBox 2"/>
          <p:cNvSpPr txBox="1"/>
          <p:nvPr/>
        </p:nvSpPr>
        <p:spPr>
          <a:xfrm>
            <a:off x="2824450" y="847741"/>
            <a:ext cx="3028951"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আজকের</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পাঠ</a:t>
            </a:r>
            <a:r>
              <a:rPr lang="en-US" sz="4500" b="1" dirty="0">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3"/>
          <a:stretch>
            <a:fillRect/>
          </a:stretch>
        </p:blipFill>
        <p:spPr>
          <a:xfrm>
            <a:off x="317769" y="263847"/>
            <a:ext cx="8505021" cy="63126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53311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661" y="1109899"/>
            <a:ext cx="3040379"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dirty="0" err="1">
                <a:latin typeface="NikoshBAN" panose="02000000000000000000" pitchFamily="2" charset="0"/>
                <a:cs typeface="NikoshBAN" panose="02000000000000000000" pitchFamily="2" charset="0"/>
              </a:rPr>
              <a:t>পাঠ</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পরিচিতি</a:t>
            </a:r>
            <a:endParaRPr lang="en-US" sz="4500" dirty="0">
              <a:latin typeface="NikoshBAN" panose="02000000000000000000" pitchFamily="2" charset="0"/>
              <a:cs typeface="NikoshBAN" panose="02000000000000000000" pitchFamily="2" charset="0"/>
            </a:endParaRPr>
          </a:p>
        </p:txBody>
      </p:sp>
      <p:sp>
        <p:nvSpPr>
          <p:cNvPr id="3" name="TextBox 2"/>
          <p:cNvSpPr txBox="1"/>
          <p:nvPr/>
        </p:nvSpPr>
        <p:spPr>
          <a:xfrm>
            <a:off x="434342" y="2743200"/>
            <a:ext cx="3886200" cy="2862322"/>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b="1" dirty="0" err="1">
                <a:latin typeface="NikoshBAN" panose="02000000000000000000" pitchFamily="2" charset="0"/>
                <a:cs typeface="NikoshBAN" panose="02000000000000000000" pitchFamily="2" charset="0"/>
              </a:rPr>
              <a:t>দাখিল</a:t>
            </a:r>
            <a:r>
              <a:rPr lang="en-US" sz="3000" b="1" dirty="0">
                <a:latin typeface="NikoshBAN" panose="02000000000000000000" pitchFamily="2" charset="0"/>
                <a:cs typeface="NikoshBAN" panose="02000000000000000000" pitchFamily="2" charset="0"/>
              </a:rPr>
              <a:t> ৯ম-১০ম </a:t>
            </a:r>
            <a:r>
              <a:rPr lang="en-US" sz="3000" b="1" dirty="0" err="1">
                <a:latin typeface="NikoshBAN" panose="02000000000000000000" pitchFamily="2" charset="0"/>
                <a:cs typeface="NikoshBAN" panose="02000000000000000000" pitchFamily="2" charset="0"/>
              </a:rPr>
              <a:t>শ্রেণি</a:t>
            </a:r>
            <a:endParaRPr lang="en-US" sz="3000" b="1" dirty="0">
              <a:latin typeface="NikoshBAN" panose="02000000000000000000" pitchFamily="2" charset="0"/>
              <a:cs typeface="NikoshBAN" panose="02000000000000000000" pitchFamily="2" charset="0"/>
            </a:endParaRPr>
          </a:p>
          <a:p>
            <a:r>
              <a:rPr lang="en-US" sz="3000" dirty="0" err="1">
                <a:latin typeface="NikoshBAN" panose="02000000000000000000" pitchFamily="2" charset="0"/>
                <a:cs typeface="NikoshBAN" panose="02000000000000000000" pitchFamily="2" charset="0"/>
              </a:rPr>
              <a:t>বিষয়</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মিশকাতুল</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মাসাবীহ</a:t>
            </a:r>
            <a:endParaRPr lang="en-US" sz="3000" dirty="0">
              <a:latin typeface="NikoshBAN" panose="02000000000000000000" pitchFamily="2" charset="0"/>
              <a:cs typeface="NikoshBAN" panose="02000000000000000000" pitchFamily="2" charset="0"/>
            </a:endParaRPr>
          </a:p>
          <a:p>
            <a:r>
              <a:rPr lang="ar-AE" sz="3000" b="1" dirty="0">
                <a:latin typeface="Arial" panose="020B0604020202020204" pitchFamily="34" charset="0"/>
                <a:cs typeface="Arial" panose="020B0604020202020204" pitchFamily="34" charset="0"/>
              </a:rPr>
              <a:t>باب الجلوس والنوم والمشی</a:t>
            </a:r>
            <a:r>
              <a:rPr lang="en-US" sz="3000" b="1" dirty="0">
                <a:latin typeface="Arial" panose="020B0604020202020204" pitchFamily="34" charset="0"/>
                <a:cs typeface="Arial" panose="020B0604020202020204" pitchFamily="34" charset="0"/>
              </a:rPr>
              <a:t>  </a:t>
            </a:r>
          </a:p>
          <a:p>
            <a:r>
              <a:rPr lang="en-US" sz="3000" b="1" dirty="0" err="1">
                <a:latin typeface="NikoshBAN" panose="02000000000000000000" pitchFamily="2" charset="0"/>
                <a:cs typeface="NikoshBAN" panose="02000000000000000000" pitchFamily="2" charset="0"/>
              </a:rPr>
              <a:t>প্রথম</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অধ্যায়</a:t>
            </a:r>
            <a:endParaRPr lang="en-US" sz="3000" b="1" dirty="0">
              <a:latin typeface="NikoshBAN" panose="02000000000000000000" pitchFamily="2" charset="0"/>
              <a:cs typeface="NikoshBAN" panose="02000000000000000000" pitchFamily="2" charset="0"/>
            </a:endParaRPr>
          </a:p>
          <a:p>
            <a:r>
              <a:rPr lang="en-US" sz="3000" dirty="0">
                <a:latin typeface="NikoshBAN" panose="02000000000000000000" pitchFamily="2" charset="0"/>
                <a:cs typeface="NikoshBAN" panose="02000000000000000000" pitchFamily="2" charset="0"/>
              </a:rPr>
              <a:t>হাদিস </a:t>
            </a:r>
            <a:r>
              <a:rPr lang="en-US" sz="3000" dirty="0" err="1">
                <a:latin typeface="NikoshBAN" panose="02000000000000000000" pitchFamily="2" charset="0"/>
                <a:cs typeface="NikoshBAN" panose="02000000000000000000" pitchFamily="2" charset="0"/>
              </a:rPr>
              <a:t>নং</a:t>
            </a:r>
            <a:r>
              <a:rPr lang="en-US" sz="3000" dirty="0">
                <a:latin typeface="NikoshBAN" panose="02000000000000000000" pitchFamily="2" charset="0"/>
                <a:cs typeface="NikoshBAN" panose="02000000000000000000" pitchFamily="2" charset="0"/>
              </a:rPr>
              <a:t> ৪৫০০/৮০ </a:t>
            </a:r>
            <a:r>
              <a:rPr lang="en-US" sz="3000" dirty="0" err="1">
                <a:latin typeface="NikoshBAN" panose="02000000000000000000" pitchFamily="2" charset="0"/>
                <a:cs typeface="NikoshBAN" panose="02000000000000000000" pitchFamily="2" charset="0"/>
              </a:rPr>
              <a:t>থেকে</a:t>
            </a:r>
            <a:r>
              <a:rPr lang="en-US" sz="3000" dirty="0">
                <a:latin typeface="NikoshBAN" panose="02000000000000000000" pitchFamily="2" charset="0"/>
                <a:cs typeface="NikoshBAN" panose="02000000000000000000" pitchFamily="2" charset="0"/>
              </a:rPr>
              <a:t> ৪৫০৪/৮৪</a:t>
            </a:r>
          </a:p>
        </p:txBody>
      </p:sp>
      <p:pic>
        <p:nvPicPr>
          <p:cNvPr id="4" name="Picture 3"/>
          <p:cNvPicPr>
            <a:picLocks noChangeAspect="1"/>
          </p:cNvPicPr>
          <p:nvPr/>
        </p:nvPicPr>
        <p:blipFill>
          <a:blip r:embed="rId2"/>
          <a:stretch>
            <a:fillRect/>
          </a:stretch>
        </p:blipFill>
        <p:spPr>
          <a:xfrm>
            <a:off x="5040631" y="1894729"/>
            <a:ext cx="2388872" cy="3831701"/>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277061" y="319488"/>
            <a:ext cx="8580502" cy="63457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40229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4551" y="1200155"/>
            <a:ext cx="5314951" cy="715709"/>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51" dirty="0" err="1">
                <a:latin typeface="NikoshBAN" panose="02000000000000000000" pitchFamily="2" charset="0"/>
                <a:cs typeface="NikoshBAN" panose="02000000000000000000" pitchFamily="2" charset="0"/>
              </a:rPr>
              <a:t>আজকের</a:t>
            </a:r>
            <a:r>
              <a:rPr lang="en-US" sz="4051" dirty="0">
                <a:latin typeface="NikoshBAN" panose="02000000000000000000" pitchFamily="2" charset="0"/>
                <a:cs typeface="NikoshBAN" panose="02000000000000000000" pitchFamily="2" charset="0"/>
              </a:rPr>
              <a:t> </a:t>
            </a:r>
            <a:r>
              <a:rPr lang="en-US" sz="4051" dirty="0" err="1">
                <a:latin typeface="NikoshBAN" panose="02000000000000000000" pitchFamily="2" charset="0"/>
                <a:cs typeface="NikoshBAN" panose="02000000000000000000" pitchFamily="2" charset="0"/>
              </a:rPr>
              <a:t>আলোচ্য</a:t>
            </a:r>
            <a:r>
              <a:rPr lang="en-US" sz="4051" dirty="0">
                <a:latin typeface="NikoshBAN" panose="02000000000000000000" pitchFamily="2" charset="0"/>
                <a:cs typeface="NikoshBAN" panose="02000000000000000000" pitchFamily="2" charset="0"/>
              </a:rPr>
              <a:t> হাদিস </a:t>
            </a:r>
            <a:r>
              <a:rPr lang="en-US" sz="4051" dirty="0" err="1">
                <a:latin typeface="NikoshBAN" panose="02000000000000000000" pitchFamily="2" charset="0"/>
                <a:cs typeface="NikoshBAN" panose="02000000000000000000" pitchFamily="2" charset="0"/>
              </a:rPr>
              <a:t>সমূহ</a:t>
            </a:r>
            <a:endParaRPr lang="en-US" sz="4051" dirty="0">
              <a:latin typeface="NikoshBAN" panose="02000000000000000000" pitchFamily="2" charset="0"/>
              <a:cs typeface="NikoshBAN" panose="02000000000000000000" pitchFamily="2" charset="0"/>
            </a:endParaRPr>
          </a:p>
        </p:txBody>
      </p:sp>
      <p:sp>
        <p:nvSpPr>
          <p:cNvPr id="4" name="TextBox 3"/>
          <p:cNvSpPr txBox="1"/>
          <p:nvPr/>
        </p:nvSpPr>
        <p:spPr>
          <a:xfrm>
            <a:off x="1885951" y="3771904"/>
            <a:ext cx="5200651" cy="9233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700" dirty="0">
                <a:latin typeface="NikoshBAN" panose="02000000000000000000" pitchFamily="2" charset="0"/>
                <a:cs typeface="NikoshBAN" panose="02000000000000000000" pitchFamily="2" charset="0"/>
              </a:rPr>
              <a:t>  </a:t>
            </a:r>
            <a:r>
              <a:rPr lang="en-US" sz="2700" b="1" i="1" dirty="0">
                <a:latin typeface="NikoshBAN" panose="02000000000000000000" pitchFamily="2" charset="0"/>
                <a:cs typeface="NikoshBAN" panose="02000000000000000000" pitchFamily="2" charset="0"/>
              </a:rPr>
              <a:t>হাদিস </a:t>
            </a:r>
            <a:r>
              <a:rPr lang="en-US" sz="2700" b="1" i="1" dirty="0" err="1">
                <a:latin typeface="NikoshBAN" panose="02000000000000000000" pitchFamily="2" charset="0"/>
                <a:cs typeface="NikoshBAN" panose="02000000000000000000" pitchFamily="2" charset="0"/>
              </a:rPr>
              <a:t>নং</a:t>
            </a:r>
            <a:r>
              <a:rPr lang="en-US" sz="2700" b="1" i="1" dirty="0">
                <a:latin typeface="NikoshBAN" panose="02000000000000000000" pitchFamily="2" charset="0"/>
                <a:cs typeface="NikoshBAN" panose="02000000000000000000" pitchFamily="2" charset="0"/>
              </a:rPr>
              <a:t> -৪৫০০/৮০ </a:t>
            </a:r>
            <a:r>
              <a:rPr lang="en-US" sz="2700" b="1" i="1" dirty="0" err="1">
                <a:latin typeface="NikoshBAN" panose="02000000000000000000" pitchFamily="2" charset="0"/>
                <a:cs typeface="NikoshBAN" panose="02000000000000000000" pitchFamily="2" charset="0"/>
              </a:rPr>
              <a:t>হতে</a:t>
            </a:r>
            <a:r>
              <a:rPr lang="en-US" sz="2700" b="1" i="1" dirty="0">
                <a:latin typeface="NikoshBAN" panose="02000000000000000000" pitchFamily="2" charset="0"/>
                <a:cs typeface="NikoshBAN" panose="02000000000000000000" pitchFamily="2" charset="0"/>
              </a:rPr>
              <a:t> ৪৫০৪/৮৪    </a:t>
            </a:r>
          </a:p>
          <a:p>
            <a:r>
              <a:rPr lang="en-US" sz="2700" b="1" i="1" dirty="0">
                <a:latin typeface="NikoshBAN" panose="02000000000000000000" pitchFamily="2" charset="0"/>
                <a:cs typeface="NikoshBAN" panose="02000000000000000000" pitchFamily="2" charset="0"/>
              </a:rPr>
              <a:t>          </a:t>
            </a:r>
            <a:r>
              <a:rPr lang="ar-AE" sz="2700" b="1" i="1" dirty="0">
                <a:latin typeface="NikoshBAN" panose="02000000000000000000" pitchFamily="2" charset="0"/>
              </a:rPr>
              <a:t>باب الجلوس والنوم والمشی</a:t>
            </a:r>
            <a:endParaRPr lang="en-US" sz="2700" b="1" i="1" dirty="0">
              <a:latin typeface="NikoshBAN" panose="02000000000000000000" pitchFamily="2" charset="0"/>
              <a:cs typeface="NikoshBAN" panose="02000000000000000000" pitchFamily="2" charset="0"/>
            </a:endParaRPr>
          </a:p>
        </p:txBody>
      </p:sp>
      <p:sp>
        <p:nvSpPr>
          <p:cNvPr id="5" name="TextBox 4"/>
          <p:cNvSpPr txBox="1"/>
          <p:nvPr/>
        </p:nvSpPr>
        <p:spPr>
          <a:xfrm>
            <a:off x="2628901" y="2289821"/>
            <a:ext cx="3543300" cy="1107996"/>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300" b="1" dirty="0" err="1">
                <a:latin typeface="NikoshBAN" panose="02000000000000000000" pitchFamily="2" charset="0"/>
                <a:cs typeface="NikoshBAN" panose="02000000000000000000" pitchFamily="2" charset="0"/>
              </a:rPr>
              <a:t>চল,মূল</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কিতাব</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খোলে</a:t>
            </a:r>
            <a:endParaRPr lang="en-US" sz="3300" b="1" dirty="0">
              <a:latin typeface="NikoshBAN" panose="02000000000000000000" pitchFamily="2" charset="0"/>
              <a:cs typeface="NikoshBAN" panose="02000000000000000000" pitchFamily="2" charset="0"/>
            </a:endParaRPr>
          </a:p>
          <a:p>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নিচের</a:t>
            </a:r>
            <a:r>
              <a:rPr lang="en-US" sz="3300" b="1" dirty="0">
                <a:latin typeface="NikoshBAN" panose="02000000000000000000" pitchFamily="2" charset="0"/>
                <a:cs typeface="NikoshBAN" panose="02000000000000000000" pitchFamily="2" charset="0"/>
              </a:rPr>
              <a:t> হাদিস </a:t>
            </a:r>
            <a:r>
              <a:rPr lang="en-US" sz="3300" b="1" dirty="0" err="1">
                <a:latin typeface="NikoshBAN" panose="02000000000000000000" pitchFamily="2" charset="0"/>
                <a:cs typeface="NikoshBAN" panose="02000000000000000000" pitchFamily="2" charset="0"/>
              </a:rPr>
              <a:t>সমূহ</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পড়ি</a:t>
            </a:r>
            <a:r>
              <a:rPr lang="en-US" sz="3300" b="1" dirty="0">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2"/>
          <a:stretch>
            <a:fillRect/>
          </a:stretch>
        </p:blipFill>
        <p:spPr>
          <a:xfrm>
            <a:off x="275421" y="275421"/>
            <a:ext cx="8615191" cy="62465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3926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2" y="1533139"/>
            <a:ext cx="5143500" cy="300210"/>
          </a:xfrm>
          <a:prstGeom prst="rect">
            <a:avLst/>
          </a:prstGeom>
        </p:spPr>
        <p:txBody>
          <a:bodyPr wrap="square">
            <a:spAutoFit/>
          </a:bodyPr>
          <a:lstStyle/>
          <a:p>
            <a:r>
              <a:rPr lang="as-IN" sz="1351" dirty="0">
                <a:solidFill>
                  <a:srgbClr val="1D1D1D"/>
                </a:solidFill>
                <a:latin typeface="SolaimanLipi"/>
              </a:rPr>
              <a:t> </a:t>
            </a:r>
            <a:endParaRPr lang="en-US" sz="1500" dirty="0"/>
          </a:p>
        </p:txBody>
      </p:sp>
      <p:pic>
        <p:nvPicPr>
          <p:cNvPr id="3" name="Picture 2"/>
          <p:cNvPicPr>
            <a:picLocks noChangeAspect="1"/>
          </p:cNvPicPr>
          <p:nvPr/>
        </p:nvPicPr>
        <p:blipFill>
          <a:blip r:embed="rId2"/>
          <a:stretch>
            <a:fillRect/>
          </a:stretch>
        </p:blipFill>
        <p:spPr>
          <a:xfrm>
            <a:off x="5227505" y="530656"/>
            <a:ext cx="3508871" cy="2102375"/>
          </a:xfrm>
          <a:prstGeom prst="rect">
            <a:avLst/>
          </a:prstGeom>
        </p:spPr>
      </p:pic>
      <p:sp>
        <p:nvSpPr>
          <p:cNvPr id="4" name="Rectangle 3"/>
          <p:cNvSpPr/>
          <p:nvPr/>
        </p:nvSpPr>
        <p:spPr>
          <a:xfrm>
            <a:off x="312810" y="2710185"/>
            <a:ext cx="8544752"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a:solidFill>
                  <a:srgbClr val="1D1D1D"/>
                </a:solidFill>
                <a:latin typeface="NikoshBAN" panose="02000000000000000000" pitchFamily="2" charset="0"/>
                <a:cs typeface="NikoshBAN" panose="02000000000000000000" pitchFamily="2" charset="0"/>
              </a:rPr>
              <a:t>খাওয়ার সময় হেলান দিয়ে বা টেক লাগিয়ে বসব না স্বাভাবিকভাবে বসে খাব; হেলান দিয়ে বা টেক লাগিয়ে নয়। এটি খাওয়ার একটি আদব। আবু জুহাইফা রা. থেকে বর্ণিত তিনি বলেন, নবীজী সাল্লাল্লাহু আলাইহি ওয়াসাল্লাম বলেছেন- </a:t>
            </a:r>
            <a:r>
              <a:rPr lang="ar-AE" sz="2400" dirty="0">
                <a:solidFill>
                  <a:srgbClr val="1D1D1D"/>
                </a:solidFill>
                <a:latin typeface="NikoshBAN" panose="02000000000000000000" pitchFamily="2" charset="0"/>
              </a:rPr>
              <a:t>لاَ آكُلُ مُتّكِئًا </a:t>
            </a:r>
            <a:r>
              <a:rPr lang="as-IN" sz="2400" dirty="0">
                <a:solidFill>
                  <a:srgbClr val="1D1D1D"/>
                </a:solidFill>
                <a:latin typeface="NikoshBAN" panose="02000000000000000000" pitchFamily="2" charset="0"/>
                <a:cs typeface="NikoshBAN" panose="02000000000000000000" pitchFamily="2" charset="0"/>
              </a:rPr>
              <a:t>আমি টেক লাগিয়ে বা হেলান দিয়ে বসে খাই না। -সহীহ বুখারী, হাদীস ৫৩৯৮</a:t>
            </a:r>
            <a:endParaRPr lang="en-US" sz="2400" dirty="0">
              <a:solidFill>
                <a:srgbClr val="1D1D1D"/>
              </a:solidFill>
              <a:latin typeface="NikoshBAN" panose="02000000000000000000" pitchFamily="2" charset="0"/>
              <a:cs typeface="NikoshBAN" panose="02000000000000000000" pitchFamily="2" charset="0"/>
            </a:endParaRPr>
          </a:p>
          <a:p>
            <a:r>
              <a:rPr lang="as-IN" sz="2400" dirty="0">
                <a:solidFill>
                  <a:srgbClr val="1D1D1D"/>
                </a:solidFill>
                <a:latin typeface="NikoshBAN" panose="02000000000000000000" pitchFamily="2" charset="0"/>
                <a:cs typeface="NikoshBAN" panose="02000000000000000000" pitchFamily="2" charset="0"/>
              </a:rPr>
              <a:t>বিছানায় দস্তরখানা বিছায়ে খাওয়া সুন্নত। হেলান দিয়ে, নগ্ন মাথা, হাতের উপর ভার দিয়ে, জুতা পায়ে বা শুয়ে শুয়ে খানা খাবে না।  </a:t>
            </a:r>
          </a:p>
          <a:p>
            <a:r>
              <a:rPr lang="as-IN" sz="2400" dirty="0">
                <a:solidFill>
                  <a:srgbClr val="1D1D1D"/>
                </a:solidFill>
                <a:latin typeface="NikoshBAN" panose="02000000000000000000" pitchFamily="2" charset="0"/>
                <a:cs typeface="NikoshBAN" panose="02000000000000000000" pitchFamily="2" charset="0"/>
              </a:rPr>
              <a:t>হাদিস শরীফ</a:t>
            </a:r>
            <a:endParaRPr lang="ar-AE" sz="2400" dirty="0">
              <a:solidFill>
                <a:srgbClr val="1D1D1D"/>
              </a:solidFill>
              <a:latin typeface="NikoshBAN" panose="02000000000000000000" pitchFamily="2" charset="0"/>
            </a:endParaRPr>
          </a:p>
          <a:p>
            <a:r>
              <a:rPr lang="as-IN" sz="2400" dirty="0">
                <a:solidFill>
                  <a:srgbClr val="1D1D1D"/>
                </a:solidFill>
                <a:latin typeface="NikoshBAN" panose="02000000000000000000" pitchFamily="2" charset="0"/>
                <a:cs typeface="NikoshBAN" panose="02000000000000000000" pitchFamily="2" charset="0"/>
              </a:rPr>
              <a:t>হযরত আবদুল্লাহ ইবনে উমার রা: থেকে বর্ণিত তিনি বলেন, রাসূল সা বলেছেন তোমাদের কেউ যেন কখনো বাম হাতে খাবার না খাই ও বাম হাত দিয়ে কোনো কিছু পান না করে। কেননা শয়তানই বাম হাতে পানাহার করে। সহীহ</a:t>
            </a:r>
            <a:r>
              <a:rPr lang="as-IN" sz="2000" dirty="0">
                <a:solidFill>
                  <a:srgbClr val="1D1D1D"/>
                </a:solidFill>
                <a:latin typeface="NikoshBAN" panose="02000000000000000000" pitchFamily="2" charset="0"/>
                <a:cs typeface="NikoshBAN" panose="02000000000000000000" pitchFamily="2" charset="0"/>
              </a:rPr>
              <a:t> মুসলিম॥ </a:t>
            </a:r>
            <a:endParaRPr lang="en-US" sz="2000" dirty="0">
              <a:solidFill>
                <a:srgbClr val="1D1D1D"/>
              </a:solidFill>
              <a:latin typeface="NikoshBAN" panose="02000000000000000000" pitchFamily="2" charset="0"/>
              <a:cs typeface="NikoshBAN" panose="02000000000000000000" pitchFamily="2" charset="0"/>
            </a:endParaRPr>
          </a:p>
        </p:txBody>
      </p:sp>
      <p:sp>
        <p:nvSpPr>
          <p:cNvPr id="5" name="TextBox 4"/>
          <p:cNvSpPr txBox="1"/>
          <p:nvPr/>
        </p:nvSpPr>
        <p:spPr>
          <a:xfrm>
            <a:off x="1999151" y="748309"/>
            <a:ext cx="2173899"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সুন্নতি</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বসা</a:t>
            </a:r>
            <a:r>
              <a:rPr lang="en-US" sz="4500" b="1" dirty="0">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3"/>
          <a:stretch>
            <a:fillRect/>
          </a:stretch>
        </p:blipFill>
        <p:spPr>
          <a:xfrm>
            <a:off x="289779" y="264406"/>
            <a:ext cx="8567783" cy="633708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5080114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22843" y="562113"/>
            <a:ext cx="3459297" cy="1850834"/>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585686" y="2772149"/>
            <a:ext cx="8103593"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000" dirty="0">
                <a:latin typeface="NikoshBAN" panose="02000000000000000000" pitchFamily="2" charset="0"/>
                <a:cs typeface="NikoshBAN" panose="02000000000000000000" pitchFamily="2" charset="0"/>
              </a:rPr>
              <a:t>হাদিসে বর্ণিত ঘুমানোর আগে যে-সব সুন্নাত রয়েছে, তা হলো- ১. ভালোভাবে বিছানা ঝেড়ে নেয়া। ২. ঘরের দরজা আল্লাহর নামে বন্ধ করে ঘুমানো। ৩. ঘুমের সময় ঘুমের দোয়া পাঠ করা। হাদিসে বর্ণিত ঘুমের দোয়া হলো, ‘আল্লাহুম্মা বিসমিকা ওয়া আহইয়া।’ অর্থাৎ, হে আল্লাহ আপনার নামে আমরা মৃত্যুবরণ করি আবার আপনার নামেই জীবিত হই। কেননা, ঘুমকে বলা হয় মৃত্যুর ভাই । মানুষ যখন ঘুমে যায়, তখন তার রুহ আসমানে উঠিয়ে নেয়া হয়। এরপর আমুতু তার জাগরণের পূর্বে রুহ আবার তার দেহে ফিরিয়ে দেয়া হয়। (বুখারি) ৪. ডান কাত হয়ে শোয়া। অর্থাৎ ঘুমের শুরুটা যেনো ডান কাতে হয়। এরপর ঘুমের ঘোরে অন্য যে কোনোভাবে ঘুমালেও সুন্নাত পরিপন্থী হবে না। ৫. অপবিত্র অবস্থায় ঘুমাতে হলে শরীরের বাহ্যিক অপবিত্রতা ধুয়ে অযু করে ঘুমানো । ৬. নগ্ন হয়ে না ঘুমানো । (বুখারি) ৭. একান্ত প্রয়োজন না হলে উপুড় হয়ে না ঘুমানো সুন্নাত । ৮. ঘুমানোর সময় আগুন জ্বালানো বাতি নিভিয়ে ঘুমানো । (তিরমিযি) ৯. ঘুম ঘোরে দুঃস্বপ্ন দেখলে পার্শ্ব পরিবর্তন করে শোয়া । ১০. দুঃস্বপ্ন দেখলে বাম দিকে তিনবার থুথু ছিটানো এবং দোয়া করা, ‘হে আল্লাহ আমি তোমার নিকট দুঃস্বপ্ন ও শয়তান থেকে পানাহ চাই ।’ এভাবে তিনবার বলা </a:t>
            </a:r>
            <a:endParaRPr lang="en-US" sz="2000" dirty="0">
              <a:latin typeface="NikoshBAN" panose="02000000000000000000" pitchFamily="2" charset="0"/>
              <a:cs typeface="NikoshBAN" panose="02000000000000000000" pitchFamily="2" charset="0"/>
            </a:endParaRPr>
          </a:p>
        </p:txBody>
      </p:sp>
      <p:sp>
        <p:nvSpPr>
          <p:cNvPr id="6" name="TextBox 5"/>
          <p:cNvSpPr txBox="1"/>
          <p:nvPr/>
        </p:nvSpPr>
        <p:spPr>
          <a:xfrm>
            <a:off x="385592" y="1164364"/>
            <a:ext cx="4461830" cy="646331"/>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smtClean="0">
                <a:latin typeface="NikoshBAN" panose="02000000000000000000" pitchFamily="2" charset="0"/>
                <a:cs typeface="NikoshBAN" panose="02000000000000000000" pitchFamily="2" charset="0"/>
              </a:rPr>
              <a:t>সুন্নত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অনুযায়ী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ঘুমানোর</a:t>
            </a:r>
            <a:r>
              <a:rPr lang="en-US" sz="3600" b="1" dirty="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নিয়ম</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stretch>
            <a:fillRect/>
          </a:stretch>
        </p:blipFill>
        <p:spPr>
          <a:xfrm>
            <a:off x="296768" y="381490"/>
            <a:ext cx="8516038" cy="604134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569368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TotalTime>
  <Words>702</Words>
  <Application>Microsoft Office PowerPoint</Application>
  <PresentationFormat>On-screen Show (4:3)</PresentationFormat>
  <Paragraphs>77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NikoshBAN</vt:lpstr>
      <vt:lpstr>SolaimanLipi</vt:lpstr>
      <vt:lpstr>Vrinda</vt:lpstr>
      <vt:lpstr>Office Theme</vt:lpstr>
      <vt:lpstr>PowerPoint Presentation</vt:lpstr>
      <vt:lpstr>পাঠ শেষে যা জানবে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Principal KMA Hannan</dc:creator>
  <cp:lastModifiedBy>Principal KMA Hannan</cp:lastModifiedBy>
  <cp:revision>22</cp:revision>
  <dcterms:created xsi:type="dcterms:W3CDTF">2020-05-04T15:18:32Z</dcterms:created>
  <dcterms:modified xsi:type="dcterms:W3CDTF">2020-05-04T18:53:49Z</dcterms:modified>
</cp:coreProperties>
</file>