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6"/>
  </p:notesMasterIdLst>
  <p:sldIdLst>
    <p:sldId id="277" r:id="rId2"/>
    <p:sldId id="278" r:id="rId3"/>
    <p:sldId id="279" r:id="rId4"/>
    <p:sldId id="280" r:id="rId5"/>
    <p:sldId id="262" r:id="rId6"/>
    <p:sldId id="266" r:id="rId7"/>
    <p:sldId id="281" r:id="rId8"/>
    <p:sldId id="267" r:id="rId9"/>
    <p:sldId id="268" r:id="rId10"/>
    <p:sldId id="264" r:id="rId11"/>
    <p:sldId id="265" r:id="rId12"/>
    <p:sldId id="269" r:id="rId13"/>
    <p:sldId id="270" r:id="rId14"/>
    <p:sldId id="271" r:id="rId15"/>
    <p:sldId id="282" r:id="rId16"/>
    <p:sldId id="272" r:id="rId17"/>
    <p:sldId id="283" r:id="rId18"/>
    <p:sldId id="284" r:id="rId19"/>
    <p:sldId id="285" r:id="rId20"/>
    <p:sldId id="286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nger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43" autoAdjust="0"/>
    <p:restoredTop sz="94731" autoAdjust="0"/>
  </p:normalViewPr>
  <p:slideViewPr>
    <p:cSldViewPr>
      <p:cViewPr varScale="1">
        <p:scale>
          <a:sx n="95" d="100"/>
          <a:sy n="95" d="100"/>
        </p:scale>
        <p:origin x="533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05CDD-0783-494F-BF4F-B8AA334EA0D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82C9C-07D9-4B81-BF47-00AF81185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7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82C9C-07D9-4B81-BF47-00AF8118540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40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82C9C-07D9-4B81-BF47-00AF8118540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2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82C9C-07D9-4B81-BF47-00AF8118540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6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7596-4A25-4F24-9765-D441150A23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6DAA-3075-409C-AAB9-2A533CCF0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9345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7596-4A25-4F24-9765-D441150A23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6DAA-3075-409C-AAB9-2A533CCF0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1259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7596-4A25-4F24-9765-D441150A23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6DAA-3075-409C-AAB9-2A533CCF0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4432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7596-4A25-4F24-9765-D441150A23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6DAA-3075-409C-AAB9-2A533CCF0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4900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7596-4A25-4F24-9765-D441150A23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6DAA-3075-409C-AAB9-2A533CCF0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1453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7596-4A25-4F24-9765-D441150A23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6DAA-3075-409C-AAB9-2A533CCF0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6546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7596-4A25-4F24-9765-D441150A23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6DAA-3075-409C-AAB9-2A533CCF0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491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7596-4A25-4F24-9765-D441150A23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6DAA-3075-409C-AAB9-2A533CCF0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19710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7596-4A25-4F24-9765-D441150A23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6DAA-3075-409C-AAB9-2A533CCF0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5039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7596-4A25-4F24-9765-D441150A23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6DAA-3075-409C-AAB9-2A533CCF0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2880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7596-4A25-4F24-9765-D441150A23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6DAA-3075-409C-AAB9-2A533CCF0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4300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17596-4A25-4F24-9765-D441150A23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C6DAA-3075-409C-AAB9-2A533CCF0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2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checker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4.jpeg"/><Relationship Id="rId5" Type="http://schemas.openxmlformats.org/officeDocument/2006/relationships/image" Target="../media/image14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6.jpg"/><Relationship Id="rId5" Type="http://schemas.openxmlformats.org/officeDocument/2006/relationships/image" Target="../media/image4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4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6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jpeg"/><Relationship Id="rId7" Type="http://schemas.openxmlformats.org/officeDocument/2006/relationships/image" Target="../media/image38.jpeg"/><Relationship Id="rId12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37.jpeg"/><Relationship Id="rId11" Type="http://schemas.openxmlformats.org/officeDocument/2006/relationships/image" Target="../media/image25.jpeg"/><Relationship Id="rId5" Type="http://schemas.openxmlformats.org/officeDocument/2006/relationships/image" Target="../media/image36.jpeg"/><Relationship Id="rId10" Type="http://schemas.openxmlformats.org/officeDocument/2006/relationships/image" Target="../media/image12.jpg"/><Relationship Id="rId4" Type="http://schemas.openxmlformats.org/officeDocument/2006/relationships/image" Target="../media/image35.jpeg"/><Relationship Id="rId9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19.jpg"/><Relationship Id="rId4" Type="http://schemas.openxmlformats.org/officeDocument/2006/relationships/image" Target="../media/image41.jpeg"/><Relationship Id="rId9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6.png"/><Relationship Id="rId7" Type="http://schemas.openxmlformats.org/officeDocument/2006/relationships/image" Target="../media/image3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49.jpeg"/><Relationship Id="rId11" Type="http://schemas.openxmlformats.org/officeDocument/2006/relationships/image" Target="../media/image53.jpeg"/><Relationship Id="rId5" Type="http://schemas.openxmlformats.org/officeDocument/2006/relationships/image" Target="../media/image48.jpg"/><Relationship Id="rId10" Type="http://schemas.openxmlformats.org/officeDocument/2006/relationships/image" Target="../media/image52.jpeg"/><Relationship Id="rId4" Type="http://schemas.openxmlformats.org/officeDocument/2006/relationships/image" Target="../media/image47.jpg"/><Relationship Id="rId9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41.jpeg"/><Relationship Id="rId5" Type="http://schemas.openxmlformats.org/officeDocument/2006/relationships/image" Target="../media/image42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48.jpg"/><Relationship Id="rId5" Type="http://schemas.openxmlformats.org/officeDocument/2006/relationships/image" Target="../media/image22.jpeg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58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7.jpeg"/><Relationship Id="rId12" Type="http://schemas.openxmlformats.org/officeDocument/2006/relationships/image" Target="../media/image40.jpeg"/><Relationship Id="rId17" Type="http://schemas.openxmlformats.org/officeDocument/2006/relationships/image" Target="../media/image61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0.jpeg"/><Relationship Id="rId1" Type="http://schemas.openxmlformats.org/officeDocument/2006/relationships/tags" Target="../tags/tag21.xml"/><Relationship Id="rId6" Type="http://schemas.openxmlformats.org/officeDocument/2006/relationships/image" Target="../media/image50.jpeg"/><Relationship Id="rId11" Type="http://schemas.openxmlformats.org/officeDocument/2006/relationships/image" Target="../media/image57.jpeg"/><Relationship Id="rId5" Type="http://schemas.openxmlformats.org/officeDocument/2006/relationships/image" Target="../media/image4.jpeg"/><Relationship Id="rId15" Type="http://schemas.openxmlformats.org/officeDocument/2006/relationships/image" Target="../media/image41.jpeg"/><Relationship Id="rId10" Type="http://schemas.openxmlformats.org/officeDocument/2006/relationships/image" Target="../media/image56.jpeg"/><Relationship Id="rId4" Type="http://schemas.openxmlformats.org/officeDocument/2006/relationships/image" Target="../media/image15.jpeg"/><Relationship Id="rId9" Type="http://schemas.openxmlformats.org/officeDocument/2006/relationships/image" Target="../media/image54.jpeg"/><Relationship Id="rId14" Type="http://schemas.openxmlformats.org/officeDocument/2006/relationships/image" Target="../media/image5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jpeg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3.jp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76200" y="-4011"/>
            <a:ext cx="9310435" cy="6922170"/>
            <a:chOff x="-152400" y="-20050"/>
            <a:chExt cx="9310435" cy="6922170"/>
          </a:xfrm>
          <a:blipFill>
            <a:blip r:embed="rId2"/>
            <a:tile tx="0" ty="0" sx="100000" sy="100000" flip="none" algn="tl"/>
          </a:blipFill>
        </p:grpSpPr>
        <p:grpSp>
          <p:nvGrpSpPr>
            <p:cNvPr id="7" name="Group 6"/>
            <p:cNvGrpSpPr/>
            <p:nvPr/>
          </p:nvGrpSpPr>
          <p:grpSpPr>
            <a:xfrm>
              <a:off x="-152400" y="-8021"/>
              <a:ext cx="9216190" cy="6902122"/>
              <a:chOff x="0" y="-20055"/>
              <a:chExt cx="9216190" cy="6902122"/>
            </a:xfrm>
            <a:grpFill/>
          </p:grpSpPr>
          <p:sp>
            <p:nvSpPr>
              <p:cNvPr id="4" name="Rectangle 3"/>
              <p:cNvSpPr/>
              <p:nvPr/>
            </p:nvSpPr>
            <p:spPr>
              <a:xfrm rot="5400000">
                <a:off x="4505825" y="2243890"/>
                <a:ext cx="128341" cy="91399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 rot="5400000">
                <a:off x="4503820" y="-4519863"/>
                <a:ext cx="140372" cy="9139989"/>
              </a:xfrm>
              <a:prstGeom prst="rect">
                <a:avLst/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 flipH="1">
                <a:off x="9139991" y="-20055"/>
                <a:ext cx="76199" cy="6902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0" y="0"/>
                <a:ext cx="10668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 flipH="1">
              <a:off x="-45719" y="12034"/>
              <a:ext cx="45719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987590" y="-20050"/>
              <a:ext cx="170445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4489783" y="-4489783"/>
              <a:ext cx="164434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4501814" y="2259935"/>
              <a:ext cx="140371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828800" y="144380"/>
            <a:ext cx="51042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শুভেচ্ছা</a:t>
            </a:r>
            <a:endParaRPr lang="en-US" sz="9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449454" y="-260367"/>
            <a:ext cx="1577089" cy="23717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92110">
            <a:off x="7062573" y="-218336"/>
            <a:ext cx="1638300" cy="2371725"/>
          </a:xfrm>
          <a:prstGeom prst="rect">
            <a:avLst/>
          </a:prstGeom>
        </p:spPr>
      </p:pic>
      <p:pic>
        <p:nvPicPr>
          <p:cNvPr id="17" name="Picture 16" descr="-600x3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55" y="1600200"/>
            <a:ext cx="8965934" cy="517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66233"/>
      </p:ext>
    </p:extLst>
  </p:cSld>
  <p:clrMapOvr>
    <a:masterClrMapping/>
  </p:clrMapOvr>
  <p:transition advTm="1865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818584481_4b62a8f0d3_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302"/>
            <a:ext cx="4572000" cy="48406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" y="6172200"/>
            <a:ext cx="3429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ZvuwZ Kvco eyb‡Q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6096001"/>
            <a:ext cx="4572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Kzgvi gvwUi cvwZj ˆZwi K‡i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57200"/>
            <a:ext cx="73152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>
                <a:latin typeface="SutonnyMJ" pitchFamily="2" charset="0"/>
              </a:rPr>
              <a:t>evsjv‡`‡ki MÖvgxb A_©bxwZ:</a:t>
            </a:r>
            <a:endParaRPr lang="en-US" sz="4000" dirty="0">
              <a:latin typeface="SutonnyMJ" pitchFamily="2" charset="0"/>
            </a:endParaRPr>
          </a:p>
        </p:txBody>
      </p:sp>
      <p:pic>
        <p:nvPicPr>
          <p:cNvPr id="7" name="Picture 6" descr="Bogra-Kumar-BG201703310914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200542"/>
            <a:ext cx="4267200" cy="49115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8" name="Group 7"/>
          <p:cNvGrpSpPr/>
          <p:nvPr/>
        </p:nvGrpSpPr>
        <p:grpSpPr>
          <a:xfrm>
            <a:off x="-76200" y="-4011"/>
            <a:ext cx="9310435" cy="6922170"/>
            <a:chOff x="-152400" y="-20050"/>
            <a:chExt cx="9310435" cy="6922170"/>
          </a:xfrm>
          <a:blipFill>
            <a:blip r:embed="rId6"/>
            <a:tile tx="0" ty="0" sx="100000" sy="100000" flip="none" algn="tl"/>
          </a:blipFill>
        </p:grpSpPr>
        <p:grpSp>
          <p:nvGrpSpPr>
            <p:cNvPr id="9" name="Group 8"/>
            <p:cNvGrpSpPr/>
            <p:nvPr/>
          </p:nvGrpSpPr>
          <p:grpSpPr>
            <a:xfrm>
              <a:off x="-152400" y="-8021"/>
              <a:ext cx="9216190" cy="6902122"/>
              <a:chOff x="0" y="-20055"/>
              <a:chExt cx="9216190" cy="6902122"/>
            </a:xfrm>
            <a:grpFill/>
          </p:grpSpPr>
          <p:sp>
            <p:nvSpPr>
              <p:cNvPr id="14" name="Rectangle 13"/>
              <p:cNvSpPr/>
              <p:nvPr/>
            </p:nvSpPr>
            <p:spPr>
              <a:xfrm rot="5400000">
                <a:off x="4505825" y="2243890"/>
                <a:ext cx="128341" cy="91399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5400000">
                <a:off x="4503820" y="-4519863"/>
                <a:ext cx="140372" cy="9139989"/>
              </a:xfrm>
              <a:prstGeom prst="rect">
                <a:avLst/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flipH="1">
                <a:off x="9139991" y="-20055"/>
                <a:ext cx="76199" cy="6902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0" y="0"/>
                <a:ext cx="10668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 flipH="1">
              <a:off x="-45719" y="12034"/>
              <a:ext cx="45719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987590" y="-20050"/>
              <a:ext cx="170445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4489783" y="-4489783"/>
              <a:ext cx="164434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6200000">
              <a:off x="4501814" y="2259935"/>
              <a:ext cx="140371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632">
        <p14:prism isInverted="1"/>
      </p:transition>
    </mc:Choice>
    <mc:Fallback>
      <p:transition spd="slow" advTm="106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ngal-to-increase-fish-pr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1" y="762000"/>
            <a:ext cx="4343399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09600" y="5791200"/>
            <a:ext cx="32004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</a:rPr>
              <a:t>‡R‡j gvQ ai‡Q</a:t>
            </a:r>
            <a:endParaRPr lang="en-US" sz="4400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0659" y="5490445"/>
            <a:ext cx="44958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K…lK Rwg Pvl K‡i dmj djv‡Q</a:t>
            </a:r>
            <a:endParaRPr lang="en-US" sz="4000" dirty="0">
              <a:latin typeface="SutonnyMJ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76200" y="-4011"/>
            <a:ext cx="9310435" cy="6922170"/>
            <a:chOff x="-152400" y="-20050"/>
            <a:chExt cx="9310435" cy="6922170"/>
          </a:xfrm>
          <a:blipFill>
            <a:blip r:embed="rId5"/>
            <a:tile tx="0" ty="0" sx="100000" sy="100000" flip="none" algn="tl"/>
          </a:blipFill>
        </p:grpSpPr>
        <p:grpSp>
          <p:nvGrpSpPr>
            <p:cNvPr id="8" name="Group 7"/>
            <p:cNvGrpSpPr/>
            <p:nvPr/>
          </p:nvGrpSpPr>
          <p:grpSpPr>
            <a:xfrm>
              <a:off x="-152400" y="-8021"/>
              <a:ext cx="9216190" cy="6902122"/>
              <a:chOff x="0" y="-20055"/>
              <a:chExt cx="9216190" cy="6902122"/>
            </a:xfrm>
            <a:grpFill/>
          </p:grpSpPr>
          <p:sp>
            <p:nvSpPr>
              <p:cNvPr id="13" name="Rectangle 12"/>
              <p:cNvSpPr/>
              <p:nvPr/>
            </p:nvSpPr>
            <p:spPr>
              <a:xfrm rot="5400000">
                <a:off x="4505825" y="2243890"/>
                <a:ext cx="128341" cy="91399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5400000">
                <a:off x="4503820" y="-4519863"/>
                <a:ext cx="140372" cy="9139989"/>
              </a:xfrm>
              <a:prstGeom prst="rect">
                <a:avLst/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flipH="1">
                <a:off x="9139991" y="-20055"/>
                <a:ext cx="76199" cy="6902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0" y="0"/>
                <a:ext cx="10668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 flipH="1">
              <a:off x="-45719" y="12034"/>
              <a:ext cx="45719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987590" y="-20050"/>
              <a:ext cx="170445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4489783" y="-4489783"/>
              <a:ext cx="164434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4501814" y="2259935"/>
              <a:ext cx="140371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95" y="762000"/>
            <a:ext cx="4361450" cy="46883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8397">
        <p15:prstTrans prst="pageCurlDouble"/>
      </p:transition>
    </mc:Choice>
    <mc:Fallback>
      <p:transition spd="slow" advTm="83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(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838200"/>
            <a:ext cx="4579017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838200"/>
            <a:ext cx="44196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71600" y="5943600"/>
            <a:ext cx="19812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</a:rPr>
              <a:t>MÖg¨ nvU</a:t>
            </a:r>
            <a:endParaRPr lang="en-US" sz="4400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5943600"/>
            <a:ext cx="34290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</a:rPr>
              <a:t>gvwUi cyZzj ˆZwi</a:t>
            </a:r>
            <a:endParaRPr lang="en-US" sz="4400" dirty="0">
              <a:latin typeface="SutonnyMJ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7018" y="76200"/>
            <a:ext cx="9310435" cy="6922170"/>
            <a:chOff x="-152400" y="-20050"/>
            <a:chExt cx="9310435" cy="6922170"/>
          </a:xfrm>
          <a:blipFill>
            <a:blip r:embed="rId5"/>
            <a:tile tx="0" ty="0" sx="100000" sy="100000" flip="none" algn="tl"/>
          </a:blipFill>
        </p:grpSpPr>
        <p:grpSp>
          <p:nvGrpSpPr>
            <p:cNvPr id="7" name="Group 6"/>
            <p:cNvGrpSpPr/>
            <p:nvPr/>
          </p:nvGrpSpPr>
          <p:grpSpPr>
            <a:xfrm>
              <a:off x="-152400" y="-8021"/>
              <a:ext cx="9216190" cy="6902122"/>
              <a:chOff x="0" y="-20055"/>
              <a:chExt cx="9216190" cy="6902122"/>
            </a:xfrm>
            <a:grpFill/>
          </p:grpSpPr>
          <p:sp>
            <p:nvSpPr>
              <p:cNvPr id="12" name="Rectangle 11"/>
              <p:cNvSpPr/>
              <p:nvPr/>
            </p:nvSpPr>
            <p:spPr>
              <a:xfrm rot="5400000">
                <a:off x="4505825" y="2243890"/>
                <a:ext cx="128341" cy="91399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5400000">
                <a:off x="4503820" y="-4519863"/>
                <a:ext cx="140372" cy="9139989"/>
              </a:xfrm>
              <a:prstGeom prst="rect">
                <a:avLst/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 flipH="1">
                <a:off x="9139991" y="-20055"/>
                <a:ext cx="76199" cy="6902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0" y="0"/>
                <a:ext cx="10668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 flipH="1">
              <a:off x="-45719" y="12034"/>
              <a:ext cx="45719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987590" y="-20050"/>
              <a:ext cx="170445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4489783" y="-4489783"/>
              <a:ext cx="164434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4501814" y="2259935"/>
              <a:ext cx="140371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7242">
        <p14:honeycomb/>
      </p:transition>
    </mc:Choice>
    <mc:Fallback>
      <p:transition spd="slow" advTm="72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431393"/>
            <a:ext cx="35052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SutonnyMJ" pitchFamily="2" charset="0"/>
              </a:rPr>
              <a:t>‡Rvovq KvR:-</a:t>
            </a:r>
            <a:endParaRPr lang="en-US" sz="5400" dirty="0"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252" y="4638740"/>
            <a:ext cx="8283745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SutonnyMJ" pitchFamily="2" charset="0"/>
              </a:rPr>
              <a:t>গ্রমীন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উন্নয়নের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দুটি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গুরুত্বপূর্ণ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দিক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ব্যাখ্যা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কর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252" y="5715958"/>
            <a:ext cx="81534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dirty="0" smtClean="0">
                <a:latin typeface="SutonnyMJ" pitchFamily="2" charset="0"/>
              </a:rPr>
              <a:t>Zzwg wKfv‡e wb‡Ri `ÿZvi Dbœqb Ki‡e|</a:t>
            </a:r>
            <a:endParaRPr lang="en-US" sz="4400" dirty="0">
              <a:latin typeface="SutonnyMJ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76200" y="-4011"/>
            <a:ext cx="9310435" cy="6922170"/>
            <a:chOff x="-152400" y="-20050"/>
            <a:chExt cx="9310435" cy="6922170"/>
          </a:xfrm>
          <a:blipFill>
            <a:blip r:embed="rId3"/>
            <a:tile tx="0" ty="0" sx="100000" sy="100000" flip="none" algn="tl"/>
          </a:blipFill>
        </p:grpSpPr>
        <p:grpSp>
          <p:nvGrpSpPr>
            <p:cNvPr id="7" name="Group 6"/>
            <p:cNvGrpSpPr/>
            <p:nvPr/>
          </p:nvGrpSpPr>
          <p:grpSpPr>
            <a:xfrm>
              <a:off x="-152400" y="-8021"/>
              <a:ext cx="9216190" cy="6902122"/>
              <a:chOff x="0" y="-20055"/>
              <a:chExt cx="9216190" cy="6902122"/>
            </a:xfrm>
            <a:grpFill/>
          </p:grpSpPr>
          <p:sp>
            <p:nvSpPr>
              <p:cNvPr id="12" name="Rectangle 11"/>
              <p:cNvSpPr/>
              <p:nvPr/>
            </p:nvSpPr>
            <p:spPr>
              <a:xfrm rot="5400000">
                <a:off x="4505825" y="2243890"/>
                <a:ext cx="128341" cy="91399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5400000">
                <a:off x="4503820" y="-4519863"/>
                <a:ext cx="140372" cy="9139989"/>
              </a:xfrm>
              <a:prstGeom prst="rect">
                <a:avLst/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 flipH="1">
                <a:off x="9139991" y="-20055"/>
                <a:ext cx="76199" cy="6902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0" y="0"/>
                <a:ext cx="10668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 flipH="1">
              <a:off x="-45719" y="12034"/>
              <a:ext cx="45719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987590" y="-20050"/>
              <a:ext cx="170445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4489783" y="-4489783"/>
              <a:ext cx="164434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4501814" y="2259935"/>
              <a:ext cx="140371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32" y="1563251"/>
            <a:ext cx="4724400" cy="28139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880" y="258157"/>
            <a:ext cx="2552700" cy="1790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467">
        <p15:prstTrans prst="fracture"/>
      </p:transition>
    </mc:Choice>
    <mc:Fallback>
      <p:transition spd="slow" advTm="34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01304"/>
            <a:ext cx="62484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800" dirty="0" smtClean="0">
                <a:latin typeface="SutonnyMJ" pitchFamily="2" charset="0"/>
              </a:rPr>
              <a:t> kn‡ii A_©bxwZi ¸iæZ¡:</a:t>
            </a:r>
            <a:endParaRPr lang="en-US" sz="4800" dirty="0"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78" y="4255325"/>
            <a:ext cx="8772628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>
                <a:latin typeface="SutonnyMJ" pitchFamily="2" charset="0"/>
              </a:rPr>
              <a:t> evsjv‡`‡k †gvU RbmsL¨vi cªvq wÎk kZvsk knivÂ‡j evm K‡i|ivRavbx XvKv,e›`I bMix PU&amp;ªMÖvg, wkí kni bvivqbMÄ I Lyjbvq evm K‡i wecyj msL¨K gvbyl|</a:t>
            </a:r>
            <a:endParaRPr lang="en-US" sz="4000" dirty="0">
              <a:latin typeface="SutonnyMJ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76200" y="-4011"/>
            <a:ext cx="9310435" cy="6922170"/>
            <a:chOff x="-152400" y="-20050"/>
            <a:chExt cx="9310435" cy="6922170"/>
          </a:xfrm>
          <a:blipFill>
            <a:blip r:embed="rId3"/>
            <a:tile tx="0" ty="0" sx="100000" sy="100000" flip="none" algn="tl"/>
          </a:blipFill>
        </p:grpSpPr>
        <p:grpSp>
          <p:nvGrpSpPr>
            <p:cNvPr id="7" name="Group 6"/>
            <p:cNvGrpSpPr/>
            <p:nvPr/>
          </p:nvGrpSpPr>
          <p:grpSpPr>
            <a:xfrm>
              <a:off x="-152400" y="-8021"/>
              <a:ext cx="9216190" cy="6902122"/>
              <a:chOff x="0" y="-20055"/>
              <a:chExt cx="9216190" cy="6902122"/>
            </a:xfrm>
            <a:grpFill/>
          </p:grpSpPr>
          <p:sp>
            <p:nvSpPr>
              <p:cNvPr id="12" name="Rectangle 11"/>
              <p:cNvSpPr/>
              <p:nvPr/>
            </p:nvSpPr>
            <p:spPr>
              <a:xfrm rot="5400000">
                <a:off x="4505825" y="2243890"/>
                <a:ext cx="128341" cy="91399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5400000">
                <a:off x="4503820" y="-4519863"/>
                <a:ext cx="140372" cy="9139989"/>
              </a:xfrm>
              <a:prstGeom prst="rect">
                <a:avLst/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 flipH="1">
                <a:off x="9139991" y="-20055"/>
                <a:ext cx="76199" cy="6902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0" y="0"/>
                <a:ext cx="10668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 flipH="1">
              <a:off x="-45719" y="12034"/>
              <a:ext cx="45719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987590" y="-20050"/>
              <a:ext cx="170445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4489783" y="-4489783"/>
              <a:ext cx="164434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4501814" y="2259935"/>
              <a:ext cx="140371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218" y="1262219"/>
            <a:ext cx="4205288" cy="29289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25416"/>
            <a:ext cx="4267200" cy="29938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497">
        <p14:prism isInverted="1"/>
      </p:transition>
    </mc:Choice>
    <mc:Fallback>
      <p:transition spd="slow" advTm="204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84" y="3810000"/>
            <a:ext cx="8887326" cy="29854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>
                <a:latin typeface="SutonnyMJ" pitchFamily="2" charset="0"/>
              </a:rPr>
              <a:t>†</a:t>
            </a:r>
            <a:r>
              <a:rPr lang="en-US" sz="4000" dirty="0" err="1">
                <a:latin typeface="SutonnyMJ" pitchFamily="2" charset="0"/>
              </a:rPr>
              <a:t>eu‡P</a:t>
            </a:r>
            <a:r>
              <a:rPr lang="en-US" sz="4000" dirty="0">
                <a:latin typeface="SutonnyMJ" pitchFamily="2" charset="0"/>
              </a:rPr>
              <a:t> _</a:t>
            </a:r>
            <a:r>
              <a:rPr lang="en-US" sz="4000" dirty="0" err="1">
                <a:latin typeface="SutonnyMJ" pitchFamily="2" charset="0"/>
              </a:rPr>
              <a:t>vKvi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Rb</a:t>
            </a:r>
            <a:r>
              <a:rPr lang="en-US" sz="4000" dirty="0">
                <a:latin typeface="SutonnyMJ" pitchFamily="2" charset="0"/>
              </a:rPr>
              <a:t>¨ </a:t>
            </a:r>
            <a:r>
              <a:rPr lang="en-US" sz="4000" dirty="0" err="1">
                <a:latin typeface="SutonnyMJ" pitchFamily="2" charset="0"/>
              </a:rPr>
              <a:t>Mixe</a:t>
            </a:r>
            <a:r>
              <a:rPr lang="en-US" sz="4000" dirty="0">
                <a:latin typeface="SutonnyMJ" pitchFamily="2" charset="0"/>
              </a:rPr>
              <a:t>‡`</a:t>
            </a:r>
            <a:r>
              <a:rPr lang="en-US" sz="4000" dirty="0" err="1">
                <a:latin typeface="SutonnyMJ" pitchFamily="2" charset="0"/>
              </a:rPr>
              <a:t>i</a:t>
            </a:r>
            <a:r>
              <a:rPr lang="en-US" sz="4000" dirty="0">
                <a:latin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</a:rPr>
              <a:t>Kvb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bv</a:t>
            </a:r>
            <a:r>
              <a:rPr lang="en-US" sz="4000" dirty="0">
                <a:latin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</a:rPr>
              <a:t>Kvb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RxweKv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অবল্বন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করতে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হয়</a:t>
            </a:r>
            <a:r>
              <a:rPr lang="en-US" sz="2800" dirty="0" smtClean="0">
                <a:latin typeface="SutonnyMJ" pitchFamily="2" charset="0"/>
              </a:rPr>
              <a:t>। </a:t>
            </a:r>
            <a:r>
              <a:rPr lang="en-US" sz="4000" dirty="0" smtClean="0">
                <a:latin typeface="SutonnyMJ" pitchFamily="2" charset="0"/>
              </a:rPr>
              <a:t>wkícwZ,e¨emvqx,</a:t>
            </a:r>
            <a:r>
              <a:rPr lang="en-US" sz="4000" dirty="0" err="1" smtClean="0">
                <a:latin typeface="SutonnyMJ" pitchFamily="2" charset="0"/>
              </a:rPr>
              <a:t>PvKwiRxex</a:t>
            </a:r>
            <a:r>
              <a:rPr lang="en-US" sz="4000" dirty="0" smtClean="0">
                <a:latin typeface="SutonnyMJ" pitchFamily="2" charset="0"/>
              </a:rPr>
              <a:t>,‡</a:t>
            </a:r>
            <a:r>
              <a:rPr lang="en-US" sz="4000" dirty="0" err="1">
                <a:latin typeface="SutonnyMJ" pitchFamily="2" charset="0"/>
              </a:rPr>
              <a:t>ckvRxex,kÖgxK,w`bgRyi,ew¯Íevmx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mevB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wg‡jB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kn‡ii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kn‡ii</a:t>
            </a:r>
            <a:r>
              <a:rPr lang="en-US" sz="4000" dirty="0">
                <a:latin typeface="SutonnyMJ" pitchFamily="2" charset="0"/>
              </a:rPr>
              <a:t> A_©‰</a:t>
            </a:r>
            <a:r>
              <a:rPr lang="en-US" sz="4000" dirty="0" err="1">
                <a:latin typeface="SutonnyMJ" pitchFamily="2" charset="0"/>
              </a:rPr>
              <a:t>bwZK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Rxeb‡K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mPj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iv‡L</a:t>
            </a:r>
            <a:r>
              <a:rPr lang="en-US" sz="4000" dirty="0">
                <a:latin typeface="SutonnyMJ" pitchFamily="2" charset="0"/>
              </a:rPr>
              <a:t>|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832" y="32084"/>
            <a:ext cx="1720515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398" y="32084"/>
            <a:ext cx="2057399" cy="3092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" y="0"/>
            <a:ext cx="1970314" cy="312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214" y="28074"/>
            <a:ext cx="1628775" cy="312821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4126" y="57150"/>
            <a:ext cx="1626053" cy="3009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52400" y="3352800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শিল্প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পতি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          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চাকরি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জীবি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                       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পেশাজীবি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           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দিনমজুর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      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বস্তিবাসি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1767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139">
        <p14:prism/>
      </p:transition>
    </mc:Choice>
    <mc:Fallback>
      <p:transition spd="slow" advTm="181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7674" y="164118"/>
            <a:ext cx="73152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400" dirty="0" smtClean="0">
                <a:latin typeface="SutonnyMJ" pitchFamily="2" charset="0"/>
              </a:rPr>
              <a:t>evsjv‡`‡ki A_©bxwZi LvZ mg~n:- </a:t>
            </a:r>
            <a:endParaRPr lang="en-US" sz="4400" dirty="0">
              <a:latin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161" y="5396949"/>
            <a:ext cx="89154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SutonnyMJ" pitchFamily="2" charset="0"/>
              </a:rPr>
              <a:t>K…wl:- avb,cvU,Pv, Wvj, iwekm¨,kvKmwâIdjg~j cïcvjb, grm¨Pvl cÖf…wZ|</a:t>
            </a:r>
            <a:endParaRPr lang="en-US" sz="4000" dirty="0">
              <a:latin typeface="SutonnyMJ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76200" y="-4011"/>
            <a:ext cx="9310435" cy="6922170"/>
            <a:chOff x="-152400" y="-20050"/>
            <a:chExt cx="9310435" cy="6922170"/>
          </a:xfrm>
          <a:blipFill>
            <a:blip r:embed="rId3"/>
            <a:tile tx="0" ty="0" sx="100000" sy="100000" flip="none" algn="tl"/>
          </a:blipFill>
        </p:grpSpPr>
        <p:grpSp>
          <p:nvGrpSpPr>
            <p:cNvPr id="11" name="Group 10"/>
            <p:cNvGrpSpPr/>
            <p:nvPr/>
          </p:nvGrpSpPr>
          <p:grpSpPr>
            <a:xfrm>
              <a:off x="-152400" y="-8021"/>
              <a:ext cx="9216190" cy="6902122"/>
              <a:chOff x="0" y="-20055"/>
              <a:chExt cx="9216190" cy="6902122"/>
            </a:xfrm>
            <a:grpFill/>
          </p:grpSpPr>
          <p:sp>
            <p:nvSpPr>
              <p:cNvPr id="16" name="Rectangle 15"/>
              <p:cNvSpPr/>
              <p:nvPr/>
            </p:nvSpPr>
            <p:spPr>
              <a:xfrm rot="5400000">
                <a:off x="4505825" y="2243890"/>
                <a:ext cx="128341" cy="91399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5400000">
                <a:off x="4503820" y="-4519863"/>
                <a:ext cx="140372" cy="9139989"/>
              </a:xfrm>
              <a:prstGeom prst="rect">
                <a:avLst/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 flipH="1">
                <a:off x="9139991" y="-20055"/>
                <a:ext cx="76199" cy="6902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0" y="0"/>
                <a:ext cx="10668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 flipH="1">
              <a:off x="-45719" y="12034"/>
              <a:ext cx="45719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987590" y="-20050"/>
              <a:ext cx="170445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4489783" y="-4489783"/>
              <a:ext cx="164434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4501814" y="2259935"/>
              <a:ext cx="140371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5290354" y="1760914"/>
            <a:ext cx="11817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4">
                    <a:lumMod val="75000"/>
                  </a:schemeClr>
                </a:solidFill>
              </a:rPr>
              <a:t>ডাল</a:t>
            </a:r>
            <a:endParaRPr lang="en-US" sz="4000" b="1" cap="none" spc="0" dirty="0">
              <a:ln/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600" y="1752600"/>
            <a:ext cx="10810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4">
                    <a:lumMod val="75000"/>
                  </a:schemeClr>
                </a:solidFill>
              </a:rPr>
              <a:t>ধান</a:t>
            </a:r>
            <a:endParaRPr lang="en-US" sz="4000" b="1" cap="none" spc="0" dirty="0">
              <a:ln/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17984" y="3168814"/>
            <a:ext cx="161281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4">
                    <a:lumMod val="75000"/>
                  </a:schemeClr>
                </a:solidFill>
              </a:rPr>
              <a:t>শাকসব্জি</a:t>
            </a:r>
            <a:endParaRPr lang="en-US" sz="4000" b="1" cap="none" spc="0" dirty="0">
              <a:ln/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76043" y="3243822"/>
            <a:ext cx="128117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4">
                    <a:lumMod val="75000"/>
                  </a:schemeClr>
                </a:solidFill>
              </a:rPr>
              <a:t>ফলমূল</a:t>
            </a:r>
            <a:endParaRPr lang="en-US" sz="4000" b="1" cap="none" spc="0" dirty="0">
              <a:ln/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20846" y="1752600"/>
            <a:ext cx="11400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4">
                    <a:lumMod val="75000"/>
                  </a:schemeClr>
                </a:solidFill>
              </a:rPr>
              <a:t>পাট</a:t>
            </a:r>
            <a:endParaRPr lang="en-US" sz="4000" b="1" cap="none" spc="0" dirty="0">
              <a:ln/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91602" y="1752600"/>
            <a:ext cx="6783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4">
                    <a:lumMod val="75000"/>
                  </a:schemeClr>
                </a:solidFill>
              </a:rPr>
              <a:t>চা</a:t>
            </a:r>
            <a:endParaRPr lang="en-US" sz="4000" b="1" cap="none" spc="0" dirty="0">
              <a:ln/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18159" y="1760914"/>
            <a:ext cx="20826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4">
                    <a:lumMod val="75000"/>
                  </a:schemeClr>
                </a:solidFill>
              </a:rPr>
              <a:t>রবিশস্য</a:t>
            </a:r>
            <a:endParaRPr lang="en-US" sz="4000" b="1" cap="none" spc="0" dirty="0">
              <a:ln/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57753" y="3160593"/>
            <a:ext cx="16034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4">
                    <a:lumMod val="75000"/>
                  </a:schemeClr>
                </a:solidFill>
              </a:rPr>
              <a:t>পশুপালন</a:t>
            </a:r>
            <a:endParaRPr lang="en-US" sz="4000" b="1" cap="none" spc="0" dirty="0">
              <a:ln/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587" y="3205435"/>
            <a:ext cx="171788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4">
                    <a:lumMod val="75000"/>
                  </a:schemeClr>
                </a:solidFill>
              </a:rPr>
              <a:t>মৎস্যচাষ</a:t>
            </a:r>
            <a:endParaRPr lang="en-US" sz="4000" b="1" cap="none" spc="0" dirty="0">
              <a:ln/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97" y="943241"/>
            <a:ext cx="1851427" cy="213329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752" y="933372"/>
            <a:ext cx="1799226" cy="213402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64" y="3005678"/>
            <a:ext cx="2291523" cy="240330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85" y="3044942"/>
            <a:ext cx="2372418" cy="237445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7" y="941580"/>
            <a:ext cx="1808307" cy="21529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004" y="972858"/>
            <a:ext cx="1760505" cy="212164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19" y="933372"/>
            <a:ext cx="1684900" cy="2112879"/>
          </a:xfrm>
          <a:prstGeom prst="rect">
            <a:avLst/>
          </a:prstGeom>
        </p:spPr>
      </p:pic>
      <p:pic>
        <p:nvPicPr>
          <p:cNvPr id="34" name="Picture 33" descr="Bengal-to-increase-fish-pro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525" y="3119948"/>
            <a:ext cx="2331926" cy="2322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189" y="2993647"/>
            <a:ext cx="1970605" cy="241012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28257">
        <p14:glitter pattern="hexagon"/>
      </p:transition>
    </mc:Choice>
    <mc:Fallback>
      <p:transition spd="slow" advTm="28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5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628" y="4902843"/>
            <a:ext cx="8575221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400" dirty="0" err="1">
                <a:latin typeface="SutonnyMJ" pitchFamily="2" charset="0"/>
              </a:rPr>
              <a:t>wkí</a:t>
            </a:r>
            <a:r>
              <a:rPr lang="en-US" sz="4400" dirty="0">
                <a:latin typeface="SutonnyMJ" pitchFamily="2" charset="0"/>
              </a:rPr>
              <a:t>:-</a:t>
            </a:r>
            <a:r>
              <a:rPr lang="en-US" sz="4400" dirty="0" err="1">
                <a:latin typeface="SutonnyMJ" pitchFamily="2" charset="0"/>
              </a:rPr>
              <a:t>we`y¨r,M¨vm,LwbR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m¤ú</a:t>
            </a:r>
            <a:r>
              <a:rPr lang="en-US" sz="4400" dirty="0">
                <a:latin typeface="SutonnyMJ" pitchFamily="2" charset="0"/>
              </a:rPr>
              <a:t>`,`</a:t>
            </a:r>
            <a:r>
              <a:rPr lang="en-US" sz="4400" dirty="0" err="1">
                <a:latin typeface="SutonnyMJ" pitchFamily="2" charset="0"/>
              </a:rPr>
              <a:t>vjvb‡KvVv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wbg©vb</a:t>
            </a:r>
            <a:r>
              <a:rPr lang="en-US" sz="4400" dirty="0">
                <a:latin typeface="SutonnyMJ" pitchFamily="2" charset="0"/>
              </a:rPr>
              <a:t>, </a:t>
            </a:r>
            <a:r>
              <a:rPr lang="en-US" sz="4400" dirty="0" err="1">
                <a:latin typeface="SutonnyMJ" pitchFamily="2" charset="0"/>
              </a:rPr>
              <a:t>KvMR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Kj</a:t>
            </a:r>
            <a:r>
              <a:rPr lang="en-US" sz="4400" dirty="0">
                <a:latin typeface="SutonnyMJ" pitchFamily="2" charset="0"/>
              </a:rPr>
              <a:t>,‡</a:t>
            </a:r>
            <a:r>
              <a:rPr lang="en-US" sz="4400" dirty="0" err="1">
                <a:latin typeface="SutonnyMJ" pitchFamily="2" charset="0"/>
              </a:rPr>
              <a:t>cvkvK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wkí,AvmevecÎ</a:t>
            </a:r>
            <a:r>
              <a:rPr lang="en-US" sz="4400" dirty="0">
                <a:latin typeface="SutonnyMJ" pitchFamily="2" charset="0"/>
              </a:rPr>
              <a:t> ˆ</a:t>
            </a:r>
            <a:r>
              <a:rPr lang="en-US" sz="4400" dirty="0" err="1">
                <a:latin typeface="SutonnyMJ" pitchFamily="2" charset="0"/>
              </a:rPr>
              <a:t>Zwi,wPwbi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Kj</a:t>
            </a:r>
            <a:r>
              <a:rPr lang="en-US" sz="4400" dirty="0" smtClean="0">
                <a:latin typeface="SutonnyMJ" pitchFamily="2" charset="0"/>
              </a:rPr>
              <a:t>  </a:t>
            </a:r>
            <a:r>
              <a:rPr lang="en-US" sz="4400" dirty="0" err="1">
                <a:latin typeface="SutonnyMJ" pitchFamily="2" charset="0"/>
              </a:rPr>
              <a:t>cÖf</a:t>
            </a:r>
            <a:r>
              <a:rPr lang="en-US" sz="4400" dirty="0">
                <a:latin typeface="SutonnyMJ" pitchFamily="2" charset="0"/>
              </a:rPr>
              <a:t>…</a:t>
            </a:r>
            <a:r>
              <a:rPr lang="en-US" sz="4400" dirty="0" err="1">
                <a:latin typeface="SutonnyMJ" pitchFamily="2" charset="0"/>
              </a:rPr>
              <a:t>wZ</a:t>
            </a:r>
            <a:r>
              <a:rPr lang="en-US" sz="4400" dirty="0">
                <a:latin typeface="SutonnyMJ" pitchFamily="2" charset="0"/>
              </a:rPr>
              <a:t>|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6628" y="918597"/>
            <a:ext cx="1233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বিদু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ৎ</a:t>
            </a:r>
            <a:endParaRPr lang="en-US" sz="36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4038" y="3136398"/>
            <a:ext cx="18665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কাগজ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কল</a:t>
            </a:r>
            <a:endParaRPr lang="en-US" sz="36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36912" y="3265232"/>
            <a:ext cx="22070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পোশাক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শিল্প</a:t>
            </a:r>
            <a:endParaRPr lang="en-US" sz="36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22522" y="918597"/>
            <a:ext cx="1233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গ্যাস</a:t>
            </a:r>
            <a:endParaRPr lang="en-US" sz="36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86163" y="3242180"/>
            <a:ext cx="28581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আসবাবপত্র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তৈরি</a:t>
            </a:r>
            <a:endParaRPr lang="en-US" sz="36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00599" y="846702"/>
            <a:ext cx="184287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খনিজ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সম্পদ</a:t>
            </a:r>
            <a:endParaRPr lang="en-US" sz="36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33589" y="931861"/>
            <a:ext cx="20432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দালানকোঠা</a:t>
            </a:r>
            <a:endParaRPr lang="en-US" sz="36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18981" y="3438527"/>
            <a:ext cx="12330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চিনি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কল</a:t>
            </a:r>
            <a:endParaRPr lang="en-US" sz="36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20"/>
            <a:ext cx="1981200" cy="2407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10" y="21778"/>
            <a:ext cx="2183945" cy="2346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565" y="79684"/>
            <a:ext cx="2619375" cy="2347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008" y="79684"/>
            <a:ext cx="22860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" y="2468948"/>
            <a:ext cx="2057400" cy="24475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354" y="2449005"/>
            <a:ext cx="2194831" cy="2562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632" y="2476077"/>
            <a:ext cx="2248844" cy="25254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041" y="2485819"/>
            <a:ext cx="2403815" cy="25876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798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4329">
        <p14:prism isInverted="1"/>
      </p:transition>
    </mc:Choice>
    <mc:Fallback>
      <p:transition spd="slow" advTm="243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609" y="-79849"/>
            <a:ext cx="9321592" cy="69378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4876800"/>
            <a:ext cx="8763000" cy="175432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>
                <a:latin typeface="SutonnyMJ" pitchFamily="2" charset="0"/>
              </a:rPr>
              <a:t>‡</a:t>
            </a:r>
            <a:r>
              <a:rPr lang="en-US" sz="3600" dirty="0" err="1">
                <a:latin typeface="SutonnyMJ" pitchFamily="2" charset="0"/>
              </a:rPr>
              <a:t>mevLvZ</a:t>
            </a:r>
            <a:r>
              <a:rPr lang="en-US" sz="3600" dirty="0">
                <a:latin typeface="SutonnyMJ" pitchFamily="2" charset="0"/>
              </a:rPr>
              <a:t>:- </a:t>
            </a:r>
            <a:r>
              <a:rPr lang="en-US" sz="3600" dirty="0" err="1">
                <a:latin typeface="SutonnyMJ" pitchFamily="2" charset="0"/>
              </a:rPr>
              <a:t>wkÿv</a:t>
            </a:r>
            <a:r>
              <a:rPr lang="en-US" sz="3600" dirty="0">
                <a:latin typeface="SutonnyMJ" pitchFamily="2" charset="0"/>
              </a:rPr>
              <a:t>, mv¯’¨, Avevmb,</a:t>
            </a:r>
            <a:r>
              <a:rPr lang="en-US" sz="3600" dirty="0" err="1">
                <a:latin typeface="SutonnyMJ" pitchFamily="2" charset="0"/>
              </a:rPr>
              <a:t>cwienb</a:t>
            </a:r>
            <a:r>
              <a:rPr lang="en-US" sz="3600" dirty="0">
                <a:latin typeface="SutonnyMJ" pitchFamily="2" charset="0"/>
              </a:rPr>
              <a:t>,‡</a:t>
            </a:r>
            <a:r>
              <a:rPr lang="en-US" sz="3600" dirty="0" err="1">
                <a:latin typeface="SutonnyMJ" pitchFamily="2" charset="0"/>
              </a:rPr>
              <a:t>hvMv‡hvM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e¨ve</a:t>
            </a:r>
            <a:r>
              <a:rPr lang="en-US" sz="3600" dirty="0">
                <a:latin typeface="SutonnyMJ" pitchFamily="2" charset="0"/>
              </a:rPr>
              <a:t>¯’v, </a:t>
            </a:r>
            <a:r>
              <a:rPr lang="en-US" sz="3600" dirty="0" err="1">
                <a:latin typeface="SutonnyMJ" pitchFamily="2" charset="0"/>
              </a:rPr>
              <a:t>e¨vsK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exgv</a:t>
            </a:r>
            <a:r>
              <a:rPr lang="en-US" sz="3600" dirty="0">
                <a:latin typeface="SutonnyMJ" pitchFamily="2" charset="0"/>
              </a:rPr>
              <a:t>, RbcÖkvmb,</a:t>
            </a:r>
            <a:r>
              <a:rPr lang="en-US" sz="3600" dirty="0" err="1">
                <a:latin typeface="SutonnyMJ" pitchFamily="2" charset="0"/>
              </a:rPr>
              <a:t>AvBb</a:t>
            </a:r>
            <a:r>
              <a:rPr lang="en-US" sz="3600" dirty="0">
                <a:latin typeface="SutonnyMJ" pitchFamily="2" charset="0"/>
              </a:rPr>
              <a:t>-k„•</a:t>
            </a:r>
            <a:r>
              <a:rPr lang="en-US" sz="3600" dirty="0" err="1">
                <a:latin typeface="SutonnyMJ" pitchFamily="2" charset="0"/>
              </a:rPr>
              <a:t>Ljv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BZvw</a:t>
            </a:r>
            <a:r>
              <a:rPr lang="en-US" sz="3600" dirty="0">
                <a:latin typeface="SutonnyMJ" pitchFamily="2" charset="0"/>
              </a:rPr>
              <a:t>` †</a:t>
            </a:r>
            <a:r>
              <a:rPr lang="en-US" sz="3600" dirty="0" err="1">
                <a:latin typeface="SutonnyMJ" pitchFamily="2" charset="0"/>
              </a:rPr>
              <a:t>mev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LvZ</a:t>
            </a:r>
            <a:r>
              <a:rPr lang="en-US" sz="3600" dirty="0">
                <a:latin typeface="SutonnyMJ" pitchFamily="2" charset="0"/>
              </a:rPr>
              <a:t>|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52238" y="781734"/>
            <a:ext cx="13147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স্বাস্থ্য</a:t>
            </a:r>
            <a:endParaRPr lang="en-US" sz="36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4571" y="845873"/>
            <a:ext cx="13580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শিক্ষা</a:t>
            </a:r>
            <a:endParaRPr lang="en-US" sz="36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06178" y="940020"/>
            <a:ext cx="19818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আবাসন</a:t>
            </a:r>
            <a:endParaRPr lang="en-US" sz="36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26114" y="889576"/>
            <a:ext cx="20008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পরিবহন</a:t>
            </a:r>
            <a:endParaRPr lang="en-US" sz="36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32500" y="3226994"/>
            <a:ext cx="27808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জনপ্রশাসন</a:t>
            </a:r>
            <a:endParaRPr lang="en-US" sz="36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541" y="3818684"/>
            <a:ext cx="24688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যোগাযোগ</a:t>
            </a:r>
            <a:endParaRPr lang="en-US" sz="36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27022" y="3389068"/>
            <a:ext cx="19965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ব্যাংক</a:t>
            </a:r>
            <a:r>
              <a:rPr lang="en-US" sz="36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বীমা</a:t>
            </a:r>
            <a:endParaRPr lang="en-US" sz="36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65418" y="3210937"/>
            <a:ext cx="19598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আইন-শৃঙ্খলা</a:t>
            </a:r>
            <a:endParaRPr lang="en-US" sz="36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9" y="158285"/>
            <a:ext cx="2031803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01" y="183851"/>
            <a:ext cx="21336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872" y="118739"/>
            <a:ext cx="2373221" cy="2287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332" y="118739"/>
            <a:ext cx="2297184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7" y="2563696"/>
            <a:ext cx="2228185" cy="2302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48" y="2514402"/>
            <a:ext cx="2120739" cy="2337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453" y="2484784"/>
            <a:ext cx="2332813" cy="23942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801" y="2413080"/>
            <a:ext cx="2254855" cy="25376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05398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7257">
        <p15:prstTrans prst="peelOff"/>
      </p:transition>
    </mc:Choice>
    <mc:Fallback>
      <p:transition spd="slow" advTm="17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084" y="-107923"/>
            <a:ext cx="9321592" cy="69378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491851"/>
            <a:ext cx="8382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/>
              <a:t>বাংলাদেশের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অর্থনৈতিক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উন্নয়নের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সম্ভাবনা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361001"/>
            <a:ext cx="7315200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sz="3200" dirty="0" smtClean="0"/>
              <a:t>ক)  </a:t>
            </a:r>
            <a:r>
              <a:rPr lang="en-US" sz="3200" dirty="0" err="1" smtClean="0"/>
              <a:t>জনসংখ্যাকে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জনসম্পদে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পরিণত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</a:t>
            </a:r>
            <a:r>
              <a:rPr lang="en-US" sz="3200" dirty="0" smtClean="0"/>
              <a:t>   (খ)  </a:t>
            </a:r>
            <a:r>
              <a:rPr lang="en-US" sz="3200" dirty="0" err="1" smtClean="0"/>
              <a:t>কৃষির</a:t>
            </a:r>
            <a:r>
              <a:rPr lang="en-US" sz="3200" dirty="0" smtClean="0"/>
              <a:t>  </a:t>
            </a:r>
            <a:r>
              <a:rPr lang="en-US" sz="3200" dirty="0" err="1" smtClean="0"/>
              <a:t>উন্নতি</a:t>
            </a:r>
            <a:r>
              <a:rPr lang="en-US" sz="3200" dirty="0" smtClean="0"/>
              <a:t>                                               (গ)  </a:t>
            </a:r>
            <a:r>
              <a:rPr lang="en-US" sz="3200" dirty="0" err="1" smtClean="0"/>
              <a:t>প্রকৃতিক</a:t>
            </a:r>
            <a:r>
              <a:rPr lang="en-US" sz="3200" dirty="0" smtClean="0"/>
              <a:t>  </a:t>
            </a:r>
            <a:r>
              <a:rPr lang="en-US" sz="3200" dirty="0" err="1" smtClean="0"/>
              <a:t>সম্পদের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ব্যবহার</a:t>
            </a:r>
            <a:r>
              <a:rPr lang="en-US" sz="3200" dirty="0" smtClean="0"/>
              <a:t>                       (ঘ)  </a:t>
            </a:r>
            <a:r>
              <a:rPr lang="en-US" sz="3200" dirty="0" err="1" smtClean="0"/>
              <a:t>শিল্পের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প্রসার</a:t>
            </a:r>
            <a:r>
              <a:rPr lang="en-US" sz="3200" dirty="0" smtClean="0"/>
              <a:t>                                                (ঙ)   </a:t>
            </a:r>
            <a:r>
              <a:rPr lang="en-US" sz="3200" dirty="0" err="1" smtClean="0"/>
              <a:t>অবকাঠামো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নির্মাণ</a:t>
            </a:r>
            <a:r>
              <a:rPr lang="en-US" sz="3200" dirty="0" smtClean="0"/>
              <a:t>                                      (চ)   </a:t>
            </a:r>
            <a:r>
              <a:rPr lang="en-US" sz="3200" dirty="0" err="1" smtClean="0"/>
              <a:t>পরিকল্পনা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প্রণয়ন</a:t>
            </a:r>
            <a:r>
              <a:rPr lang="en-US" sz="3200" dirty="0" smtClean="0"/>
              <a:t> ও </a:t>
            </a:r>
            <a:r>
              <a:rPr lang="en-US" sz="3200" dirty="0" err="1" smtClean="0"/>
              <a:t>বাস্তবায়ন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32475"/>
            <a:ext cx="2539290" cy="2028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12" y="1359308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309" y="1371339"/>
            <a:ext cx="2594812" cy="17310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1371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6933">
        <p15:prstTrans prst="pageCurlDouble"/>
      </p:transition>
    </mc:Choice>
    <mc:Fallback>
      <p:transition spd="slow" advTm="69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0" y="0"/>
            <a:ext cx="9310435" cy="6922170"/>
            <a:chOff x="0" y="0"/>
            <a:chExt cx="9310435" cy="692217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0"/>
              <a:ext cx="9310435" cy="6922170"/>
              <a:chOff x="-152400" y="-20050"/>
              <a:chExt cx="9310435" cy="6922170"/>
            </a:xfrm>
            <a:blipFill>
              <a:blip r:embed="rId2"/>
              <a:tile tx="0" ty="0" sx="100000" sy="100000" flip="none" algn="tl"/>
            </a:blipFill>
          </p:grpSpPr>
          <p:grpSp>
            <p:nvGrpSpPr>
              <p:cNvPr id="7" name="Group 6"/>
              <p:cNvGrpSpPr/>
              <p:nvPr/>
            </p:nvGrpSpPr>
            <p:grpSpPr>
              <a:xfrm>
                <a:off x="-152400" y="-8021"/>
                <a:ext cx="9216190" cy="6902122"/>
                <a:chOff x="0" y="-20055"/>
                <a:chExt cx="9216190" cy="6902122"/>
              </a:xfrm>
              <a:grpFill/>
            </p:grpSpPr>
            <p:sp>
              <p:nvSpPr>
                <p:cNvPr id="4" name="Rectangle 3"/>
                <p:cNvSpPr/>
                <p:nvPr/>
              </p:nvSpPr>
              <p:spPr>
                <a:xfrm rot="5400000">
                  <a:off x="4505825" y="2243890"/>
                  <a:ext cx="128341" cy="913998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 rot="5400000">
                  <a:off x="4503820" y="-4519863"/>
                  <a:ext cx="140372" cy="9139989"/>
                </a:xfrm>
                <a:prstGeom prst="rect">
                  <a:avLst/>
                </a:prstGeom>
                <a:grpFill/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 flipH="1">
                  <a:off x="9139991" y="-20055"/>
                  <a:ext cx="76199" cy="690212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Rectangle 2"/>
                <p:cNvSpPr/>
                <p:nvPr/>
              </p:nvSpPr>
              <p:spPr>
                <a:xfrm>
                  <a:off x="0" y="0"/>
                  <a:ext cx="106680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Rectangle 8"/>
              <p:cNvSpPr/>
              <p:nvPr/>
            </p:nvSpPr>
            <p:spPr>
              <a:xfrm flipH="1">
                <a:off x="-45719" y="12034"/>
                <a:ext cx="45719" cy="6858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987590" y="-20050"/>
                <a:ext cx="170445" cy="6858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16200000">
                <a:off x="4489783" y="-4489783"/>
                <a:ext cx="164434" cy="9144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16200000">
                <a:off x="4501814" y="2259935"/>
                <a:ext cx="140371" cy="9144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3153623" y="385011"/>
              <a:ext cx="2945037" cy="923330"/>
            </a:xfrm>
            <a:prstGeom prst="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পরিচিতি</a:t>
              </a:r>
              <a:endPara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79398" y="2535765"/>
              <a:ext cx="3234268" cy="28194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72532" y="2531754"/>
              <a:ext cx="3048000" cy="27815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634790" y="2662993"/>
              <a:ext cx="3394022" cy="2819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714999" y="2650962"/>
              <a:ext cx="3220679" cy="282341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32-Point Star 16"/>
            <p:cNvSpPr/>
            <p:nvPr/>
          </p:nvSpPr>
          <p:spPr>
            <a:xfrm>
              <a:off x="279397" y="2527742"/>
              <a:ext cx="3234269" cy="2785535"/>
            </a:xfrm>
            <a:prstGeom prst="star32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32-Point Star 17"/>
            <p:cNvSpPr/>
            <p:nvPr/>
          </p:nvSpPr>
          <p:spPr>
            <a:xfrm>
              <a:off x="5708806" y="2688838"/>
              <a:ext cx="3345406" cy="2785535"/>
            </a:xfrm>
            <a:prstGeom prst="star32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2084" y="3293533"/>
              <a:ext cx="3237670" cy="9541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 err="1" smtClean="0">
                  <a:ln/>
                  <a:solidFill>
                    <a:schemeClr val="tx2">
                      <a:lumMod val="50000"/>
                    </a:schemeClr>
                  </a:solidFill>
                </a:rPr>
                <a:t>বীণা</a:t>
              </a:r>
              <a:r>
                <a:rPr lang="en-US" sz="2800" b="1" dirty="0" smtClean="0">
                  <a:ln/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ln/>
                  <a:solidFill>
                    <a:schemeClr val="tx2">
                      <a:lumMod val="50000"/>
                    </a:schemeClr>
                  </a:solidFill>
                </a:rPr>
                <a:t>মিত্র</a:t>
              </a:r>
              <a:r>
                <a:rPr lang="en-US" sz="2800" b="1" dirty="0" smtClean="0">
                  <a:ln/>
                  <a:solidFill>
                    <a:schemeClr val="tx2">
                      <a:lumMod val="50000"/>
                    </a:schemeClr>
                  </a:solidFill>
                </a:rPr>
                <a:t>     </a:t>
              </a:r>
              <a:r>
                <a:rPr lang="en-US" sz="2800" b="1" dirty="0" err="1" smtClean="0">
                  <a:ln/>
                  <a:solidFill>
                    <a:schemeClr val="tx2">
                      <a:lumMod val="50000"/>
                    </a:schemeClr>
                  </a:solidFill>
                </a:rPr>
                <a:t>সিনিয়র</a:t>
              </a:r>
              <a:r>
                <a:rPr lang="en-US" sz="2800" b="1" dirty="0" smtClean="0">
                  <a:ln/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ln/>
                  <a:solidFill>
                    <a:schemeClr val="tx2">
                      <a:lumMod val="50000"/>
                    </a:schemeClr>
                  </a:solidFill>
                </a:rPr>
                <a:t>শিক্ষিকা</a:t>
              </a:r>
              <a:endParaRPr lang="en-US" sz="2800" b="1" cap="none" spc="0" dirty="0">
                <a:ln/>
                <a:solidFill>
                  <a:schemeClr val="tx2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38200" y="5468587"/>
              <a:ext cx="8055202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err="1" smtClean="0">
                  <a:ln/>
                  <a:solidFill>
                    <a:schemeClr val="tx2">
                      <a:lumMod val="50000"/>
                    </a:schemeClr>
                  </a:solidFill>
                </a:rPr>
                <a:t>নলিনীদাস</a:t>
              </a:r>
              <a:r>
                <a:rPr lang="en-US" sz="4000" b="1" dirty="0" smtClean="0">
                  <a:ln/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4000" b="1" dirty="0" err="1" smtClean="0">
                  <a:ln/>
                  <a:solidFill>
                    <a:schemeClr val="tx2">
                      <a:lumMod val="50000"/>
                    </a:schemeClr>
                  </a:solidFill>
                </a:rPr>
                <a:t>মাধ্যমিক</a:t>
              </a:r>
              <a:r>
                <a:rPr lang="en-US" sz="4000" b="1" dirty="0" smtClean="0">
                  <a:ln/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4000" b="1" dirty="0" err="1" smtClean="0">
                  <a:ln/>
                  <a:solidFill>
                    <a:schemeClr val="tx2">
                      <a:lumMod val="50000"/>
                    </a:schemeClr>
                  </a:solidFill>
                </a:rPr>
                <a:t>বালিকা</a:t>
              </a:r>
              <a:r>
                <a:rPr lang="en-US" sz="4000" b="1" dirty="0" smtClean="0">
                  <a:ln/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4000" b="1" dirty="0" err="1" smtClean="0">
                  <a:ln/>
                  <a:solidFill>
                    <a:schemeClr val="tx2">
                      <a:lumMod val="50000"/>
                    </a:schemeClr>
                  </a:solidFill>
                </a:rPr>
                <a:t>বিদ্যালয়</a:t>
              </a:r>
              <a:r>
                <a:rPr lang="en-US" sz="4000" b="1" dirty="0" smtClean="0">
                  <a:ln/>
                  <a:solidFill>
                    <a:schemeClr val="tx2">
                      <a:lumMod val="50000"/>
                    </a:schemeClr>
                  </a:solidFill>
                </a:rPr>
                <a:t> , </a:t>
              </a:r>
              <a:r>
                <a:rPr lang="en-US" sz="4000" b="1" dirty="0" err="1" smtClean="0">
                  <a:ln/>
                  <a:solidFill>
                    <a:schemeClr val="tx2">
                      <a:lumMod val="50000"/>
                    </a:schemeClr>
                  </a:solidFill>
                </a:rPr>
                <a:t>ভোলা</a:t>
              </a:r>
              <a:endParaRPr lang="en-US" sz="4000" b="1" cap="none" spc="0" dirty="0">
                <a:ln/>
                <a:solidFill>
                  <a:schemeClr val="tx2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668745" y="2964705"/>
              <a:ext cx="3237670" cy="224676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 err="1" smtClean="0">
                  <a:ln/>
                  <a:solidFill>
                    <a:schemeClr val="tx2">
                      <a:lumMod val="50000"/>
                    </a:schemeClr>
                  </a:solidFill>
                </a:rPr>
                <a:t>শ্রেণী</a:t>
              </a:r>
              <a:r>
                <a:rPr lang="en-US" sz="2800" b="1" dirty="0" smtClean="0">
                  <a:ln/>
                  <a:solidFill>
                    <a:schemeClr val="tx2">
                      <a:lumMod val="50000"/>
                    </a:schemeClr>
                  </a:solidFill>
                </a:rPr>
                <a:t>:- </a:t>
              </a:r>
              <a:r>
                <a:rPr lang="en-US" sz="2800" b="1" dirty="0" err="1" smtClean="0">
                  <a:ln/>
                  <a:solidFill>
                    <a:schemeClr val="tx2">
                      <a:lumMod val="50000"/>
                    </a:schemeClr>
                  </a:solidFill>
                </a:rPr>
                <a:t>ষষ্ঠ</a:t>
              </a:r>
              <a:r>
                <a:rPr lang="en-US" sz="2800" b="1" dirty="0" smtClean="0">
                  <a:ln/>
                  <a:solidFill>
                    <a:schemeClr val="tx2">
                      <a:lumMod val="50000"/>
                    </a:schemeClr>
                  </a:solidFill>
                </a:rPr>
                <a:t>      </a:t>
              </a:r>
              <a:r>
                <a:rPr lang="en-US" sz="2800" b="1" dirty="0" err="1" smtClean="0">
                  <a:ln/>
                  <a:solidFill>
                    <a:schemeClr val="tx2">
                      <a:lumMod val="50000"/>
                    </a:schemeClr>
                  </a:solidFill>
                </a:rPr>
                <a:t>বিষয়</a:t>
              </a:r>
              <a:r>
                <a:rPr lang="en-US" sz="2800" b="1" dirty="0" smtClean="0">
                  <a:ln/>
                  <a:solidFill>
                    <a:schemeClr val="tx2">
                      <a:lumMod val="50000"/>
                    </a:schemeClr>
                  </a:solidFill>
                </a:rPr>
                <a:t>:- </a:t>
              </a:r>
              <a:r>
                <a:rPr lang="en-US" sz="2800" b="1" dirty="0" err="1" smtClean="0">
                  <a:ln/>
                  <a:solidFill>
                    <a:schemeClr val="tx2">
                      <a:lumMod val="50000"/>
                    </a:schemeClr>
                  </a:solidFill>
                </a:rPr>
                <a:t>বাংলাদেশ</a:t>
              </a:r>
              <a:r>
                <a:rPr lang="en-US" sz="2800" b="1" dirty="0" smtClean="0">
                  <a:ln/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ln/>
                  <a:solidFill>
                    <a:schemeClr val="tx2">
                      <a:lumMod val="50000"/>
                    </a:schemeClr>
                  </a:solidFill>
                </a:rPr>
                <a:t>বিশ্ব</a:t>
              </a:r>
              <a:r>
                <a:rPr lang="en-US" sz="2800" b="1" dirty="0" smtClean="0">
                  <a:ln/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ln/>
                  <a:solidFill>
                    <a:schemeClr val="tx2">
                      <a:lumMod val="50000"/>
                    </a:schemeClr>
                  </a:solidFill>
                </a:rPr>
                <a:t>পরিচয়</a:t>
              </a:r>
              <a:r>
                <a:rPr lang="en-US" sz="2800" b="1" dirty="0" smtClean="0">
                  <a:ln/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ln/>
                  <a:solidFill>
                    <a:schemeClr val="tx2">
                      <a:lumMod val="50000"/>
                    </a:schemeClr>
                  </a:solidFill>
                </a:rPr>
                <a:t>অধ্যায়</a:t>
              </a:r>
              <a:r>
                <a:rPr lang="en-US" sz="2800" b="1" dirty="0" smtClean="0">
                  <a:ln/>
                  <a:solidFill>
                    <a:schemeClr val="tx2">
                      <a:lumMod val="50000"/>
                    </a:schemeClr>
                  </a:solidFill>
                </a:rPr>
                <a:t>:- </a:t>
              </a:r>
              <a:r>
                <a:rPr lang="en-US" sz="2800" b="1" dirty="0" err="1" smtClean="0">
                  <a:ln/>
                  <a:solidFill>
                    <a:schemeClr val="tx2">
                      <a:lumMod val="50000"/>
                    </a:schemeClr>
                  </a:solidFill>
                </a:rPr>
                <a:t>সপ্তম</a:t>
              </a:r>
              <a:r>
                <a:rPr lang="en-US" sz="2800" b="1" dirty="0" smtClean="0">
                  <a:ln/>
                  <a:solidFill>
                    <a:schemeClr val="tx2">
                      <a:lumMod val="50000"/>
                    </a:schemeClr>
                  </a:solidFill>
                </a:rPr>
                <a:t>  </a:t>
              </a:r>
              <a:r>
                <a:rPr lang="en-US" sz="2800" b="1" dirty="0" err="1" smtClean="0">
                  <a:ln/>
                  <a:solidFill>
                    <a:schemeClr val="tx2">
                      <a:lumMod val="50000"/>
                    </a:schemeClr>
                  </a:solidFill>
                </a:rPr>
                <a:t>সময়</a:t>
              </a:r>
              <a:r>
                <a:rPr lang="en-US" sz="2800" b="1" dirty="0" smtClean="0">
                  <a:ln/>
                  <a:solidFill>
                    <a:schemeClr val="tx2">
                      <a:lumMod val="50000"/>
                    </a:schemeClr>
                  </a:solidFill>
                </a:rPr>
                <a:t>:-৪৫মিনিট</a:t>
              </a:r>
              <a:endParaRPr lang="en-US" sz="2800" b="1" cap="none" spc="0" dirty="0">
                <a:ln/>
                <a:solidFill>
                  <a:schemeClr val="tx2">
                    <a:lumMod val="50000"/>
                  </a:schemeClr>
                </a:solidFill>
                <a:effectLst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965" y="289034"/>
              <a:ext cx="2240465" cy="21686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3770" y="2404660"/>
              <a:ext cx="2080959" cy="2918092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691" y="795985"/>
            <a:ext cx="2071337" cy="1772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9682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06">
        <p15:prstTrans prst="peelOff"/>
      </p:transition>
    </mc:Choice>
    <mc:Fallback>
      <p:transition spd="slow" advTm="3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074" y="-79849"/>
            <a:ext cx="9321592" cy="69378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422" y="473242"/>
            <a:ext cx="78486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/>
              <a:t>জনসমষ্টিকে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মানবসম্পদে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পরিণত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উপায়</a:t>
            </a:r>
            <a:r>
              <a:rPr lang="en-US" sz="3200" dirty="0" smtClean="0"/>
              <a:t>: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53031" y="1752600"/>
            <a:ext cx="8023765" cy="4401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(ক) </a:t>
            </a:r>
            <a:r>
              <a:rPr lang="en-US" sz="2800" dirty="0" err="1" smtClean="0"/>
              <a:t>মানসম্পন্ন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শিক্ষা</a:t>
            </a:r>
            <a:r>
              <a:rPr lang="en-US" sz="2800" dirty="0" smtClean="0"/>
              <a:t> ও </a:t>
            </a:r>
            <a:r>
              <a:rPr lang="en-US" sz="2800" dirty="0" err="1" smtClean="0"/>
              <a:t>কর্মমূখীশিক্ষাদান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প্রদান</a:t>
            </a:r>
            <a:r>
              <a:rPr lang="en-US" sz="2800" dirty="0" smtClean="0"/>
              <a:t>           (খ) </a:t>
            </a:r>
            <a:r>
              <a:rPr lang="en-US" sz="2800" dirty="0" err="1" smtClean="0"/>
              <a:t>প্রযুক্তগত</a:t>
            </a:r>
            <a:r>
              <a:rPr lang="en-US" sz="2800" dirty="0" smtClean="0"/>
              <a:t> </a:t>
            </a:r>
            <a:r>
              <a:rPr lang="en-US" sz="2800" dirty="0" err="1" smtClean="0"/>
              <a:t>জ্ঞান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অর্জন</a:t>
            </a:r>
            <a:r>
              <a:rPr lang="en-US" sz="2800" dirty="0" smtClean="0"/>
              <a:t> ও </a:t>
            </a:r>
            <a:r>
              <a:rPr lang="en-US" sz="2800" dirty="0" err="1" smtClean="0"/>
              <a:t>প্রয়োগে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সহায়তা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দান</a:t>
            </a:r>
            <a:r>
              <a:rPr lang="en-US" sz="2800" dirty="0" smtClean="0"/>
              <a:t>        (গ)  </a:t>
            </a:r>
            <a:r>
              <a:rPr lang="en-US" sz="2800" dirty="0" err="1" smtClean="0"/>
              <a:t>পেষাগত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প্রশিক্ষনদান</a:t>
            </a:r>
            <a:r>
              <a:rPr lang="en-US" sz="2800" dirty="0" smtClean="0"/>
              <a:t> ও </a:t>
            </a:r>
            <a:r>
              <a:rPr lang="en-US" sz="2800" dirty="0" err="1" smtClean="0"/>
              <a:t>দক্ষতা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অর্জনে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সহায়তা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প্রদান</a:t>
            </a:r>
            <a:r>
              <a:rPr lang="en-US" sz="2800" dirty="0" smtClean="0"/>
              <a:t>                                                                                        (ঘ)  </a:t>
            </a:r>
            <a:r>
              <a:rPr lang="en-US" sz="2800" dirty="0" err="1" smtClean="0"/>
              <a:t>উৎপাদনমুখী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কর্মকান্ডে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প্রশিক্ষন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প্রদান</a:t>
            </a:r>
            <a:r>
              <a:rPr lang="en-US" sz="2800" dirty="0" smtClean="0"/>
              <a:t>                   (ঙ)  </a:t>
            </a:r>
            <a:r>
              <a:rPr lang="en-US" sz="2800" dirty="0" err="1" smtClean="0"/>
              <a:t>উৎপাদনমুখী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কর্মকান্ডে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মূলধন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খাটানোর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কৌশল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শিক্ষাদান</a:t>
            </a:r>
            <a:r>
              <a:rPr lang="en-US" sz="2800" dirty="0" smtClean="0"/>
              <a:t>                                                                                    (চ)  </a:t>
            </a:r>
            <a:r>
              <a:rPr lang="en-US" sz="2800" dirty="0" err="1" smtClean="0"/>
              <a:t>উদ্ভাবনী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ক্ষমতার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বিকাশে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সহায়তা</a:t>
            </a:r>
            <a:r>
              <a:rPr lang="en-US" sz="2800" dirty="0" smtClean="0"/>
              <a:t>                             (ছ)  </a:t>
            </a:r>
            <a:r>
              <a:rPr lang="en-US" sz="2800" dirty="0" err="1" smtClean="0"/>
              <a:t>উন্নত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সাস্থ্য</a:t>
            </a:r>
            <a:r>
              <a:rPr lang="en-US" sz="2800" dirty="0" smtClean="0"/>
              <a:t> ও </a:t>
            </a:r>
            <a:r>
              <a:rPr lang="en-US" sz="2800" dirty="0" err="1" smtClean="0"/>
              <a:t>বাসস্থানের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নিশ্চয়তা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প্রদান</a:t>
            </a:r>
            <a:r>
              <a:rPr lang="en-US" sz="2800" dirty="0" smtClean="0"/>
              <a:t>               (জ)   </a:t>
            </a:r>
            <a:r>
              <a:rPr lang="en-US" sz="2800" dirty="0" err="1" smtClean="0"/>
              <a:t>ব্যপক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কর্মসংস্থান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সৃষ্টি</a:t>
            </a:r>
            <a:r>
              <a:rPr lang="en-US" sz="2800" dirty="0" smtClean="0"/>
              <a:t>  ।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7418787"/>
      </p:ext>
    </p:extLst>
  </p:cSld>
  <p:clrMapOvr>
    <a:masterClrMapping/>
  </p:clrMapOvr>
  <p:transition spd="slow" advTm="7904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899" y="269210"/>
            <a:ext cx="32766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SutonnyMJ" pitchFamily="2" charset="0"/>
              </a:rPr>
              <a:t>`jxq KvR:-</a:t>
            </a:r>
            <a:endParaRPr lang="en-US" sz="6000" dirty="0"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957" y="5334419"/>
            <a:ext cx="84582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SutonnyMJ" pitchFamily="2" charset="0"/>
              </a:rPr>
              <a:t>বাংলাদেশের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কৃষি</a:t>
            </a:r>
            <a:r>
              <a:rPr lang="en-US" sz="3200" dirty="0" smtClean="0">
                <a:latin typeface="SutonnyMJ" pitchFamily="2" charset="0"/>
              </a:rPr>
              <a:t>/ </a:t>
            </a:r>
            <a:r>
              <a:rPr lang="en-US" sz="3200" dirty="0" err="1" smtClean="0">
                <a:latin typeface="SutonnyMJ" pitchFamily="2" charset="0"/>
              </a:rPr>
              <a:t>শিল্প</a:t>
            </a:r>
            <a:r>
              <a:rPr lang="en-US" sz="3200" dirty="0" smtClean="0">
                <a:latin typeface="SutonnyMJ" pitchFamily="2" charset="0"/>
              </a:rPr>
              <a:t>/ </a:t>
            </a:r>
            <a:r>
              <a:rPr lang="en-US" sz="3200" dirty="0" err="1" smtClean="0">
                <a:latin typeface="SutonnyMJ" pitchFamily="2" charset="0"/>
              </a:rPr>
              <a:t>সেবাখাতের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একটি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তালিকা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তৈরি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কর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</a:rPr>
              <a:t>?</a:t>
            </a:r>
            <a:endParaRPr lang="en-US" sz="3200" dirty="0">
              <a:latin typeface="SutonnyMJ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76200" y="-4011"/>
            <a:ext cx="9310435" cy="6922170"/>
            <a:chOff x="-152400" y="-20050"/>
            <a:chExt cx="9310435" cy="6922170"/>
          </a:xfrm>
          <a:blipFill>
            <a:blip r:embed="rId3"/>
            <a:tile tx="0" ty="0" sx="100000" sy="100000" flip="none" algn="tl"/>
          </a:blipFill>
        </p:grpSpPr>
        <p:grpSp>
          <p:nvGrpSpPr>
            <p:cNvPr id="6" name="Group 5"/>
            <p:cNvGrpSpPr/>
            <p:nvPr/>
          </p:nvGrpSpPr>
          <p:grpSpPr>
            <a:xfrm>
              <a:off x="-152400" y="-8021"/>
              <a:ext cx="9216190" cy="6902122"/>
              <a:chOff x="0" y="-20055"/>
              <a:chExt cx="9216190" cy="6902122"/>
            </a:xfrm>
            <a:grpFill/>
          </p:grpSpPr>
          <p:sp>
            <p:nvSpPr>
              <p:cNvPr id="11" name="Rectangle 10"/>
              <p:cNvSpPr/>
              <p:nvPr/>
            </p:nvSpPr>
            <p:spPr>
              <a:xfrm rot="5400000">
                <a:off x="4505825" y="2243890"/>
                <a:ext cx="128341" cy="91399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5400000">
                <a:off x="4503820" y="-4519863"/>
                <a:ext cx="140372" cy="9139989"/>
              </a:xfrm>
              <a:prstGeom prst="rect">
                <a:avLst/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 flipH="1">
                <a:off x="9139991" y="-20055"/>
                <a:ext cx="76199" cy="6902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0" y="0"/>
                <a:ext cx="10668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 flipH="1">
              <a:off x="-45719" y="12034"/>
              <a:ext cx="45719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987590" y="-20050"/>
              <a:ext cx="170445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4489783" y="-4489783"/>
              <a:ext cx="164434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4501814" y="2259935"/>
              <a:ext cx="140371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6" y="1455915"/>
            <a:ext cx="3196392" cy="36833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728" y="1479981"/>
            <a:ext cx="2847471" cy="36593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514088"/>
            <a:ext cx="2967791" cy="36120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807">
        <p14:prism/>
      </p:transition>
    </mc:Choice>
    <mc:Fallback>
      <p:transition spd="slow" advTm="28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76200" y="-4011"/>
            <a:ext cx="9310435" cy="6922170"/>
            <a:chOff x="-152400" y="-20050"/>
            <a:chExt cx="9310435" cy="6922170"/>
          </a:xfrm>
          <a:blipFill>
            <a:blip r:embed="rId4"/>
            <a:tile tx="0" ty="0" sx="100000" sy="100000" flip="none" algn="tl"/>
          </a:blipFill>
        </p:grpSpPr>
        <p:grpSp>
          <p:nvGrpSpPr>
            <p:cNvPr id="10" name="Group 9"/>
            <p:cNvGrpSpPr/>
            <p:nvPr/>
          </p:nvGrpSpPr>
          <p:grpSpPr>
            <a:xfrm>
              <a:off x="-152400" y="-8021"/>
              <a:ext cx="9216190" cy="6902122"/>
              <a:chOff x="0" y="-20055"/>
              <a:chExt cx="9216190" cy="6902122"/>
            </a:xfrm>
            <a:grpFill/>
          </p:grpSpPr>
          <p:sp>
            <p:nvSpPr>
              <p:cNvPr id="15" name="Rectangle 14"/>
              <p:cNvSpPr/>
              <p:nvPr/>
            </p:nvSpPr>
            <p:spPr>
              <a:xfrm rot="5400000">
                <a:off x="4505825" y="2243890"/>
                <a:ext cx="128341" cy="91399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5400000">
                <a:off x="4503820" y="-4519863"/>
                <a:ext cx="140372" cy="9139989"/>
              </a:xfrm>
              <a:prstGeom prst="rect">
                <a:avLst/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 flipH="1">
                <a:off x="9139991" y="-20055"/>
                <a:ext cx="76199" cy="6902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0"/>
                <a:ext cx="10668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 flipH="1">
              <a:off x="-45719" y="12034"/>
              <a:ext cx="45719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987590" y="-20050"/>
              <a:ext cx="170445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6200000">
              <a:off x="4489783" y="-4489783"/>
              <a:ext cx="164434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4501814" y="2259935"/>
              <a:ext cx="140371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32-Point Star 18"/>
          <p:cNvSpPr/>
          <p:nvPr/>
        </p:nvSpPr>
        <p:spPr>
          <a:xfrm>
            <a:off x="1857275" y="324589"/>
            <a:ext cx="5334000" cy="868778"/>
          </a:xfrm>
          <a:prstGeom prst="star32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00218" y="357753"/>
            <a:ext cx="24400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chemeClr val="accent1">
                    <a:lumMod val="75000"/>
                  </a:schemeClr>
                </a:solidFill>
              </a:rPr>
              <a:t>মূল্যায়ণ</a:t>
            </a:r>
            <a:r>
              <a:rPr lang="en-US" sz="44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sz="44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617" y="1517037"/>
            <a:ext cx="874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১/ </a:t>
            </a:r>
            <a:r>
              <a:rPr lang="en-US" sz="2800" dirty="0" err="1" smtClean="0"/>
              <a:t>জাতীয়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অর্থনীতিতে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কৃষির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অবদান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কত</a:t>
            </a:r>
            <a:r>
              <a:rPr lang="en-US" sz="2800" dirty="0" smtClean="0"/>
              <a:t> </a:t>
            </a:r>
            <a:r>
              <a:rPr lang="en-US" sz="2800" dirty="0" err="1" smtClean="0"/>
              <a:t>শতাংশ</a:t>
            </a:r>
            <a:r>
              <a:rPr lang="en-US" sz="2800" dirty="0" smtClean="0"/>
              <a:t> ?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93291" y="2143520"/>
            <a:ext cx="874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</a:t>
            </a:r>
            <a:r>
              <a:rPr lang="en-US" sz="2400" dirty="0" smtClean="0"/>
              <a:t>ক)  ২০ </a:t>
            </a:r>
            <a:r>
              <a:rPr lang="en-US" sz="2400" dirty="0" err="1" smtClean="0"/>
              <a:t>শতাংশ</a:t>
            </a:r>
            <a:r>
              <a:rPr lang="en-US" sz="2400" dirty="0" smtClean="0"/>
              <a:t>  (খ) ২১ </a:t>
            </a:r>
            <a:r>
              <a:rPr lang="en-US" sz="2400" dirty="0" err="1" smtClean="0"/>
              <a:t>শতাংশ</a:t>
            </a:r>
            <a:r>
              <a:rPr lang="en-US" sz="2400" dirty="0" smtClean="0"/>
              <a:t>  (গ) ২২ </a:t>
            </a:r>
            <a:r>
              <a:rPr lang="en-US" sz="2400" dirty="0" err="1" smtClean="0"/>
              <a:t>শতাংশ</a:t>
            </a:r>
            <a:r>
              <a:rPr lang="en-US" sz="2400" dirty="0" smtClean="0"/>
              <a:t>  (ঘ)  ২৩ </a:t>
            </a:r>
            <a:r>
              <a:rPr lang="en-US" sz="2400" dirty="0" err="1" smtClean="0"/>
              <a:t>শতাংশ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1" y="2767043"/>
            <a:ext cx="874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২/ </a:t>
            </a:r>
            <a:r>
              <a:rPr lang="en-US" sz="2800" dirty="0" err="1" smtClean="0"/>
              <a:t>বাংলাদেশে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শিল্পের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কাঁচামালের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অন্যতম</a:t>
            </a:r>
            <a:r>
              <a:rPr lang="en-US" sz="2800" dirty="0" smtClean="0"/>
              <a:t> </a:t>
            </a:r>
            <a:r>
              <a:rPr lang="en-US" sz="2800" dirty="0" err="1" smtClean="0"/>
              <a:t>উৎস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কোনটি</a:t>
            </a:r>
            <a:r>
              <a:rPr lang="en-US" sz="2800" dirty="0" smtClean="0"/>
              <a:t> ?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61207" y="3400830"/>
            <a:ext cx="8740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(ক) </a:t>
            </a:r>
            <a:r>
              <a:rPr lang="en-US" sz="2400" dirty="0" err="1" smtClean="0"/>
              <a:t>কৃষিখাত</a:t>
            </a:r>
            <a:r>
              <a:rPr lang="en-US" sz="2400" dirty="0" smtClean="0"/>
              <a:t>  (খ)  </a:t>
            </a:r>
            <a:r>
              <a:rPr lang="en-US" sz="2400" dirty="0" err="1" smtClean="0"/>
              <a:t>আমদানিখাত</a:t>
            </a:r>
            <a:r>
              <a:rPr lang="en-US" sz="2400" dirty="0" smtClean="0"/>
              <a:t>  (গ) </a:t>
            </a:r>
            <a:r>
              <a:rPr lang="en-US" sz="2400" dirty="0" err="1" smtClean="0"/>
              <a:t>শিল্পিখাত</a:t>
            </a:r>
            <a:r>
              <a:rPr lang="en-US" sz="2400" dirty="0" smtClean="0"/>
              <a:t>  (ঘ) </a:t>
            </a:r>
            <a:r>
              <a:rPr lang="en-US" sz="2400" dirty="0" err="1" smtClean="0"/>
              <a:t>সেবাখাত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55914" y="4035681"/>
            <a:ext cx="874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৩/ </a:t>
            </a:r>
            <a:r>
              <a:rPr lang="en-US" sz="2800" dirty="0" err="1" smtClean="0"/>
              <a:t>মাটির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হাড়ি-পাতিল</a:t>
            </a:r>
            <a:r>
              <a:rPr lang="en-US" sz="2800" dirty="0" smtClean="0"/>
              <a:t> </a:t>
            </a:r>
            <a:r>
              <a:rPr lang="en-US" sz="2800" dirty="0" err="1" smtClean="0"/>
              <a:t>তৈরি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-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373380" y="5221044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৪/ </a:t>
            </a:r>
            <a:r>
              <a:rPr lang="en-US" sz="2800" dirty="0" err="1" smtClean="0"/>
              <a:t>কত</a:t>
            </a:r>
            <a:r>
              <a:rPr lang="en-US" sz="2800" dirty="0" smtClean="0"/>
              <a:t> </a:t>
            </a:r>
            <a:r>
              <a:rPr lang="en-US" sz="2800" dirty="0" err="1" smtClean="0"/>
              <a:t>শতাংশ</a:t>
            </a:r>
            <a:r>
              <a:rPr lang="en-US" sz="2800" dirty="0" smtClean="0"/>
              <a:t> </a:t>
            </a:r>
            <a:r>
              <a:rPr lang="en-US" sz="2800" dirty="0" err="1" smtClean="0"/>
              <a:t>লোক</a:t>
            </a:r>
            <a:r>
              <a:rPr lang="en-US" sz="2800" dirty="0" smtClean="0"/>
              <a:t> </a:t>
            </a:r>
            <a:r>
              <a:rPr lang="en-US" sz="2800" dirty="0" err="1" smtClean="0"/>
              <a:t>শহরাঞ্চলেবাস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? 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917407" y="4628171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(ক) </a:t>
            </a:r>
            <a:r>
              <a:rPr lang="en-US" sz="2400" dirty="0" err="1" smtClean="0"/>
              <a:t>জেলে</a:t>
            </a:r>
            <a:r>
              <a:rPr lang="en-US" sz="2400" dirty="0" smtClean="0"/>
              <a:t>  (খ) </a:t>
            </a:r>
            <a:r>
              <a:rPr lang="en-US" sz="2400" dirty="0" err="1" smtClean="0"/>
              <a:t>তাঁতি</a:t>
            </a:r>
            <a:r>
              <a:rPr lang="en-US" sz="2400" dirty="0" smtClean="0"/>
              <a:t> (গ)  </a:t>
            </a:r>
            <a:r>
              <a:rPr lang="en-US" sz="2400" dirty="0" err="1" smtClean="0"/>
              <a:t>কুমার</a:t>
            </a:r>
            <a:r>
              <a:rPr lang="en-US" sz="2400" dirty="0" smtClean="0"/>
              <a:t>  (ঘ)  </a:t>
            </a:r>
            <a:r>
              <a:rPr lang="en-US" sz="2400" dirty="0" err="1" smtClean="0"/>
              <a:t>ধোপা</a:t>
            </a:r>
            <a:endParaRPr lang="en-US" sz="2400" dirty="0"/>
          </a:p>
        </p:txBody>
      </p:sp>
      <p:sp>
        <p:nvSpPr>
          <p:cNvPr id="26" name="Oval 25"/>
          <p:cNvSpPr/>
          <p:nvPr/>
        </p:nvSpPr>
        <p:spPr>
          <a:xfrm>
            <a:off x="1752600" y="5926215"/>
            <a:ext cx="304800" cy="3030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11880" y="4796222"/>
            <a:ext cx="304800" cy="3030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73380" y="3495318"/>
            <a:ext cx="304800" cy="3030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73380" y="2277578"/>
            <a:ext cx="304800" cy="3030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45695" y="5799360"/>
            <a:ext cx="784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(ক) ২০  (খ)  ৩০  (গ)  ৪০  (ঘ)  ৫০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7533">
        <p14:doors dir="vert"/>
      </p:transition>
    </mc:Choice>
    <mc:Fallback>
      <p:transition spd="slow" advTm="175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-8329-660x3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1542086"/>
            <a:ext cx="4228099" cy="3514531"/>
          </a:xfrm>
          <a:prstGeom prst="rect">
            <a:avLst/>
          </a:prstGeom>
        </p:spPr>
      </p:pic>
      <p:pic>
        <p:nvPicPr>
          <p:cNvPr id="5" name="Picture 4" descr="-600x3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144" y="1515361"/>
            <a:ext cx="4432635" cy="354125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12032"/>
            <a:ext cx="9310435" cy="6922170"/>
            <a:chOff x="-152400" y="-20050"/>
            <a:chExt cx="9310435" cy="6922170"/>
          </a:xfrm>
          <a:blipFill>
            <a:blip r:embed="rId5"/>
            <a:tile tx="0" ty="0" sx="100000" sy="100000" flip="none" algn="tl"/>
          </a:blipFill>
        </p:grpSpPr>
        <p:grpSp>
          <p:nvGrpSpPr>
            <p:cNvPr id="7" name="Group 6"/>
            <p:cNvGrpSpPr/>
            <p:nvPr/>
          </p:nvGrpSpPr>
          <p:grpSpPr>
            <a:xfrm>
              <a:off x="-152400" y="-8021"/>
              <a:ext cx="9216190" cy="6902122"/>
              <a:chOff x="0" y="-20055"/>
              <a:chExt cx="9216190" cy="6902122"/>
            </a:xfrm>
            <a:grpFill/>
          </p:grpSpPr>
          <p:sp>
            <p:nvSpPr>
              <p:cNvPr id="12" name="Rectangle 11"/>
              <p:cNvSpPr/>
              <p:nvPr/>
            </p:nvSpPr>
            <p:spPr>
              <a:xfrm rot="5400000">
                <a:off x="4505825" y="2243890"/>
                <a:ext cx="128341" cy="91399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5400000">
                <a:off x="4503820" y="-4519863"/>
                <a:ext cx="140372" cy="9139989"/>
              </a:xfrm>
              <a:prstGeom prst="rect">
                <a:avLst/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 flipH="1">
                <a:off x="9139991" y="-20055"/>
                <a:ext cx="76199" cy="6902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0" y="0"/>
                <a:ext cx="10668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 flipH="1">
              <a:off x="-45719" y="12034"/>
              <a:ext cx="45719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987590" y="-20050"/>
              <a:ext cx="170445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4489783" y="-4489783"/>
              <a:ext cx="164434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4501814" y="2259935"/>
              <a:ext cx="140371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32-Point Star 35"/>
          <p:cNvSpPr/>
          <p:nvPr/>
        </p:nvSpPr>
        <p:spPr>
          <a:xfrm>
            <a:off x="2551698" y="295384"/>
            <a:ext cx="3886200" cy="1085135"/>
          </a:xfrm>
          <a:prstGeom prst="star32">
            <a:avLst>
              <a:gd name="adj" fmla="val 1143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967491" y="529299"/>
            <a:ext cx="3132815" cy="7154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বাড়ির</a:t>
            </a:r>
            <a:r>
              <a:rPr lang="en-US" sz="40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কাজ</a:t>
            </a:r>
            <a:r>
              <a:rPr lang="en-US" sz="40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n-US" sz="40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9897" y="5273219"/>
            <a:ext cx="8821156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বাংলাদেশের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গ্রাম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ও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শহরের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অর্থনৈতিক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গুরূত্ব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আলোচনা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কর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।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তুমি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কিভাবে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আর্থিক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উন্নতি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করবে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ব্যাখ্যা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কর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?</a:t>
            </a:r>
            <a:endParaRPr lang="en-US" sz="32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7623">
        <p15:prstTrans prst="peelOff"/>
      </p:transition>
    </mc:Choice>
    <mc:Fallback>
      <p:transition spd="slow" advTm="76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76200" y="-4011"/>
            <a:ext cx="9310435" cy="6922170"/>
            <a:chOff x="-152400" y="-20050"/>
            <a:chExt cx="9310435" cy="6922170"/>
          </a:xfrm>
          <a:blipFill>
            <a:blip r:embed="rId5"/>
            <a:tile tx="0" ty="0" sx="100000" sy="100000" flip="none" algn="tl"/>
          </a:blipFill>
        </p:grpSpPr>
        <p:grpSp>
          <p:nvGrpSpPr>
            <p:cNvPr id="5" name="Group 4"/>
            <p:cNvGrpSpPr/>
            <p:nvPr/>
          </p:nvGrpSpPr>
          <p:grpSpPr>
            <a:xfrm>
              <a:off x="-152400" y="-8021"/>
              <a:ext cx="9216190" cy="6902122"/>
              <a:chOff x="0" y="-20055"/>
              <a:chExt cx="9216190" cy="6902122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 rot="5400000">
                <a:off x="4505825" y="2243890"/>
                <a:ext cx="128341" cy="91399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5400000">
                <a:off x="4503820" y="-4519863"/>
                <a:ext cx="140372" cy="9139989"/>
              </a:xfrm>
              <a:prstGeom prst="rect">
                <a:avLst/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 flipH="1">
                <a:off x="9139991" y="-20055"/>
                <a:ext cx="76199" cy="6902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0" y="0"/>
                <a:ext cx="10668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 flipH="1">
              <a:off x="-45719" y="12034"/>
              <a:ext cx="45719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987590" y="-20050"/>
              <a:ext cx="170445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4489783" y="-4489783"/>
              <a:ext cx="164434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4501814" y="2259935"/>
              <a:ext cx="140371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632674" y="171006"/>
            <a:ext cx="37064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ধন্যবাদ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342" y="3090405"/>
            <a:ext cx="1590663" cy="13300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37" y="4370909"/>
            <a:ext cx="1501737" cy="13000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84" y="3056938"/>
            <a:ext cx="1476303" cy="12918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72330"/>
            <a:ext cx="4185473" cy="38579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45" y="311679"/>
            <a:ext cx="1462674" cy="13927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24" y="5263532"/>
            <a:ext cx="1584991" cy="13884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216" y="5438272"/>
            <a:ext cx="1676495" cy="13355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33" y="5313360"/>
            <a:ext cx="1446284" cy="13379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03" y="337578"/>
            <a:ext cx="1559903" cy="13071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14" y="4433868"/>
            <a:ext cx="1444243" cy="1353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695084"/>
            <a:ext cx="1538989" cy="13618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82" y="1744048"/>
            <a:ext cx="1656050" cy="12432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276">
        <p15:prstTrans prst="crush"/>
      </p:transition>
    </mc:Choice>
    <mc:Fallback>
      <p:transition spd="slow" advTm="42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76200" y="-4011"/>
            <a:ext cx="9310435" cy="6922170"/>
            <a:chOff x="-152400" y="-20050"/>
            <a:chExt cx="9310435" cy="6922170"/>
          </a:xfrm>
          <a:blipFill>
            <a:blip r:embed="rId3"/>
            <a:tile tx="0" ty="0" sx="100000" sy="100000" flip="none" algn="tl"/>
          </a:blipFill>
        </p:grpSpPr>
        <p:grpSp>
          <p:nvGrpSpPr>
            <p:cNvPr id="7" name="Group 6"/>
            <p:cNvGrpSpPr/>
            <p:nvPr/>
          </p:nvGrpSpPr>
          <p:grpSpPr>
            <a:xfrm>
              <a:off x="-152400" y="-8021"/>
              <a:ext cx="9216190" cy="6902122"/>
              <a:chOff x="0" y="-20055"/>
              <a:chExt cx="9216190" cy="6902122"/>
            </a:xfrm>
            <a:grpFill/>
          </p:grpSpPr>
          <p:sp>
            <p:nvSpPr>
              <p:cNvPr id="4" name="Rectangle 3"/>
              <p:cNvSpPr/>
              <p:nvPr/>
            </p:nvSpPr>
            <p:spPr>
              <a:xfrm rot="5400000">
                <a:off x="4505825" y="2243890"/>
                <a:ext cx="128341" cy="91399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 rot="5400000">
                <a:off x="4503820" y="-4519863"/>
                <a:ext cx="140372" cy="9139989"/>
              </a:xfrm>
              <a:prstGeom prst="rect">
                <a:avLst/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 flipH="1">
                <a:off x="9139991" y="-20055"/>
                <a:ext cx="76199" cy="6902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0" y="0"/>
                <a:ext cx="10668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 flipH="1">
              <a:off x="-45719" y="12034"/>
              <a:ext cx="45719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987590" y="-20050"/>
              <a:ext cx="170445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4489783" y="-4489783"/>
              <a:ext cx="164434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4501814" y="2259935"/>
              <a:ext cx="140371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worker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" y="936535"/>
            <a:ext cx="3827647" cy="2514887"/>
          </a:xfrm>
          <a:prstGeom prst="rect">
            <a:avLst/>
          </a:prstGeom>
        </p:spPr>
      </p:pic>
      <p:pic>
        <p:nvPicPr>
          <p:cNvPr id="15" name="Picture 14" descr="image-8329-660x3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2733" y="672157"/>
            <a:ext cx="1931468" cy="2627895"/>
          </a:xfrm>
          <a:prstGeom prst="rect">
            <a:avLst/>
          </a:prstGeom>
        </p:spPr>
      </p:pic>
      <p:pic>
        <p:nvPicPr>
          <p:cNvPr id="16" name="Picture 15" descr="Bengal-to-increase-fish-pr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566" y="3886200"/>
            <a:ext cx="3521243" cy="2293042"/>
          </a:xfrm>
          <a:prstGeom prst="rect">
            <a:avLst/>
          </a:prstGeom>
        </p:spPr>
      </p:pic>
      <p:pic>
        <p:nvPicPr>
          <p:cNvPr id="17" name="Picture 16" descr="16818584481_4b62a8f0d3_b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3618" y="3850105"/>
            <a:ext cx="3879382" cy="2581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524000" y="167094"/>
            <a:ext cx="26869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লক্ষ্য</a:t>
            </a:r>
            <a:r>
              <a:rPr lang="en-US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কর</a:t>
            </a:r>
            <a:r>
              <a:rPr lang="en-US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: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14710" y="3273166"/>
            <a:ext cx="26869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গার্মেন্স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02917" y="6227710"/>
            <a:ext cx="2686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তাঁত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শিল্প</a:t>
            </a:r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59353" y="3278334"/>
            <a:ext cx="26940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ধান-পাট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4400" y="6108644"/>
            <a:ext cx="26869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মাছ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672157"/>
            <a:ext cx="1981199" cy="25995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754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7651">
        <p15:prstTrans prst="pageCurlDouble"/>
      </p:transition>
    </mc:Choice>
    <mc:Fallback>
      <p:transition spd="slow" advTm="76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76200" y="-4011"/>
            <a:ext cx="9310435" cy="6922170"/>
            <a:chOff x="-152400" y="-20050"/>
            <a:chExt cx="9310435" cy="6922170"/>
          </a:xfrm>
          <a:blipFill>
            <a:blip r:embed="rId2"/>
            <a:tile tx="0" ty="0" sx="100000" sy="100000" flip="none" algn="tl"/>
          </a:blipFill>
        </p:grpSpPr>
        <p:grpSp>
          <p:nvGrpSpPr>
            <p:cNvPr id="7" name="Group 6"/>
            <p:cNvGrpSpPr/>
            <p:nvPr/>
          </p:nvGrpSpPr>
          <p:grpSpPr>
            <a:xfrm>
              <a:off x="-152400" y="-8021"/>
              <a:ext cx="9216190" cy="6902122"/>
              <a:chOff x="0" y="-20055"/>
              <a:chExt cx="9216190" cy="6902122"/>
            </a:xfrm>
            <a:grpFill/>
          </p:grpSpPr>
          <p:sp>
            <p:nvSpPr>
              <p:cNvPr id="4" name="Rectangle 3"/>
              <p:cNvSpPr/>
              <p:nvPr/>
            </p:nvSpPr>
            <p:spPr>
              <a:xfrm rot="5400000">
                <a:off x="4505825" y="2243890"/>
                <a:ext cx="128341" cy="91399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 rot="5400000">
                <a:off x="4503820" y="-4519863"/>
                <a:ext cx="140372" cy="9139989"/>
              </a:xfrm>
              <a:prstGeom prst="rect">
                <a:avLst/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 flipH="1">
                <a:off x="9139991" y="-20055"/>
                <a:ext cx="76199" cy="6902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0" y="0"/>
                <a:ext cx="10668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 flipH="1">
              <a:off x="-45719" y="12034"/>
              <a:ext cx="45719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987590" y="-20050"/>
              <a:ext cx="170445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4489783" y="-4489783"/>
              <a:ext cx="164434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4501814" y="2259935"/>
              <a:ext cx="140371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254539" y="381000"/>
            <a:ext cx="64183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আজকের</a:t>
            </a:r>
            <a:r>
              <a:rPr lang="en-US" sz="40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পাঠ</a:t>
            </a:r>
            <a:r>
              <a:rPr lang="en-US" sz="40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40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বাংলাদেশের</a:t>
            </a:r>
            <a:r>
              <a:rPr lang="en-US" sz="4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অর্থনীতি</a:t>
            </a:r>
            <a:endParaRPr lang="en-US" sz="40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2049718"/>
            <a:ext cx="3025944" cy="43827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Bogra-Kumar-BG201703310914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2257" y="2049718"/>
            <a:ext cx="2837046" cy="43827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 descr="image-8329-660x3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15" y="1993213"/>
            <a:ext cx="282702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1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5">
        <p15:prstTrans prst="airplane"/>
      </p:transition>
    </mc:Choice>
    <mc:Fallback>
      <p:transition spd="slow" advTm="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0095" y="180119"/>
            <a:ext cx="3621505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</a:rPr>
              <a:t>wkLb dj:-</a:t>
            </a:r>
            <a:endParaRPr lang="en-US" sz="7200" dirty="0"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179" y="1464468"/>
            <a:ext cx="8763000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</a:rPr>
              <a:t>1/ evsjv‡`‡ki RbM‡Yi A_©‰bwZK Rxebaviv eY©bv Ki‡Z cvi‡e|</a:t>
            </a:r>
            <a:endParaRPr lang="en-US" sz="4400" dirty="0"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184" y="2911018"/>
            <a:ext cx="8534400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</a:rPr>
              <a:t>2/ MÖvg I kn‡ii A_©‰bwZK KvR eY©bv Ki‡Z cvi‡e|</a:t>
            </a:r>
            <a:endParaRPr lang="en-US" sz="4400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140" y="4362465"/>
            <a:ext cx="8566487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</a:rPr>
              <a:t>3/ evsjv‡`‡ki A_©‰bwZK cÖavb cÖavb Lv‡Zi eY©bv Ki‡Z cvi‡e|</a:t>
            </a:r>
            <a:endParaRPr lang="en-US" sz="4400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05" y="5813912"/>
            <a:ext cx="8579522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</a:rPr>
              <a:t>4/wb‡Ri `ÿZvi Dbœqb e¨vL¨v Ki‡Z cvi‡e|</a:t>
            </a:r>
            <a:endParaRPr lang="en-US" sz="4400" dirty="0">
              <a:latin typeface="SutonnyMJ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76200" y="-4011"/>
            <a:ext cx="9310435" cy="6922170"/>
            <a:chOff x="-152400" y="-20050"/>
            <a:chExt cx="9310435" cy="6922170"/>
          </a:xfrm>
          <a:blipFill>
            <a:blip r:embed="rId4"/>
            <a:tile tx="0" ty="0" sx="100000" sy="100000" flip="none" algn="tl"/>
          </a:blipFill>
        </p:grpSpPr>
        <p:grpSp>
          <p:nvGrpSpPr>
            <p:cNvPr id="8" name="Group 7"/>
            <p:cNvGrpSpPr/>
            <p:nvPr/>
          </p:nvGrpSpPr>
          <p:grpSpPr>
            <a:xfrm>
              <a:off x="-152400" y="-8021"/>
              <a:ext cx="9216190" cy="6902122"/>
              <a:chOff x="0" y="-20055"/>
              <a:chExt cx="9216190" cy="6902122"/>
            </a:xfrm>
            <a:grpFill/>
          </p:grpSpPr>
          <p:sp>
            <p:nvSpPr>
              <p:cNvPr id="13" name="Rectangle 12"/>
              <p:cNvSpPr/>
              <p:nvPr/>
            </p:nvSpPr>
            <p:spPr>
              <a:xfrm rot="5400000">
                <a:off x="4505825" y="2243890"/>
                <a:ext cx="128341" cy="91399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5400000">
                <a:off x="4503820" y="-4519863"/>
                <a:ext cx="140372" cy="9139989"/>
              </a:xfrm>
              <a:prstGeom prst="rect">
                <a:avLst/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flipH="1">
                <a:off x="9139991" y="-20055"/>
                <a:ext cx="76199" cy="6902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0" y="0"/>
                <a:ext cx="10668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 flipH="1">
              <a:off x="-45719" y="12034"/>
              <a:ext cx="45719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987590" y="-20050"/>
              <a:ext cx="170445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4489783" y="-4489783"/>
              <a:ext cx="164434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4501814" y="2259935"/>
              <a:ext cx="140371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6617">
        <p:dissolve/>
      </p:transition>
    </mc:Choice>
    <mc:Fallback>
      <p:transition spd="slow" advTm="1661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794" y="153352"/>
            <a:ext cx="86868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</a:rPr>
              <a:t>evsjv‡`‡ki A_©bxwZ g~jZ K…wlwbf©i| K…wli cvkvcvwk wkí I e¨emv evwbR¨ cÖmvi jvf K‡i‡Q| †`‡k ivóªxq gvwjKvbvq wKQz wkí KviLvbv,‡ijI moK e¨e¯’v i‡q‡Q|</a:t>
            </a:r>
            <a:endParaRPr lang="en-US" sz="3600" dirty="0">
              <a:latin typeface="SutonnyMJ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-64170"/>
            <a:ext cx="9310435" cy="6922170"/>
            <a:chOff x="-152400" y="-20050"/>
            <a:chExt cx="9310435" cy="6922170"/>
          </a:xfrm>
          <a:blipFill>
            <a:blip r:embed="rId3"/>
            <a:tile tx="0" ty="0" sx="100000" sy="100000" flip="none" algn="tl"/>
          </a:blipFill>
        </p:grpSpPr>
        <p:grpSp>
          <p:nvGrpSpPr>
            <p:cNvPr id="7" name="Group 6"/>
            <p:cNvGrpSpPr/>
            <p:nvPr/>
          </p:nvGrpSpPr>
          <p:grpSpPr>
            <a:xfrm>
              <a:off x="-152400" y="-8021"/>
              <a:ext cx="9216190" cy="6902122"/>
              <a:chOff x="0" y="-20055"/>
              <a:chExt cx="9216190" cy="6902122"/>
            </a:xfrm>
            <a:grpFill/>
          </p:grpSpPr>
          <p:sp>
            <p:nvSpPr>
              <p:cNvPr id="12" name="Rectangle 11"/>
              <p:cNvSpPr/>
              <p:nvPr/>
            </p:nvSpPr>
            <p:spPr>
              <a:xfrm rot="5400000">
                <a:off x="4505825" y="2243890"/>
                <a:ext cx="128341" cy="91399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5400000">
                <a:off x="4503820" y="-4519863"/>
                <a:ext cx="140372" cy="9139989"/>
              </a:xfrm>
              <a:prstGeom prst="rect">
                <a:avLst/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 flipH="1">
                <a:off x="9139991" y="-20055"/>
                <a:ext cx="76199" cy="6902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0" y="0"/>
                <a:ext cx="10668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 flipH="1">
              <a:off x="-45719" y="12034"/>
              <a:ext cx="45719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987590" y="-20050"/>
              <a:ext cx="170445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4489783" y="-4489783"/>
              <a:ext cx="164434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4501814" y="2259935"/>
              <a:ext cx="140371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81" y="4551353"/>
            <a:ext cx="2851013" cy="21141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09" y="2083786"/>
            <a:ext cx="2924175" cy="25620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82" y="2058704"/>
            <a:ext cx="2862069" cy="25234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851" y="2091741"/>
            <a:ext cx="3048000" cy="25620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85" y="4645873"/>
            <a:ext cx="2847975" cy="2039673"/>
          </a:xfrm>
          <a:prstGeom prst="rect">
            <a:avLst/>
          </a:prstGeom>
        </p:spPr>
      </p:pic>
      <p:pic>
        <p:nvPicPr>
          <p:cNvPr id="20" name="Picture 19" descr="image(0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17" y="4423613"/>
            <a:ext cx="3389941" cy="2370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6702">
        <p14:prism isInverted="1"/>
      </p:transition>
    </mc:Choice>
    <mc:Fallback>
      <p:transition spd="slow" advTm="167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604" y="5410200"/>
            <a:ext cx="867878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/>
              <a:t>আমাদের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দেশের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গার্মেন্স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শিল্প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বিকাশ</a:t>
            </a:r>
            <a:r>
              <a:rPr lang="en-US" sz="3200" dirty="0" smtClean="0"/>
              <a:t> </a:t>
            </a:r>
            <a:r>
              <a:rPr lang="en-US" sz="3200" dirty="0" err="1" smtClean="0"/>
              <a:t>লাভ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করেছে</a:t>
            </a:r>
            <a:r>
              <a:rPr lang="en-US" sz="3200" dirty="0" smtClean="0"/>
              <a:t>, </a:t>
            </a:r>
            <a:r>
              <a:rPr lang="en-US" sz="3200" dirty="0" err="1" smtClean="0"/>
              <a:t>যা</a:t>
            </a:r>
            <a:r>
              <a:rPr lang="en-US" sz="3200" dirty="0" smtClean="0"/>
              <a:t> </a:t>
            </a:r>
            <a:r>
              <a:rPr lang="en-US" sz="3200" dirty="0" err="1" smtClean="0"/>
              <a:t>অর্থনীতিতে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বিরাট</a:t>
            </a:r>
            <a:r>
              <a:rPr lang="en-US" sz="3200" dirty="0" smtClean="0"/>
              <a:t> </a:t>
            </a:r>
            <a:r>
              <a:rPr lang="en-US" sz="3200" dirty="0" err="1" smtClean="0"/>
              <a:t>ভূমিকা</a:t>
            </a:r>
            <a:r>
              <a:rPr lang="en-US" sz="3200" dirty="0" smtClean="0"/>
              <a:t> </a:t>
            </a:r>
            <a:r>
              <a:rPr lang="en-US" sz="3200" dirty="0" err="1" smtClean="0"/>
              <a:t>রাখছে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-76200" y="-4011"/>
            <a:ext cx="9310435" cy="6922170"/>
            <a:chOff x="-152400" y="-20050"/>
            <a:chExt cx="9310435" cy="6922170"/>
          </a:xfrm>
          <a:blipFill>
            <a:blip r:embed="rId3"/>
            <a:tile tx="0" ty="0" sx="100000" sy="100000" flip="none" algn="tl"/>
          </a:blipFill>
        </p:grpSpPr>
        <p:grpSp>
          <p:nvGrpSpPr>
            <p:cNvPr id="8" name="Group 7"/>
            <p:cNvGrpSpPr/>
            <p:nvPr/>
          </p:nvGrpSpPr>
          <p:grpSpPr>
            <a:xfrm>
              <a:off x="-152400" y="-8021"/>
              <a:ext cx="9216190" cy="6902122"/>
              <a:chOff x="0" y="-20055"/>
              <a:chExt cx="9216190" cy="6902122"/>
            </a:xfrm>
            <a:grpFill/>
          </p:grpSpPr>
          <p:sp>
            <p:nvSpPr>
              <p:cNvPr id="13" name="Rectangle 12"/>
              <p:cNvSpPr/>
              <p:nvPr/>
            </p:nvSpPr>
            <p:spPr>
              <a:xfrm rot="5400000">
                <a:off x="4505825" y="2243890"/>
                <a:ext cx="128341" cy="91399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5400000">
                <a:off x="4503820" y="-4519863"/>
                <a:ext cx="140372" cy="9139989"/>
              </a:xfrm>
              <a:prstGeom prst="rect">
                <a:avLst/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flipH="1">
                <a:off x="9139991" y="-20055"/>
                <a:ext cx="76199" cy="6902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0" y="0"/>
                <a:ext cx="10668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 flipH="1">
              <a:off x="-45719" y="12034"/>
              <a:ext cx="45719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987590" y="-20050"/>
              <a:ext cx="170445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4489783" y="-4489783"/>
              <a:ext cx="164434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4501814" y="2259935"/>
              <a:ext cx="140371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077200" cy="46626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659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956">
        <p14:doors dir="vert"/>
      </p:transition>
    </mc:Choice>
    <mc:Fallback>
      <p:transition spd="slow" advTm="59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508474"/>
            <a:ext cx="86106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SutonnyMJ" pitchFamily="2" charset="0"/>
              </a:rPr>
              <a:t> ‡Kvb mgvR ev Rb‡Mvôx mvavibZ †h ai‡bi A_©</a:t>
            </a:r>
            <a:r>
              <a:rPr lang="en-US" sz="3600" dirty="0" err="1" smtClean="0">
                <a:latin typeface="SutonnyMJ" pitchFamily="2" charset="0"/>
              </a:rPr>
              <a:t>bxwZ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কাজ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করে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Rxeb</a:t>
            </a:r>
            <a:r>
              <a:rPr lang="en-US" sz="3600" dirty="0" smtClean="0">
                <a:latin typeface="SutonnyMJ" pitchFamily="2" charset="0"/>
              </a:rPr>
              <a:t> avib K‡i Zv‡KB H mgv‡Ri Rb‡Mvôxi A_‰bwZK Rxebaviv e‡j|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410200"/>
            <a:ext cx="88392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SutonnyMJ" pitchFamily="2" charset="0"/>
              </a:rPr>
              <a:t> MÖvgvÂ‡ji AwaKvsk gvbyl K…wlRxex|Rwg‡Z Pvl K‡i  Zviv km¨ Drcv`b K‡i|</a:t>
            </a:r>
            <a:endParaRPr lang="en-US" sz="3600" dirty="0">
              <a:latin typeface="SutonnyMJ" pitchFamily="2" charset="0"/>
            </a:endParaRPr>
          </a:p>
        </p:txBody>
      </p:sp>
      <p:pic>
        <p:nvPicPr>
          <p:cNvPr id="5" name="Picture 4" descr="image-8329-660x3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95" y="2262800"/>
            <a:ext cx="4038600" cy="296642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76200" y="-4011"/>
            <a:ext cx="9310435" cy="6922170"/>
            <a:chOff x="-152400" y="-20050"/>
            <a:chExt cx="9310435" cy="6922170"/>
          </a:xfrm>
          <a:blipFill>
            <a:blip r:embed="rId4"/>
            <a:tile tx="0" ty="0" sx="100000" sy="100000" flip="none" algn="tl"/>
          </a:blipFill>
        </p:grpSpPr>
        <p:grpSp>
          <p:nvGrpSpPr>
            <p:cNvPr id="7" name="Group 6"/>
            <p:cNvGrpSpPr/>
            <p:nvPr/>
          </p:nvGrpSpPr>
          <p:grpSpPr>
            <a:xfrm>
              <a:off x="-152400" y="-8021"/>
              <a:ext cx="9216190" cy="6902122"/>
              <a:chOff x="0" y="-20055"/>
              <a:chExt cx="9216190" cy="6902122"/>
            </a:xfrm>
            <a:grpFill/>
          </p:grpSpPr>
          <p:sp>
            <p:nvSpPr>
              <p:cNvPr id="12" name="Rectangle 11"/>
              <p:cNvSpPr/>
              <p:nvPr/>
            </p:nvSpPr>
            <p:spPr>
              <a:xfrm rot="5400000">
                <a:off x="4505825" y="2243890"/>
                <a:ext cx="128341" cy="91399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5400000">
                <a:off x="4503820" y="-4519863"/>
                <a:ext cx="140372" cy="9139989"/>
              </a:xfrm>
              <a:prstGeom prst="rect">
                <a:avLst/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 flipH="1">
                <a:off x="9139991" y="-20055"/>
                <a:ext cx="76199" cy="6902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0" y="0"/>
                <a:ext cx="10668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 flipH="1">
              <a:off x="-45719" y="12034"/>
              <a:ext cx="45719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987590" y="-20050"/>
              <a:ext cx="170445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4489783" y="-4489783"/>
              <a:ext cx="164434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4501814" y="2259935"/>
              <a:ext cx="140371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67011"/>
            <a:ext cx="3962400" cy="300985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9925">
        <p14:gallery dir="l"/>
      </p:transition>
    </mc:Choice>
    <mc:Fallback>
      <p:transition spd="slow" advTm="99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73005"/>
            <a:ext cx="3505200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SutonnyMJ" pitchFamily="2" charset="0"/>
              </a:rPr>
              <a:t>GKK KvR:-</a:t>
            </a:r>
            <a:endParaRPr lang="en-US" sz="6000" dirty="0"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667000"/>
            <a:ext cx="80772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2/ A_©‰bwZK Rxebaviv </a:t>
            </a:r>
            <a:r>
              <a:rPr lang="en-US" sz="4000" dirty="0" err="1" smtClean="0">
                <a:latin typeface="SutonnyMJ" pitchFamily="2" charset="0"/>
              </a:rPr>
              <a:t>Kv‡K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e‡j</a:t>
            </a:r>
            <a:r>
              <a:rPr lang="en-US" sz="4000" dirty="0" smtClean="0">
                <a:latin typeface="SutonnyMJ" pitchFamily="2" charset="0"/>
              </a:rPr>
              <a:t> ?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981200"/>
            <a:ext cx="65532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1/ evsjv‡`‡ki A_©bxwZ </a:t>
            </a:r>
            <a:r>
              <a:rPr lang="en-US" sz="4000" dirty="0" err="1" smtClean="0">
                <a:latin typeface="SutonnyMJ" pitchFamily="2" charset="0"/>
              </a:rPr>
              <a:t>Kv‡K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e‡j</a:t>
            </a:r>
            <a:r>
              <a:rPr lang="en-US" sz="4000" dirty="0" smtClean="0">
                <a:latin typeface="SutonnyMJ" pitchFamily="2" charset="0"/>
              </a:rPr>
              <a:t> ?</a:t>
            </a:r>
            <a:endParaRPr lang="en-US" sz="4000" dirty="0">
              <a:latin typeface="SutonnyMJ" pitchFamily="2" charset="0"/>
            </a:endParaRPr>
          </a:p>
        </p:txBody>
      </p:sp>
      <p:pic>
        <p:nvPicPr>
          <p:cNvPr id="6" name="Picture 5" descr="FB_IMG_156817480619063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62400"/>
            <a:ext cx="2667000" cy="2282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733800" y="4953000"/>
            <a:ext cx="50292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</a:rPr>
              <a:t>(56-57 bs </a:t>
            </a:r>
            <a:r>
              <a:rPr lang="en-US" sz="4400" dirty="0" err="1" smtClean="0">
                <a:latin typeface="SutonnyMJ" pitchFamily="2" charset="0"/>
              </a:rPr>
              <a:t>c„ôv</a:t>
            </a:r>
            <a:r>
              <a:rPr lang="en-US" sz="4400" dirty="0" smtClean="0">
                <a:latin typeface="SutonnyMJ" pitchFamily="2" charset="0"/>
              </a:rPr>
              <a:t> co)</a:t>
            </a:r>
            <a:endParaRPr lang="en-US" sz="4400" dirty="0">
              <a:latin typeface="SutonnyMJ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76200" y="-4011"/>
            <a:ext cx="9310435" cy="6922170"/>
            <a:chOff x="-152400" y="-20050"/>
            <a:chExt cx="9310435" cy="6922170"/>
          </a:xfrm>
          <a:blipFill>
            <a:blip r:embed="rId4"/>
            <a:tile tx="0" ty="0" sx="100000" sy="100000" flip="none" algn="tl"/>
          </a:blipFill>
        </p:grpSpPr>
        <p:grpSp>
          <p:nvGrpSpPr>
            <p:cNvPr id="9" name="Group 8"/>
            <p:cNvGrpSpPr/>
            <p:nvPr/>
          </p:nvGrpSpPr>
          <p:grpSpPr>
            <a:xfrm>
              <a:off x="-152400" y="-8021"/>
              <a:ext cx="9216190" cy="6902122"/>
              <a:chOff x="0" y="-20055"/>
              <a:chExt cx="9216190" cy="6902122"/>
            </a:xfrm>
            <a:grpFill/>
          </p:grpSpPr>
          <p:sp>
            <p:nvSpPr>
              <p:cNvPr id="14" name="Rectangle 13"/>
              <p:cNvSpPr/>
              <p:nvPr/>
            </p:nvSpPr>
            <p:spPr>
              <a:xfrm rot="5400000">
                <a:off x="4505825" y="2243890"/>
                <a:ext cx="128341" cy="91399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5400000">
                <a:off x="4503820" y="-4519863"/>
                <a:ext cx="140372" cy="9139989"/>
              </a:xfrm>
              <a:prstGeom prst="rect">
                <a:avLst/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flipH="1">
                <a:off x="9139991" y="-20055"/>
                <a:ext cx="76199" cy="6902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0" y="0"/>
                <a:ext cx="10668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 flipH="1">
              <a:off x="-45719" y="12034"/>
              <a:ext cx="45719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987590" y="-20050"/>
              <a:ext cx="170445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4489783" y="-4489783"/>
              <a:ext cx="164434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6200000">
              <a:off x="4501814" y="2259935"/>
              <a:ext cx="140371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7656">
        <p14:prism/>
      </p:transition>
    </mc:Choice>
    <mc:Fallback>
      <p:transition spd="slow" advTm="76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|1.5|1.4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4|14.7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5|1.5|1.4|2.5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4|4.5|1.1|2.3|1.2|1.2|1.1|1.1|1.2|1|0.9|1.2|1|1.1|0.9|1.3|0.8|1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9|1.3|1.3|1.2|1.3|0.9|0.9|1.4|1|0.9|0.9|0.9|1.1|1.3|0.9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1.1|0.9|1|1|0.9|0.9|1|0.9|1|1|0.9|0.9|0.9|0.9|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4.4|1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3|1.4|1.5|1.5|1.4|1.6|1.3|1.5|1.3|1.1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4.2|3.4|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3|1.1|1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7.7|1.4|1.8|1.4|1.8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1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|1.4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9|1.4|2.1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6|2.1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1.2|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1007</TotalTime>
  <Words>697</Words>
  <Application>Microsoft Office PowerPoint</Application>
  <PresentationFormat>On-screen Show (4:3)</PresentationFormat>
  <Paragraphs>88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Singer</dc:creator>
  <cp:lastModifiedBy>dipakkumar1980@outlook.com</cp:lastModifiedBy>
  <cp:revision>117</cp:revision>
  <dcterms:created xsi:type="dcterms:W3CDTF">2019-06-20T00:16:28Z</dcterms:created>
  <dcterms:modified xsi:type="dcterms:W3CDTF">2020-05-05T13:17:42Z</dcterms:modified>
</cp:coreProperties>
</file>