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60" r:id="rId3"/>
    <p:sldId id="261" r:id="rId4"/>
    <p:sldId id="263" r:id="rId5"/>
    <p:sldId id="282" r:id="rId6"/>
    <p:sldId id="264" r:id="rId7"/>
    <p:sldId id="268" r:id="rId8"/>
    <p:sldId id="266" r:id="rId9"/>
    <p:sldId id="277" r:id="rId10"/>
    <p:sldId id="267" r:id="rId11"/>
    <p:sldId id="269" r:id="rId12"/>
    <p:sldId id="276" r:id="rId13"/>
    <p:sldId id="272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1CD4-D901-4CC6-B351-D74108B0668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1BCB4-CCFB-4A88-B63A-672CB3926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8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রর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1BCB4-CCFB-4A88-B63A-672CB39269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5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1BCB4-CCFB-4A88-B63A-672CB39269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2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9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4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0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0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1DBB-47F5-49A3-885B-844930FE5951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F532-F82A-4A39-ABBA-214CC12F1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3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457200"/>
            <a:ext cx="711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n-BD" smtClean="0">
                <a:latin typeface="Nikosh" pitchFamily="2" charset="0"/>
                <a:cs typeface="Nikosh" pitchFamily="2" charset="0"/>
              </a:rPr>
              <a:t>       </a:t>
            </a:r>
            <a:r>
              <a:rPr lang="bn-BD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শুভেচ্ছা </a:t>
            </a:r>
            <a:r>
              <a:rPr lang="bn-BD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/ স্বাগতম</a:t>
            </a:r>
            <a:endParaRPr lang="en-US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 descr="Chrysanthem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23200" y="2209800"/>
            <a:ext cx="1635701" cy="275919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133600"/>
            <a:ext cx="8636000" cy="390829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743200" y="557561"/>
            <a:ext cx="5820937" cy="5754029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070525" y="4672371"/>
            <a:ext cx="2475571" cy="8697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635308" y="1449664"/>
            <a:ext cx="7203688" cy="310003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635308" y="4527395"/>
            <a:ext cx="4137092" cy="1449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72023" y="4482791"/>
            <a:ext cx="3613006" cy="10816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53668" y="3763541"/>
            <a:ext cx="2007222" cy="68207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40312" y="3629729"/>
            <a:ext cx="3763542" cy="22135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653668" y="3540521"/>
            <a:ext cx="3713358" cy="23027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697936" y="6110879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01951" y="59479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89171" y="4813605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05537" y="5322838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37978" y="3695080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Q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222812" y="6036512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835270" y="4702082"/>
            <a:ext cx="64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51863" y="2614977"/>
            <a:ext cx="486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      O</a:t>
            </a:r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4438204" y="4173094"/>
            <a:ext cx="267596" cy="474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30960" y="5829987"/>
            <a:ext cx="7686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dirty="0"/>
              <a:t>’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57935" y="3365895"/>
            <a:ext cx="511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  <a:endParaRPr lang="en-US" dirty="0"/>
          </a:p>
        </p:txBody>
      </p:sp>
      <p:sp>
        <p:nvSpPr>
          <p:cNvPr id="17" name="Arc 16"/>
          <p:cNvSpPr/>
          <p:nvPr/>
        </p:nvSpPr>
        <p:spPr>
          <a:xfrm>
            <a:off x="6599586" y="3365895"/>
            <a:ext cx="269525" cy="6892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20201" y="4369063"/>
            <a:ext cx="51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69357" y="4279855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/>
              <a:t>2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93705" y="4694337"/>
            <a:ext cx="38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62768" y="4529197"/>
            <a:ext cx="579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93705" y="4279855"/>
            <a:ext cx="278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03051" y="4196787"/>
            <a:ext cx="47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/>
              <a:t> 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0986" y="6453225"/>
            <a:ext cx="4992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    </a:t>
            </a:r>
            <a:r>
              <a:rPr lang="bn-BD" dirty="0" smtClean="0"/>
              <a:t>চিত্রঃ </a:t>
            </a:r>
            <a:r>
              <a:rPr lang="bn-BD" dirty="0"/>
              <a:t>প্রিজমে আলোর প্রতিসরণ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2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032974" cy="73294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80661"/>
            <a:ext cx="12192000" cy="5877339"/>
          </a:xfrm>
        </p:spPr>
        <p:txBody>
          <a:bodyPr/>
          <a:lstStyle/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করি, </a:t>
            </a:r>
          </a:p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প্রিজমের উপাদানের প্রতিসরাঙ্ক,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জানি, বিচ্যুতি কোণ, </a:t>
            </a:r>
            <a:r>
              <a:rPr lang="en-US" dirty="0"/>
              <a:t>D </a:t>
            </a:r>
            <a:r>
              <a:rPr lang="bn-BD" dirty="0" smtClean="0"/>
              <a:t>=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+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-A     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এবং প্রিজম কোণ, 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A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=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 </a:t>
            </a:r>
            <a:r>
              <a:rPr lang="bn-BD" baseline="-25000" dirty="0" smtClean="0"/>
              <a:t> </a:t>
            </a:r>
            <a:r>
              <a:rPr lang="bn-BD" dirty="0" smtClean="0"/>
              <a:t> </a:t>
            </a:r>
          </a:p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ন্যূনতম বিচ্যুতির ক্ষেত্রে, </a:t>
            </a:r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/>
              <a:t>i</a:t>
            </a:r>
            <a:r>
              <a:rPr lang="en-US" baseline="-25000" dirty="0" smtClean="0"/>
              <a:t>2  ,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/>
              <a:t>r</a:t>
            </a:r>
            <a:r>
              <a:rPr lang="en-US" baseline="-25000" dirty="0" smtClean="0"/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n-B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সূতরাং,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ন্যূনতম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বিচ্যুতি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কোণ,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dirty="0" smtClean="0"/>
              <a:t> </a:t>
            </a:r>
            <a:r>
              <a:rPr lang="bn-BD" dirty="0"/>
              <a:t>=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Times New Roman" panose="02020603050405020304" pitchFamily="18" charset="0"/>
                <a:cs typeface="NikoshBAN" panose="02000000000000000000" pitchFamily="2" charset="0"/>
              </a:rPr>
              <a:t>+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-A</a:t>
            </a:r>
          </a:p>
          <a:p>
            <a:pPr algn="just"/>
            <a:r>
              <a:rPr lang="en-US" dirty="0">
                <a:latin typeface="Constantia" panose="02030602050306030303" pitchFamily="18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                                            = </a:t>
            </a:r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bn-BD" dirty="0">
                <a:latin typeface="Times New Roman" panose="02020603050405020304" pitchFamily="18" charset="0"/>
                <a:cs typeface="NikoshBAN" panose="02000000000000000000" pitchFamily="2" charset="0"/>
              </a:rPr>
              <a:t>+ </a:t>
            </a:r>
            <a:r>
              <a:rPr lang="en-US" dirty="0" smtClean="0"/>
              <a:t>i</a:t>
            </a:r>
            <a:r>
              <a:rPr lang="en-US" baseline="-25000" dirty="0" smtClean="0"/>
              <a:t>1 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–A</a:t>
            </a:r>
          </a:p>
          <a:p>
            <a:pPr algn="just"/>
            <a:r>
              <a:rPr lang="en-US" dirty="0">
                <a:latin typeface="Constantia" panose="02030602050306030303" pitchFamily="18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                                           </a:t>
            </a:r>
            <a:r>
              <a:rPr lang="en-US" dirty="0" smtClean="0"/>
              <a:t>i</a:t>
            </a:r>
            <a:r>
              <a:rPr lang="en-US" baseline="-25000" dirty="0" smtClean="0"/>
              <a:t>1 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dirty="0"/>
              <a:t> </a:t>
            </a:r>
            <a:r>
              <a:rPr lang="bn-BD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+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A /2 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 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=</a:t>
            </a:r>
            <a:r>
              <a:rPr lang="en-US" dirty="0">
                <a:latin typeface="Constantia" panose="02030602050306030303" pitchFamily="18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A/2</a:t>
            </a:r>
          </a:p>
          <a:p>
            <a:pPr algn="just"/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সূতরাং,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প্রিজমের উপাদানের প্রতিসরাঙ্ক,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94583"/>
              </p:ext>
            </p:extLst>
          </p:nvPr>
        </p:nvGraphicFramePr>
        <p:xfrm>
          <a:off x="3432175" y="885757"/>
          <a:ext cx="2327275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3" imgW="672840" imgH="482400" progId="Equation.3">
                  <p:embed/>
                </p:oleObj>
              </mc:Choice>
              <mc:Fallback>
                <p:oleObj name="Equation" r:id="rId3" imgW="672840" imgH="4824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885757"/>
                        <a:ext cx="2327275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459405"/>
              </p:ext>
            </p:extLst>
          </p:nvPr>
        </p:nvGraphicFramePr>
        <p:xfrm>
          <a:off x="5934907" y="940011"/>
          <a:ext cx="1931988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5" imgW="558720" imgH="482400" progId="Equation.3">
                  <p:embed/>
                </p:oleObj>
              </mc:Choice>
              <mc:Fallback>
                <p:oleObj name="Equation" r:id="rId5" imgW="558720" imgH="48240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907" y="940011"/>
                        <a:ext cx="1931988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8057322" y="1760538"/>
            <a:ext cx="1895061" cy="144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018645" y="1616008"/>
            <a:ext cx="71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(</a:t>
            </a:r>
            <a:r>
              <a:rPr lang="en-US" dirty="0" smtClean="0"/>
              <a:t>1 )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593515"/>
              </p:ext>
            </p:extLst>
          </p:nvPr>
        </p:nvGraphicFramePr>
        <p:xfrm>
          <a:off x="3857828" y="5403435"/>
          <a:ext cx="4391025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7" imgW="1269720" imgH="419040" progId="Equation.3">
                  <p:embed/>
                </p:oleObj>
              </mc:Choice>
              <mc:Fallback>
                <p:oleObj name="Equation" r:id="rId7" imgW="1269720" imgH="41904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828" y="5403435"/>
                        <a:ext cx="4391025" cy="145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32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1089" y="0"/>
            <a:ext cx="1" cy="54806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2193398" y="598984"/>
            <a:ext cx="4942393" cy="3278530"/>
          </a:xfrm>
          <a:prstGeom prst="arc">
            <a:avLst>
              <a:gd name="adj1" fmla="val 21128247"/>
              <a:gd name="adj2" fmla="val 111969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421530" y="3920925"/>
            <a:ext cx="57873" cy="1582837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1023" y="4280981"/>
            <a:ext cx="171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Dm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1714500"/>
            <a:ext cx="15621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771650" y="1866900"/>
            <a:ext cx="15621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97843" y="6030410"/>
            <a:ext cx="3981691" cy="62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895491" y="2716239"/>
            <a:ext cx="362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বিচ্যুতি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dirty="0" smtClean="0"/>
              <a:t>D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1650" y="6030410"/>
            <a:ext cx="303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আপতন কোন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Arrow Connector 11"/>
          <p:cNvCxnSpPr>
            <a:stCxn id="4" idx="0"/>
          </p:cNvCxnSpPr>
          <p:nvPr/>
        </p:nvCxnSpPr>
        <p:spPr>
          <a:xfrm>
            <a:off x="3287572" y="6030410"/>
            <a:ext cx="214070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15946" y="2057400"/>
            <a:ext cx="0" cy="11372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1089" y="5480612"/>
            <a:ext cx="760064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7645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bn-BD" dirty="0" smtClean="0"/>
          </a:p>
          <a:p>
            <a:endParaRPr lang="bn-BD" dirty="0" smtClean="0">
              <a:latin typeface="1NikoshBAN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1NikoshBAN"/>
                <a:cs typeface="NikoshBAN" panose="02000000000000000000" pitchFamily="2" charset="0"/>
              </a:rPr>
              <a:t> ১। প্রতি ৫ জনে একত্রে </a:t>
            </a:r>
            <a:r>
              <a:rPr lang="en-US" dirty="0" smtClean="0">
                <a:latin typeface="1NikoshBAN"/>
                <a:cs typeface="NikoshBAN" panose="02000000000000000000" pitchFamily="2" charset="0"/>
              </a:rPr>
              <a:t>30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˚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,</a:t>
            </a:r>
            <a:r>
              <a:rPr lang="en-US" dirty="0">
                <a:latin typeface="1NikoshBAN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1NikoshBAN"/>
                <a:cs typeface="NikoshBAN" panose="02000000000000000000" pitchFamily="2" charset="0"/>
              </a:rPr>
              <a:t>35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˚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,</a:t>
            </a:r>
            <a:r>
              <a:rPr lang="en-US" dirty="0">
                <a:latin typeface="1NikoshBAN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1NikoshBAN"/>
                <a:cs typeface="NikoshBAN" panose="02000000000000000000" pitchFamily="2" charset="0"/>
              </a:rPr>
              <a:t>40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˚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,</a:t>
            </a:r>
            <a:r>
              <a:rPr lang="en-US" dirty="0">
                <a:latin typeface="1NikoshBAN"/>
                <a:cs typeface="NikoshBAN" panose="02000000000000000000" pitchFamily="2" charset="0"/>
              </a:rPr>
              <a:t> 4</a:t>
            </a:r>
            <a:r>
              <a:rPr lang="en-US" dirty="0" smtClean="0">
                <a:latin typeface="1NikoshBAN"/>
                <a:cs typeface="NikoshBAN" panose="02000000000000000000" pitchFamily="2" charset="0"/>
              </a:rPr>
              <a:t>5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˚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,</a:t>
            </a:r>
            <a:r>
              <a:rPr lang="en-US" dirty="0">
                <a:latin typeface="1NikoshBAN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1NikoshBAN"/>
                <a:cs typeface="NikoshBAN" panose="02000000000000000000" pitchFamily="2" charset="0"/>
              </a:rPr>
              <a:t>50</a:t>
            </a:r>
            <a:r>
              <a:rPr lang="bn-BD" dirty="0">
                <a:latin typeface="Constantia" panose="02030602050306030303" pitchFamily="18" charset="0"/>
                <a:cs typeface="NikoshBAN" panose="02000000000000000000" pitchFamily="2" charset="0"/>
              </a:rPr>
              <a:t>˚</a:t>
            </a:r>
            <a:r>
              <a:rPr lang="bn-BD" dirty="0" smtClean="0">
                <a:latin typeface="1NikoshBAN"/>
                <a:cs typeface="NikoshBAN" panose="02000000000000000000" pitchFamily="2" charset="0"/>
              </a:rPr>
              <a:t> আপতন কোনের জন্য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বিচ্যুতি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নির্নয় কর।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[ 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প্রিজম </a:t>
            </a:r>
            <a:r>
              <a:rPr lang="bn-BD" dirty="0">
                <a:latin typeface="Constantia" panose="02030602050306030303" pitchFamily="18" charset="0"/>
                <a:cs typeface="NikoshBAN" panose="02000000000000000000" pitchFamily="2" charset="0"/>
              </a:rPr>
              <a:t>কোণ, </a:t>
            </a:r>
            <a:r>
              <a:rPr lang="en-US" dirty="0">
                <a:latin typeface="Constantia" panose="02030602050306030303" pitchFamily="18" charset="0"/>
                <a:cs typeface="NikoshBAN" panose="02000000000000000000" pitchFamily="2" charset="0"/>
              </a:rPr>
              <a:t>A</a:t>
            </a:r>
            <a:r>
              <a:rPr lang="bn-BD" dirty="0">
                <a:latin typeface="Constantia" panose="02030602050306030303" pitchFamily="18" charset="0"/>
                <a:cs typeface="NikoshBAN" panose="02000000000000000000" pitchFamily="2" charset="0"/>
              </a:rPr>
              <a:t>= </a:t>
            </a:r>
            <a:r>
              <a:rPr lang="en-US" dirty="0" smtClean="0">
                <a:latin typeface="1NikoshBAN"/>
                <a:cs typeface="NikoshBAN" panose="02000000000000000000" pitchFamily="2" charset="0"/>
              </a:rPr>
              <a:t>60</a:t>
            </a:r>
            <a:r>
              <a:rPr lang="bn-BD" dirty="0" smtClean="0">
                <a:latin typeface="Constantia" panose="02030602050306030303" pitchFamily="18" charset="0"/>
                <a:cs typeface="NikoshBAN" panose="02000000000000000000" pitchFamily="2" charset="0"/>
              </a:rPr>
              <a:t>˚</a:t>
            </a:r>
            <a:r>
              <a:rPr lang="en-US" dirty="0" smtClean="0">
                <a:latin typeface="Constantia" panose="02030602050306030303" pitchFamily="18" charset="0"/>
                <a:cs typeface="NikoshBAN" panose="02000000000000000000" pitchFamily="2" charset="0"/>
              </a:rPr>
              <a:t> ]</a:t>
            </a: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1NikoshBAN"/>
                <a:cs typeface="NikoshBAN" panose="02000000000000000000" pitchFamily="2" charset="0"/>
              </a:rPr>
              <a:t> </a:t>
            </a:r>
            <a:endParaRPr lang="en-US" dirty="0">
              <a:latin typeface="1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2221"/>
            <a:ext cx="12192000" cy="1105430"/>
          </a:xfrm>
          <a:solidFill>
            <a:schemeClr val="accent6"/>
          </a:solidFill>
        </p:spPr>
        <p:txBody>
          <a:bodyPr/>
          <a:lstStyle/>
          <a:p>
            <a:r>
              <a:rPr lang="bn-BD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25511"/>
            <a:ext cx="12192000" cy="3364089"/>
          </a:xfrm>
        </p:spPr>
        <p:txBody>
          <a:bodyPr>
            <a:normAutofit/>
          </a:bodyPr>
          <a:lstStyle/>
          <a:p>
            <a:pPr algn="l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বিচ্যুতি কোণ ও </a:t>
            </a:r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ন্যূনতম বিচ্যুতি 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 ব্যাখ্যা কর।</a:t>
            </a:r>
          </a:p>
          <a:p>
            <a:pPr algn="l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প্রতিসরাঙ্ক –এর রাশিমালাটি লিখ।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এসাইনমেন্ট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একটি</a:t>
            </a:r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প্রিজমের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প্রতিসারক কোণ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bn-BD" dirty="0">
                <a:latin typeface="Constantia" panose="02030602050306030303" pitchFamily="18" charset="0"/>
                <a:cs typeface="NikoshBAN" panose="02000000000000000000" pitchFamily="2" charset="0"/>
              </a:rPr>
              <a:t>এবং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ন্যূনতম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বিচ্যুতি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প্রিজমের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উপাদানের প্রতিসরাঙ্ক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নির্ণয়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271" y="874710"/>
            <a:ext cx="4179888" cy="41798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709" y="5565423"/>
            <a:ext cx="11040535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bn-BD" sz="4000" dirty="0" smtClean="0"/>
          </a:p>
          <a:p>
            <a:pPr marL="0" indent="0" algn="ctr">
              <a:buNone/>
            </a:pPr>
            <a:r>
              <a:rPr lang="bn-BD" sz="4000" dirty="0" smtClean="0"/>
              <a:t>মোঃ হারুন-অর-রশিদ</a:t>
            </a:r>
          </a:p>
          <a:p>
            <a:pPr marL="0" indent="0" algn="ctr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</a:p>
          <a:p>
            <a:pPr marL="0" indent="0" algn="ctr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রামগতি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আহমদিয়া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কলেজ</a:t>
            </a:r>
          </a:p>
          <a:p>
            <a:pPr marL="0" indent="0" algn="ctr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লক্ষীপুর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2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  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মিনিট।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/২০১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98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Learning Outcome )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61" y="1721283"/>
            <a:ext cx="10515600" cy="4719273"/>
          </a:xfrm>
        </p:spPr>
        <p:txBody>
          <a:bodyPr/>
          <a:lstStyle/>
          <a:p>
            <a:pPr marL="0" indent="0">
              <a:buNone/>
            </a:pPr>
            <a:endParaRPr lang="bn-BD" dirty="0" smtClean="0">
              <a:latin typeface="Niagara Solid" panose="04020502070702020202" pitchFamily="8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--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প্রতিসরাঙ্ক সম্পর্কে বলতে পারবে।</a:t>
            </a: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বিচ্যুতিকোণ ব্যাখ্যা করতে পারবে।</a:t>
            </a:r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bn-BD" dirty="0" smtClean="0"/>
              <a:t> </a:t>
            </a:r>
            <a:r>
              <a:rPr lang="en-US" dirty="0" smtClean="0"/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ন্যূ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বিচ্যুতি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প্রতিসরাঙ্ক  নির্ণয় করতে পারবে।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650386" y="2819158"/>
            <a:ext cx="468352" cy="4014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624370" y="3720792"/>
            <a:ext cx="468352" cy="4014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611118" y="4875560"/>
            <a:ext cx="468352" cy="4014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1NikoshBAN"/>
              </a:rPr>
              <a:t>                                  </a:t>
            </a:r>
            <a:r>
              <a:rPr lang="en-US" sz="1800" dirty="0" err="1" smtClean="0">
                <a:latin typeface="1NikoshBAN"/>
              </a:rPr>
              <a:t>স্যার</a:t>
            </a:r>
            <a:r>
              <a:rPr lang="en-US" sz="1800" dirty="0" smtClean="0">
                <a:latin typeface="1NikoshBAN"/>
              </a:rPr>
              <a:t> </a:t>
            </a:r>
            <a:r>
              <a:rPr lang="en-US" sz="1800" dirty="0" err="1" smtClean="0">
                <a:latin typeface="1NikoshBAN"/>
              </a:rPr>
              <a:t>আইজ্যাক</a:t>
            </a:r>
            <a:r>
              <a:rPr lang="en-US" sz="1800" dirty="0" smtClean="0">
                <a:latin typeface="1NikoshBAN"/>
              </a:rPr>
              <a:t>  </a:t>
            </a:r>
            <a:r>
              <a:rPr lang="en-US" sz="1800" dirty="0" err="1" smtClean="0">
                <a:latin typeface="1NikoshBAN"/>
              </a:rPr>
              <a:t>নিউটন</a:t>
            </a:r>
            <a:endParaRPr lang="en-US" sz="1800" dirty="0">
              <a:latin typeface="1N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Zoom Computers\Desktop\ISSAC NEWTO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2858" y="1828799"/>
            <a:ext cx="7430228" cy="4303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34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" y="453338"/>
            <a:ext cx="6464880" cy="10779812"/>
          </a:xfrm>
          <a:prstGeom prst="rect">
            <a:avLst/>
          </a:prstGeom>
        </p:spPr>
      </p:pic>
      <p:sp>
        <p:nvSpPr>
          <p:cNvPr id="5" name="Sun 4"/>
          <p:cNvSpPr/>
          <p:nvPr/>
        </p:nvSpPr>
        <p:spPr>
          <a:xfrm>
            <a:off x="1226645" y="2754357"/>
            <a:ext cx="1137425" cy="84749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" y="5843244"/>
            <a:ext cx="6464880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RISE   &amp;   SUNSET</a:t>
            </a:r>
          </a:p>
          <a:p>
            <a:pPr algn="ctr"/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32" y="436992"/>
            <a:ext cx="5853068" cy="92422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21698" y="3788326"/>
            <a:ext cx="238636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7687" y="463836"/>
            <a:ext cx="4041913" cy="70788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34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54" y="516835"/>
            <a:ext cx="9068201" cy="58471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597055">
            <a:off x="1172322" y="2934234"/>
            <a:ext cx="27654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1NikoshBAN"/>
                <a:cs typeface="NikoshBAN" panose="02000000000000000000" pitchFamily="2" charset="0"/>
              </a:rPr>
              <a:t>আপতিত</a:t>
            </a:r>
            <a:r>
              <a:rPr lang="en-US" sz="2400" dirty="0" smtClean="0">
                <a:latin typeface="1NikoshBAN"/>
              </a:rPr>
              <a:t>  </a:t>
            </a:r>
            <a:r>
              <a:rPr lang="en-US" sz="2400" dirty="0" err="1" smtClean="0">
                <a:latin typeface="1NikoshBAN"/>
                <a:cs typeface="NikoshBAN" panose="02000000000000000000" pitchFamily="2" charset="0"/>
              </a:rPr>
              <a:t>আলোক</a:t>
            </a:r>
            <a:r>
              <a:rPr lang="en-US" sz="2400" dirty="0" smtClean="0">
                <a:latin typeface="1NikoshBAN"/>
              </a:rPr>
              <a:t> </a:t>
            </a:r>
            <a:r>
              <a:rPr lang="en-US" sz="2400" dirty="0" err="1" smtClean="0">
                <a:latin typeface="1NikoshBAN"/>
              </a:rPr>
              <a:t>রশ্মি</a:t>
            </a:r>
            <a:endParaRPr lang="en-US" sz="2400" dirty="0">
              <a:latin typeface="1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792" y="6488668"/>
            <a:ext cx="3525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solidFill>
                  <a:srgbClr val="FF0000"/>
                </a:solidFill>
              </a:rPr>
              <a:t>চিত্রঃ প্রিজমে আলোর প্রতিসরণ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8" y="0"/>
            <a:ext cx="11509895" cy="669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749" y="396629"/>
            <a:ext cx="120772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88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u="sng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 </a:t>
            </a:r>
            <a:r>
              <a:rPr lang="bn-BD" sz="44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প্রতিসরণের সাহা্য্যে প্রিজম উপাদানের প্রতিসরাঙ্ক নির্ণয়</a:t>
            </a:r>
            <a:r>
              <a:rPr lang="bn-BD" sz="4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305</Words>
  <Application>Microsoft Office PowerPoint</Application>
  <PresentationFormat>Custom</PresentationFormat>
  <Paragraphs>87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       শুভেচ্ছা / স্বাগতম</vt:lpstr>
      <vt:lpstr>স্বাগতম</vt:lpstr>
      <vt:lpstr>পাঠ পরিচিতি</vt:lpstr>
      <vt:lpstr>শিখনফল ( Learning Outcome )</vt:lpstr>
      <vt:lpstr>                                  স্যার আইজ্যাক  নিউটন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উপস্থাপন</vt:lpstr>
      <vt:lpstr>PowerPoint Presentation</vt:lpstr>
      <vt:lpstr>দলীয় কাজ</vt:lpstr>
      <vt:lpstr>মূল্যায়ন</vt:lpstr>
      <vt:lpstr>এসাইনমেন্ট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HAFSA</cp:lastModifiedBy>
  <cp:revision>146</cp:revision>
  <dcterms:created xsi:type="dcterms:W3CDTF">2014-06-19T03:22:20Z</dcterms:created>
  <dcterms:modified xsi:type="dcterms:W3CDTF">2020-05-05T15:25:28Z</dcterms:modified>
</cp:coreProperties>
</file>