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0" r:id="rId2"/>
    <p:sldId id="259" r:id="rId3"/>
    <p:sldId id="257" r:id="rId4"/>
    <p:sldId id="262" r:id="rId5"/>
    <p:sldId id="264" r:id="rId6"/>
    <p:sldId id="265" r:id="rId7"/>
    <p:sldId id="267" r:id="rId8"/>
    <p:sldId id="268" r:id="rId9"/>
    <p:sldId id="261" r:id="rId10"/>
    <p:sldId id="269" r:id="rId11"/>
    <p:sldId id="274" r:id="rId12"/>
    <p:sldId id="266" r:id="rId13"/>
    <p:sldId id="258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44FB7-5444-4925-916D-A87783B40FAE}" type="datetimeFigureOut">
              <a:rPr lang="en-US" smtClean="0"/>
              <a:t>05-May-20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AEA74-32A4-4071-BC79-885204EC4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69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ব্যবস্থাপনার প্রাথমিক পর্যায়ে শিক্ষার্থীদের মনোযোগ আকর্ষণের উদ্দেশ্যে 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 স্লাইডটি। সংশ্লিষ্ট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ছবিটি দ্বারা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পাঠের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প্রেক্ষাপট বোঝানো হয়েছে । স্বাগতম স্লাইডটি নিয়ে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কোন প্রশ্ন না থাকলে  কোনো আলোচনা নয় । </a:t>
            </a:r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DF0AE-F3A5-4C60-BC55-4EA5F34FA0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77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শব্দগুলো</a:t>
            </a:r>
            <a:r>
              <a:rPr lang="bn-BD" baseline="0" dirty="0" smtClean="0"/>
              <a:t> শিক্ষার্থীদেরকে খাতায় লিখে নিতে বলতে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86204-13F3-4722-8BA6-9A175BCE9A1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42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</a:t>
            </a:r>
            <a:r>
              <a:rPr lang="bn-BD" baseline="0" dirty="0" smtClean="0"/>
              <a:t> শিক্ষার্থীদের কাছে প্রশ্ন করতে পারেন বাজারের সকল সাবান গুলোকে এবাভে শ্রেণি বিন্যাস করা যাবে?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6384A-480E-459E-9FBB-2BF152D8459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055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পাঠ</a:t>
            </a:r>
            <a:r>
              <a:rPr lang="bn-BD" baseline="0" dirty="0" smtClean="0"/>
              <a:t> শিরোনাম ও তারিখ বোর্ডে লিখে নিবেন।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86204-13F3-4722-8BA6-9A175BCE9A1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84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শ্রেণিবিন্যাসে</a:t>
            </a:r>
            <a:r>
              <a:rPr lang="bn-BD" baseline="0" dirty="0" smtClean="0"/>
              <a:t> তাদের অবধানের কিছু কথা শিক্ষার্থীদের নিকট তুলে ধরতে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86204-13F3-4722-8BA6-9A175BCE9A1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88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শ্রেণিবিন্যাসে</a:t>
            </a:r>
            <a:r>
              <a:rPr lang="bn-BD" baseline="0" dirty="0" smtClean="0"/>
              <a:t> তার অবধানের কিছু কথা শিক্ষার্থীদের নিকট তুলে ধরতে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86204-13F3-4722-8BA6-9A175BCE9A1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28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86204-13F3-4722-8BA6-9A175BCE9A1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67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বাস্তব উপকরণ ব্যবহার করে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পাঠ উপস্থাপন করা যেতে পারে।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86204-13F3-4722-8BA6-9A175BCE9A1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11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একটি প্রাণিকে শনাক্ত করতে কেন এই সাতটি ধাপ অতিক্রম করতে হবে তা শিক্ষার্থীদেরকে বুঝিয়ে বলতে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86204-13F3-4722-8BA6-9A175BCE9A1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536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উল্লেখিত</a:t>
            </a:r>
            <a:r>
              <a:rPr lang="bn-BD" baseline="0" dirty="0" smtClean="0"/>
              <a:t> প্রশ্ন ছাড়াও শিক্ষক নিজ থেকে পাঠ সংশিষ্ট প্রশ্নের মাধ্যমে শিক্ষার্থীকে মূল্যায়ন করতে পারেন।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86204-13F3-4722-8BA6-9A175BCE9A1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109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EBC34-98CA-4E0A-A3FE-1EF5DD233D10}" type="datetimeFigureOut">
              <a:rPr lang="en-US" smtClean="0"/>
              <a:t>05-May-20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9B4A-7CA7-4673-9486-5C6847646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508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EBC34-98CA-4E0A-A3FE-1EF5DD233D10}" type="datetimeFigureOut">
              <a:rPr lang="en-US" smtClean="0"/>
              <a:t>05-May-20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9B4A-7CA7-4673-9486-5C6847646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82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EBC34-98CA-4E0A-A3FE-1EF5DD233D10}" type="datetimeFigureOut">
              <a:rPr lang="en-US" smtClean="0"/>
              <a:t>05-May-20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9B4A-7CA7-4673-9486-5C6847646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466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EBC34-98CA-4E0A-A3FE-1EF5DD233D10}" type="datetimeFigureOut">
              <a:rPr lang="en-US" smtClean="0"/>
              <a:t>05-May-20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9B4A-7CA7-4673-9486-5C6847646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746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EBC34-98CA-4E0A-A3FE-1EF5DD233D10}" type="datetimeFigureOut">
              <a:rPr lang="en-US" smtClean="0"/>
              <a:t>05-May-20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9B4A-7CA7-4673-9486-5C6847646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95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EBC34-98CA-4E0A-A3FE-1EF5DD233D10}" type="datetimeFigureOut">
              <a:rPr lang="en-US" smtClean="0"/>
              <a:t>05-May-20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9B4A-7CA7-4673-9486-5C6847646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919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EBC34-98CA-4E0A-A3FE-1EF5DD233D10}" type="datetimeFigureOut">
              <a:rPr lang="en-US" smtClean="0"/>
              <a:t>05-May-20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9B4A-7CA7-4673-9486-5C6847646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65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EBC34-98CA-4E0A-A3FE-1EF5DD233D10}" type="datetimeFigureOut">
              <a:rPr lang="en-US" smtClean="0"/>
              <a:t>05-May-20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9B4A-7CA7-4673-9486-5C6847646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2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EBC34-98CA-4E0A-A3FE-1EF5DD233D10}" type="datetimeFigureOut">
              <a:rPr lang="en-US" smtClean="0"/>
              <a:t>05-May-20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9B4A-7CA7-4673-9486-5C6847646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88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EBC34-98CA-4E0A-A3FE-1EF5DD233D10}" type="datetimeFigureOut">
              <a:rPr lang="en-US" smtClean="0"/>
              <a:t>05-May-20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9B4A-7CA7-4673-9486-5C6847646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22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EBC34-98CA-4E0A-A3FE-1EF5DD233D10}" type="datetimeFigureOut">
              <a:rPr lang="en-US" smtClean="0"/>
              <a:t>05-May-20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09B4A-7CA7-4673-9486-5C6847646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6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BC34-98CA-4E0A-A3FE-1EF5DD233D10}" type="datetimeFigureOut">
              <a:rPr lang="en-US" smtClean="0"/>
              <a:t>05-May-20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09B4A-7CA7-4673-9486-5C6847646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568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gif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28.jf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50.jpeg"/><Relationship Id="rId10" Type="http://schemas.openxmlformats.org/officeDocument/2006/relationships/image" Target="../media/image36.jpeg"/><Relationship Id="rId4" Type="http://schemas.openxmlformats.org/officeDocument/2006/relationships/image" Target="../media/image37.jpeg"/><Relationship Id="rId9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mdadmegh@gmail.com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19.gif"/><Relationship Id="rId7" Type="http://schemas.openxmlformats.org/officeDocument/2006/relationships/image" Target="../media/image23.png"/><Relationship Id="rId12" Type="http://schemas.openxmlformats.org/officeDocument/2006/relationships/image" Target="../media/image28.jf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11" Type="http://schemas.openxmlformats.org/officeDocument/2006/relationships/image" Target="../media/image27.jpeg"/><Relationship Id="rId5" Type="http://schemas.openxmlformats.org/officeDocument/2006/relationships/image" Target="../media/image21.png"/><Relationship Id="rId15" Type="http://schemas.openxmlformats.org/officeDocument/2006/relationships/image" Target="../media/image31.gif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jpeg"/><Relationship Id="rId14" Type="http://schemas.openxmlformats.org/officeDocument/2006/relationships/image" Target="../media/image30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96200" y="358109"/>
            <a:ext cx="123825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 descr="http://sciweb.nybg.org/science2/Onlinexhibits/hibiscuscopy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6" b="99571" l="920" r="988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809" y="66032"/>
            <a:ext cx="3581400" cy="606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66309" y="527325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জবা ফুল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61509" y="5734914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China rose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32859" y="6077090"/>
            <a:ext cx="278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NikoshBAN" pitchFamily="2" charset="0"/>
                <a:cs typeface="NikoshBAN" pitchFamily="2" charset="0"/>
              </a:rPr>
              <a:t>Hibiscus </a:t>
            </a:r>
            <a:r>
              <a:rPr lang="en-US" i="1" dirty="0" err="1">
                <a:latin typeface="NikoshBAN" pitchFamily="2" charset="0"/>
                <a:cs typeface="NikoshBAN" pitchFamily="2" charset="0"/>
              </a:rPr>
              <a:t>rosa-sinensis</a:t>
            </a:r>
            <a:r>
              <a:rPr lang="en-US" i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206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981200" y="1524000"/>
            <a:ext cx="8305800" cy="2590800"/>
            <a:chOff x="228600" y="1524000"/>
            <a:chExt cx="8467725" cy="1762125"/>
          </a:xfrm>
        </p:grpSpPr>
        <p:pic>
          <p:nvPicPr>
            <p:cNvPr id="2" name="Picture 1" descr="SALIK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" y="1524000"/>
              <a:ext cx="2590800" cy="17621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" name="Picture 2" descr="index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8000" y="1524000"/>
              <a:ext cx="2842054" cy="1752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" name="Picture 3" descr="kechu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96000" y="1524000"/>
              <a:ext cx="2600325" cy="1752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7" name="TextBox 6"/>
          <p:cNvSpPr txBox="1"/>
          <p:nvPr/>
        </p:nvSpPr>
        <p:spPr>
          <a:xfrm>
            <a:off x="3505200" y="533401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প্রাণিগুলো লক্ষ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200" y="5029201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প্রাণি তিনটির আকৃতি কী একই রকম?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4200" y="5029201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প্রাণি তিনটির চলন কী একই রকম?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5029201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এদের দেহের গঠন কী একই রকম?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2800" y="5029201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প্রাণি তিনটির বাসস্থান  কী একই ধরণের 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1800" y="5029201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এদের বংশ বৃদ্ধির প্রক্রিয়া কী একই রকম?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75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28602"/>
            <a:ext cx="6477000" cy="2747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sam,o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0080" y="1219200"/>
            <a:ext cx="1264920" cy="1054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ha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107831"/>
            <a:ext cx="990600" cy="659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crow-eating-240x160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5600" y="1447800"/>
            <a:ext cx="1143000" cy="800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jok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8400" y="1371601"/>
            <a:ext cx="1143000" cy="816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752600" y="2895601"/>
          <a:ext cx="6477000" cy="306118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45368"/>
                <a:gridCol w="2272632"/>
                <a:gridCol w="2159000"/>
              </a:tblGrid>
              <a:tr h="439909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পর্ব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628315"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ক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628315"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খ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682951">
                <a:tc>
                  <a:txBody>
                    <a:bodyPr/>
                    <a:lstStyle/>
                    <a:p>
                      <a:r>
                        <a:rPr lang="bn-BD" sz="4400" dirty="0" smtClean="0">
                          <a:latin typeface="NikoshBAN" pitchFamily="2" charset="0"/>
                          <a:cs typeface="NikoshBAN" pitchFamily="2" charset="0"/>
                        </a:rPr>
                        <a:t>গ</a:t>
                      </a:r>
                      <a:endParaRPr lang="en-US" sz="4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4399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cxnSp>
        <p:nvCxnSpPr>
          <p:cNvPr id="14" name="Straight Connector 13"/>
          <p:cNvCxnSpPr/>
          <p:nvPr/>
        </p:nvCxnSpPr>
        <p:spPr>
          <a:xfrm rot="5400000">
            <a:off x="915194" y="4495006"/>
            <a:ext cx="3200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2705894" y="4533106"/>
            <a:ext cx="3124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4687094" y="4456906"/>
            <a:ext cx="327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6592094" y="4533106"/>
            <a:ext cx="327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752600" y="3352800"/>
            <a:ext cx="6553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752600" y="4191000"/>
            <a:ext cx="6553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752600" y="5029200"/>
            <a:ext cx="6553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752600" y="6019800"/>
            <a:ext cx="6477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 descr="projapoti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95601" y="3352800"/>
            <a:ext cx="976313" cy="767930"/>
          </a:xfrm>
          <a:prstGeom prst="rect">
            <a:avLst/>
          </a:prstGeom>
        </p:spPr>
      </p:pic>
      <p:pic>
        <p:nvPicPr>
          <p:cNvPr id="40" name="Picture 39" descr="jinok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43200" y="4257386"/>
            <a:ext cx="1066800" cy="771814"/>
          </a:xfrm>
          <a:prstGeom prst="rect">
            <a:avLst/>
          </a:prstGeom>
        </p:spPr>
      </p:pic>
      <p:pic>
        <p:nvPicPr>
          <p:cNvPr id="42" name="Picture 41" descr="doel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19400" y="5131789"/>
            <a:ext cx="990600" cy="836326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905000" y="6172201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ছকের প্রাণিগুলোর বৈশিষ্ট্যের সাথে মিল  করে উপরের প্রাণিগুলোকে ছকে অন্তর্ভূক্ত কর।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362200" y="6027004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সমস্ত পৃথিবীর সকল প্রাণির মধ্যে যে সকল প্রাণিগুলোর বৈশিষ্ট্য ছকের প্রাণিগুলোর সাথে মিলবে তাদেরকে ছকভূক্ত করা যাবে কি?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" name="Picture 26" descr="CHINGRI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38400" y="2103327"/>
            <a:ext cx="1219200" cy="81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57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0.20833 0.1898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-0.02239 0.4231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" y="2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4.44444E-6 L 0.15417 0.5305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0" y="2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4676" y="52196"/>
            <a:ext cx="11909946" cy="668740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787857" y="567344"/>
            <a:ext cx="8212667" cy="5259287"/>
            <a:chOff x="2074334" y="304801"/>
            <a:chExt cx="8212667" cy="5259287"/>
          </a:xfrm>
        </p:grpSpPr>
        <p:sp>
          <p:nvSpPr>
            <p:cNvPr id="2" name="TextBox 1"/>
            <p:cNvSpPr txBox="1"/>
            <p:nvPr/>
          </p:nvSpPr>
          <p:spPr>
            <a:xfrm>
              <a:off x="2667000" y="304801"/>
              <a:ext cx="6858000" cy="95410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একটি প্রাণীকে সনাক্ত করতে হলে প্রধানত সাতটি ধাপে এর বৈশিষ্ট্যগুলো মিলিয়ে নিতে হয়। এ ধাপগুলো হল-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074334" y="1600200"/>
              <a:ext cx="8212667" cy="3963888"/>
              <a:chOff x="533400" y="1600200"/>
              <a:chExt cx="7391400" cy="3963888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3" name="TextBox 2"/>
              <p:cNvSpPr txBox="1"/>
              <p:nvPr/>
            </p:nvSpPr>
            <p:spPr>
              <a:xfrm>
                <a:off x="609600" y="1600200"/>
                <a:ext cx="3352800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১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 জগৎ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 ( Kingdom)</a:t>
                </a: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4724400" y="1688068"/>
                <a:ext cx="3124200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২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 পর্ব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 ( Phylum)</a:t>
                </a: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533400" y="2514600"/>
                <a:ext cx="3276600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৩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 শ্রেণি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 ( Class )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4800600" y="2590800"/>
                <a:ext cx="2667000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৪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 বর্গ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( Order)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09600" y="3669268"/>
                <a:ext cx="3200400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৫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 গোত্র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 ( Family )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800600" y="3745468"/>
                <a:ext cx="3124200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৬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 গণ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 ( Genus )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09600" y="5040868"/>
                <a:ext cx="3200400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৭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 প্রজাতি (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Species)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98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035" y="172278"/>
            <a:ext cx="11728174" cy="655982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014617"/>
              </p:ext>
            </p:extLst>
          </p:nvPr>
        </p:nvGraphicFramePr>
        <p:xfrm>
          <a:off x="463826" y="1126432"/>
          <a:ext cx="11476385" cy="5459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3931"/>
                <a:gridCol w="1966623"/>
                <a:gridCol w="2295277"/>
                <a:gridCol w="2295277"/>
                <a:gridCol w="2295277"/>
              </a:tblGrid>
              <a:tr h="9099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099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099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099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099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099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874643" y="1325217"/>
            <a:ext cx="1802296" cy="516835"/>
            <a:chOff x="874643" y="1325217"/>
            <a:chExt cx="1802296" cy="516835"/>
          </a:xfrm>
        </p:grpSpPr>
        <p:sp>
          <p:nvSpPr>
            <p:cNvPr id="4" name="Rectangle 3"/>
            <p:cNvSpPr/>
            <p:nvPr/>
          </p:nvSpPr>
          <p:spPr>
            <a:xfrm>
              <a:off x="874643" y="1325217"/>
              <a:ext cx="1802296" cy="51683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05948" y="1398968"/>
              <a:ext cx="13782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প্রাণীর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চিত্র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048000" y="1351722"/>
            <a:ext cx="1802296" cy="516835"/>
            <a:chOff x="874643" y="1325217"/>
            <a:chExt cx="1802296" cy="516835"/>
          </a:xfrm>
        </p:grpSpPr>
        <p:sp>
          <p:nvSpPr>
            <p:cNvPr id="9" name="Rectangle 8"/>
            <p:cNvSpPr/>
            <p:nvPr/>
          </p:nvSpPr>
          <p:spPr>
            <a:xfrm>
              <a:off x="874643" y="1325217"/>
              <a:ext cx="1802296" cy="51683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05948" y="1398968"/>
              <a:ext cx="13782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বাসস্থান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174974" y="1325217"/>
            <a:ext cx="1802296" cy="516835"/>
            <a:chOff x="874643" y="1325217"/>
            <a:chExt cx="1802296" cy="516835"/>
          </a:xfrm>
        </p:grpSpPr>
        <p:sp>
          <p:nvSpPr>
            <p:cNvPr id="12" name="Rectangle 11"/>
            <p:cNvSpPr/>
            <p:nvPr/>
          </p:nvSpPr>
          <p:spPr>
            <a:xfrm>
              <a:off x="874643" y="1325217"/>
              <a:ext cx="1802296" cy="51683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05948" y="1398968"/>
              <a:ext cx="13782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গঠন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494104" y="1325217"/>
            <a:ext cx="1802296" cy="516835"/>
            <a:chOff x="874643" y="1325217"/>
            <a:chExt cx="1802296" cy="516835"/>
          </a:xfrm>
        </p:grpSpPr>
        <p:sp>
          <p:nvSpPr>
            <p:cNvPr id="15" name="Rectangle 14"/>
            <p:cNvSpPr/>
            <p:nvPr/>
          </p:nvSpPr>
          <p:spPr>
            <a:xfrm>
              <a:off x="874643" y="1325217"/>
              <a:ext cx="1802296" cy="51683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05948" y="1398968"/>
              <a:ext cx="13782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উপকারিতা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720469" y="1277970"/>
            <a:ext cx="1802296" cy="516835"/>
            <a:chOff x="874643" y="1325217"/>
            <a:chExt cx="1802296" cy="516835"/>
          </a:xfrm>
        </p:grpSpPr>
        <p:sp>
          <p:nvSpPr>
            <p:cNvPr id="18" name="Rectangle 17"/>
            <p:cNvSpPr/>
            <p:nvPr/>
          </p:nvSpPr>
          <p:spPr>
            <a:xfrm>
              <a:off x="874643" y="1325217"/>
              <a:ext cx="1802296" cy="51683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205948" y="1398968"/>
              <a:ext cx="13782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অপকারিতা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3061252" y="231913"/>
            <a:ext cx="3882887" cy="5300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250636" y="220510"/>
            <a:ext cx="2034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59757" y="231913"/>
            <a:ext cx="2392017" cy="5897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8050696" y="282065"/>
            <a:ext cx="1557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সময়ঃ৭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35" y="2153478"/>
            <a:ext cx="1103244" cy="73549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154" y="3053066"/>
            <a:ext cx="803125" cy="72281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154" y="4068417"/>
            <a:ext cx="954382" cy="61573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154" y="4829093"/>
            <a:ext cx="954154" cy="57249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63" y="5752478"/>
            <a:ext cx="945193" cy="75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03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381001"/>
            <a:ext cx="5029200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362200" y="1676400"/>
            <a:ext cx="5937422" cy="1828800"/>
            <a:chOff x="838200" y="1676400"/>
            <a:chExt cx="5937422" cy="1828800"/>
          </a:xfrm>
        </p:grpSpPr>
        <p:pic>
          <p:nvPicPr>
            <p:cNvPr id="3" name="Picture 2" descr="jok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1695450"/>
              <a:ext cx="2533650" cy="1809750"/>
            </a:xfrm>
            <a:prstGeom prst="rect">
              <a:avLst/>
            </a:prstGeom>
          </p:spPr>
        </p:pic>
        <p:pic>
          <p:nvPicPr>
            <p:cNvPr id="4" name="Picture 3" descr="index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10000" y="1676400"/>
              <a:ext cx="2965622" cy="182880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3505200" y="49530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প্রাণি দুইটির মধ্যে একটি পার্থক্য বল</a:t>
            </a:r>
            <a:r>
              <a:rPr lang="bn-BD" sz="2800" dirty="0"/>
              <a:t>।</a:t>
            </a:r>
            <a:endParaRPr lang="en-US" sz="2800" dirty="0"/>
          </a:p>
        </p:txBody>
      </p:sp>
      <p:grpSp>
        <p:nvGrpSpPr>
          <p:cNvPr id="9" name="Group 8"/>
          <p:cNvGrpSpPr/>
          <p:nvPr/>
        </p:nvGrpSpPr>
        <p:grpSpPr>
          <a:xfrm>
            <a:off x="2286001" y="1676400"/>
            <a:ext cx="6410325" cy="1905000"/>
            <a:chOff x="762000" y="1676400"/>
            <a:chExt cx="6410325" cy="1905000"/>
          </a:xfrm>
        </p:grpSpPr>
        <p:pic>
          <p:nvPicPr>
            <p:cNvPr id="7" name="Picture 6" descr="Fish2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2000" y="1676400"/>
              <a:ext cx="3642264" cy="1905000"/>
            </a:xfrm>
            <a:prstGeom prst="rect">
              <a:avLst/>
            </a:prstGeom>
          </p:spPr>
        </p:pic>
        <p:pic>
          <p:nvPicPr>
            <p:cNvPr id="8" name="Picture 7" descr="kechu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72000" y="1676400"/>
              <a:ext cx="2600325" cy="175260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3810000" y="49530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প্রাণি দুইটির বাসস্থানের নাম বল।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133600" y="1600200"/>
            <a:ext cx="6934200" cy="2472466"/>
            <a:chOff x="609600" y="1600200"/>
            <a:chExt cx="6934200" cy="2472466"/>
          </a:xfrm>
        </p:grpSpPr>
        <p:pic>
          <p:nvPicPr>
            <p:cNvPr id="12" name="Picture 11" descr="CHINGRI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9600" y="1676400"/>
              <a:ext cx="3492500" cy="2324100"/>
            </a:xfrm>
            <a:prstGeom prst="rect">
              <a:avLst/>
            </a:prstGeom>
          </p:spPr>
        </p:pic>
        <p:pic>
          <p:nvPicPr>
            <p:cNvPr id="13" name="Picture 12" descr="kumir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343400" y="1600200"/>
              <a:ext cx="3200400" cy="2472466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2209800" y="52578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76600" y="49530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প্রাণি দুইটির চলন কী একই রকম?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286000" y="1600200"/>
            <a:ext cx="7239000" cy="2362200"/>
            <a:chOff x="762000" y="1600200"/>
            <a:chExt cx="7239000" cy="2362200"/>
          </a:xfrm>
        </p:grpSpPr>
        <p:pic>
          <p:nvPicPr>
            <p:cNvPr id="17" name="Picture 16" descr="banor.jp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2000" y="1676400"/>
              <a:ext cx="3657600" cy="2286000"/>
            </a:xfrm>
            <a:prstGeom prst="rect">
              <a:avLst/>
            </a:prstGeom>
          </p:spPr>
        </p:pic>
        <p:pic>
          <p:nvPicPr>
            <p:cNvPr id="18" name="Picture 17" descr="SALIK.jp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527928" y="1600200"/>
              <a:ext cx="3473072" cy="2362200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2971800" y="49530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প্রাণি দুইটির বংশ বৃদ্ধির প্রক্রিয়া কী একই রকম?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20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0" grpId="0"/>
      <p:bldP spid="10" grpId="1"/>
      <p:bldP spid="16" grpId="0"/>
      <p:bldP spid="16" grpId="1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533401"/>
            <a:ext cx="464820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গুরুত্বপূর্ণ শব্দ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2209801"/>
            <a:ext cx="67818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শ্রেণিবিন্যাস বিদ্যা, দ্বি-পদ নামকরণ, ও প্রজাতি।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42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381001"/>
            <a:ext cx="3581400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2362200"/>
            <a:ext cx="7010400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তোমার চারপাশের পরিবেশ থেকে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উড়তে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টি  প্রাণি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দুইটি করে বৈশিষ্ট্য লিখে আনবে।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6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0" y="381001"/>
            <a:ext cx="38862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liniy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1219201"/>
            <a:ext cx="4953000" cy="507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77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2400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5" descr="C:\Users\user\Desktop\tissue culture\treeline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6477000"/>
            <a:ext cx="8991600" cy="381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752600" y="2427425"/>
            <a:ext cx="403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b="1" dirty="0">
                <a:latin typeface="Arial Narrow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Oval 5"/>
          <p:cNvSpPr/>
          <p:nvPr/>
        </p:nvSpPr>
        <p:spPr>
          <a:xfrm>
            <a:off x="4393406" y="477340"/>
            <a:ext cx="3252788" cy="6656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Wave 7"/>
          <p:cNvSpPr/>
          <p:nvPr/>
        </p:nvSpPr>
        <p:spPr>
          <a:xfrm rot="5400000">
            <a:off x="4076700" y="3848100"/>
            <a:ext cx="4114800" cy="228600"/>
          </a:xfrm>
          <a:prstGeom prst="wave">
            <a:avLst>
              <a:gd name="adj1" fmla="val 20000"/>
              <a:gd name="adj2" fmla="val -100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0" y="2286000"/>
            <a:ext cx="3352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নবম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অধ্যায়-পঞ্চম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lvl="0"/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866900" y="2844504"/>
            <a:ext cx="4038600" cy="250530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এমদাদুর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dirty="0" err="1">
                <a:latin typeface="NikoshBAN" pitchFamily="2" charset="0"/>
                <a:cs typeface="NikoshBAN" pitchFamily="2" charset="0"/>
              </a:rPr>
              <a:t>খাদিমপুর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dirty="0" err="1">
                <a:latin typeface="NikoshBAN" pitchFamily="2" charset="0"/>
                <a:cs typeface="NikoshBAN" pitchFamily="2" charset="0"/>
              </a:rPr>
              <a:t>মিরপুর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কুষ্টিয়া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</a:t>
            </a:r>
            <a:endParaRPr lang="en-US" b="1" dirty="0">
              <a:latin typeface="Arial Narrow" pitchFamily="34" charset="0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Email: </a:t>
            </a:r>
            <a:r>
              <a:rPr lang="en-US" sz="2000" b="1" dirty="0">
                <a:latin typeface="Arial Narrow" pitchFamily="34" charset="0"/>
                <a:cs typeface="Times New Roman" pitchFamily="18" charset="0"/>
                <a:hlinkClick r:id="rId3"/>
              </a:rPr>
              <a:t>amdadmegh@gmail.com</a:t>
            </a:r>
            <a:endParaRPr lang="en-US" sz="2000" b="1" dirty="0">
              <a:latin typeface="Arial Narrow" pitchFamily="34" charset="0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Mobai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: 01723675175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917166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28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752600" y="276880"/>
            <a:ext cx="8761462" cy="52322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বৈশিষ্টের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উপর ভিত্তি করে সাবানগুলোকে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ভাগ করা  যাবে?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367492"/>
              </p:ext>
            </p:extLst>
          </p:nvPr>
        </p:nvGraphicFramePr>
        <p:xfrm>
          <a:off x="1752600" y="3124200"/>
          <a:ext cx="86106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2650"/>
                <a:gridCol w="2152650"/>
                <a:gridCol w="2171700"/>
                <a:gridCol w="2133600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chemeClr val="lt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টয়লেট সাবান</a:t>
                      </a:r>
                      <a:endParaRPr lang="en-US" sz="2800" dirty="0">
                        <a:solidFill>
                          <a:schemeClr val="lt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solidFill>
                            <a:schemeClr val="lt1"/>
                          </a:solidFill>
                        </a:rPr>
                        <a:t>ডিটারজেন্ট</a:t>
                      </a:r>
                      <a:endParaRPr lang="en-US" dirty="0">
                        <a:solidFill>
                          <a:schemeClr val="lt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lt1"/>
                          </a:solidFill>
                          <a:latin typeface="NikoshBAN" pitchFamily="2" charset="0"/>
                          <a:cs typeface="NikoshBAN" pitchFamily="2" charset="0"/>
                        </a:rPr>
                        <a:t>লন্ড্রি সাবান</a:t>
                      </a:r>
                      <a:endParaRPr lang="en-US" sz="2400" dirty="0">
                        <a:solidFill>
                          <a:schemeClr val="lt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lt1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তরল সাবান</a:t>
                      </a:r>
                      <a:endParaRPr lang="en-US" sz="2400" dirty="0">
                        <a:solidFill>
                          <a:schemeClr val="lt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" name="Picture 19" descr="deto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914400"/>
            <a:ext cx="990600" cy="1188720"/>
          </a:xfrm>
          <a:prstGeom prst="rect">
            <a:avLst/>
          </a:prstGeom>
        </p:spPr>
      </p:pic>
      <p:pic>
        <p:nvPicPr>
          <p:cNvPr id="23" name="Picture 22" descr="57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990600"/>
            <a:ext cx="990600" cy="990600"/>
          </a:xfrm>
          <a:prstGeom prst="rect">
            <a:avLst/>
          </a:prstGeom>
        </p:spPr>
      </p:pic>
      <p:pic>
        <p:nvPicPr>
          <p:cNvPr id="28" name="Picture 27" descr="kjj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91000" y="1219200"/>
            <a:ext cx="838200" cy="1061720"/>
          </a:xfrm>
          <a:prstGeom prst="rect">
            <a:avLst/>
          </a:prstGeom>
        </p:spPr>
      </p:pic>
      <p:pic>
        <p:nvPicPr>
          <p:cNvPr id="8" name="Picture 7" descr="keya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1600" y="1066800"/>
            <a:ext cx="1282390" cy="876300"/>
          </a:xfrm>
          <a:prstGeom prst="rect">
            <a:avLst/>
          </a:prstGeom>
        </p:spPr>
      </p:pic>
      <p:pic>
        <p:nvPicPr>
          <p:cNvPr id="12" name="Picture 11" descr="lifebouy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0800" y="1143000"/>
            <a:ext cx="973666" cy="1143000"/>
          </a:xfrm>
          <a:prstGeom prst="rect">
            <a:avLst/>
          </a:prstGeom>
        </p:spPr>
      </p:pic>
      <p:pic>
        <p:nvPicPr>
          <p:cNvPr id="21" name="Picture 20" descr="surf axcel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9000" y="1219200"/>
            <a:ext cx="1143000" cy="1143000"/>
          </a:xfrm>
          <a:prstGeom prst="rect">
            <a:avLst/>
          </a:prstGeom>
        </p:spPr>
      </p:pic>
      <p:pic>
        <p:nvPicPr>
          <p:cNvPr id="14" name="Picture 13" descr="lux.jpg"/>
          <p:cNvPicPr>
            <a:picLocks noChangeAspect="1"/>
          </p:cNvPicPr>
          <p:nvPr/>
        </p:nvPicPr>
        <p:blipFill rotWithShape="1">
          <a:blip r:embed="rId9"/>
          <a:srcRect t="13437" b="20850"/>
          <a:stretch/>
        </p:blipFill>
        <p:spPr>
          <a:xfrm>
            <a:off x="8382000" y="1295401"/>
            <a:ext cx="1143000" cy="751095"/>
          </a:xfrm>
          <a:prstGeom prst="rect">
            <a:avLst/>
          </a:prstGeom>
        </p:spPr>
      </p:pic>
      <p:pic>
        <p:nvPicPr>
          <p:cNvPr id="19" name="Picture 18" descr="saban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01201" y="1371600"/>
            <a:ext cx="912861" cy="903732"/>
          </a:xfrm>
          <a:prstGeom prst="rect">
            <a:avLst/>
          </a:prstGeom>
        </p:spPr>
      </p:pic>
      <p:pic>
        <p:nvPicPr>
          <p:cNvPr id="22" name="Picture 21" descr="w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28800" y="2133601"/>
            <a:ext cx="838200" cy="850005"/>
          </a:xfrm>
          <a:prstGeom prst="rect">
            <a:avLst/>
          </a:prstGeom>
        </p:spPr>
      </p:pic>
      <p:pic>
        <p:nvPicPr>
          <p:cNvPr id="4" name="Picture 3" descr="detol handwash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71801" y="1905001"/>
            <a:ext cx="1000125" cy="1000125"/>
          </a:xfrm>
          <a:prstGeom prst="rect">
            <a:avLst/>
          </a:prstGeom>
        </p:spPr>
      </p:pic>
      <p:pic>
        <p:nvPicPr>
          <p:cNvPr id="7" name="Picture 6" descr="keya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00800" y="2133600"/>
            <a:ext cx="1066800" cy="854290"/>
          </a:xfrm>
          <a:prstGeom prst="rect">
            <a:avLst/>
          </a:prstGeom>
        </p:spPr>
      </p:pic>
      <p:pic>
        <p:nvPicPr>
          <p:cNvPr id="10" name="Picture 9" descr="keya4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29200" y="1981200"/>
            <a:ext cx="12573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0.02084 0.402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" y="20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3142 0.430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03" y="2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0.37292 0.4502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46" y="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0.12474 0.5534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37" y="2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 L 0.27187 0.3833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00" y="1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-0.2711 0.5060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55" y="2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-0.53542 0.504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71" y="2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7.40741E-7 L -0.28216 0.5884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15" y="2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2875 0.2826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0" y="1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44444E-6 L 0.48268 0.5013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28" y="2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-0.06875 0.5277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0" y="2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7 L -0.35 0.4865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660" y="685800"/>
            <a:ext cx="563880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প্রাণিজগতের শ্রেণিবিন্যাস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kech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522" y="1752600"/>
            <a:ext cx="4239660" cy="3175206"/>
          </a:xfrm>
          <a:prstGeom prst="rect">
            <a:avLst/>
          </a:prstGeom>
        </p:spPr>
      </p:pic>
      <p:pic>
        <p:nvPicPr>
          <p:cNvPr id="4" name="Picture 3" descr="kumi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1752600"/>
            <a:ext cx="4110038" cy="317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0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762001"/>
            <a:ext cx="39624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9203" y="1592998"/>
            <a:ext cx="8534400" cy="2246769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    এই পাঠ শেষে শিক্ষার্থীরা---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শ্রেণিবিন্যাসে অবদান আছে এমন বিজ্ঞানীদের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সনাক্ত করতে পারবে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শ্রেণিবিন্যাসের ধাপগুলো বর্ণনা পারবে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 দ্বিপদ নামকরণের নিয়মাবলী বর্ণনা করতে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শ্রেণিবিন্যাসের প্রয়োজনীয়তা ব্যাখ্যা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304016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7477" cy="66680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97477" y="0"/>
            <a:ext cx="5794522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56289" y="111067"/>
            <a:ext cx="3568168" cy="13078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503407" y="1749287"/>
            <a:ext cx="3568168" cy="13552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475882" y="3387311"/>
            <a:ext cx="3568168" cy="13071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495032" y="5064327"/>
            <a:ext cx="3592787" cy="13777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75" y="3748040"/>
            <a:ext cx="1180113" cy="5238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9" y="5844378"/>
            <a:ext cx="759655" cy="4566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123" y="4839541"/>
            <a:ext cx="770775" cy="7461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114" y="4656406"/>
            <a:ext cx="575215" cy="5176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57" y="3075314"/>
            <a:ext cx="966422" cy="8030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482" y="3869880"/>
            <a:ext cx="426422" cy="4385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36589" y="3410667"/>
            <a:ext cx="591954" cy="39364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0222971" y="25538"/>
            <a:ext cx="1969028" cy="638802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034" y="3292038"/>
            <a:ext cx="617959" cy="41197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1" y="4054173"/>
            <a:ext cx="566078" cy="35132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145" y="4473701"/>
            <a:ext cx="684406" cy="441552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10068466" y="226950"/>
            <a:ext cx="2087185" cy="759655"/>
            <a:chOff x="10075510" y="82468"/>
            <a:chExt cx="2087185" cy="759655"/>
          </a:xfrm>
        </p:grpSpPr>
        <p:sp>
          <p:nvSpPr>
            <p:cNvPr id="17" name="Left Arrow 16"/>
            <p:cNvSpPr/>
            <p:nvPr/>
          </p:nvSpPr>
          <p:spPr>
            <a:xfrm>
              <a:off x="10075510" y="306610"/>
              <a:ext cx="670683" cy="475045"/>
            </a:xfrm>
            <a:prstGeom prst="lef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0793311" y="82468"/>
              <a:ext cx="1369384" cy="75965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0068466" y="1934618"/>
            <a:ext cx="2087185" cy="759655"/>
            <a:chOff x="10075510" y="82468"/>
            <a:chExt cx="2087185" cy="759655"/>
          </a:xfrm>
        </p:grpSpPr>
        <p:sp>
          <p:nvSpPr>
            <p:cNvPr id="31" name="Left Arrow 30"/>
            <p:cNvSpPr/>
            <p:nvPr/>
          </p:nvSpPr>
          <p:spPr>
            <a:xfrm>
              <a:off x="10075510" y="306610"/>
              <a:ext cx="670683" cy="475045"/>
            </a:xfrm>
            <a:prstGeom prst="lef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0793311" y="82468"/>
              <a:ext cx="1369384" cy="75965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0106617" y="3503179"/>
            <a:ext cx="2087185" cy="759655"/>
            <a:chOff x="10075510" y="82468"/>
            <a:chExt cx="2087185" cy="759655"/>
          </a:xfrm>
        </p:grpSpPr>
        <p:sp>
          <p:nvSpPr>
            <p:cNvPr id="35" name="Left Arrow 34"/>
            <p:cNvSpPr/>
            <p:nvPr/>
          </p:nvSpPr>
          <p:spPr>
            <a:xfrm>
              <a:off x="10075510" y="306610"/>
              <a:ext cx="670683" cy="475045"/>
            </a:xfrm>
            <a:prstGeom prst="lef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0793311" y="82468"/>
              <a:ext cx="1369384" cy="75965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0088790" y="5341835"/>
            <a:ext cx="2087185" cy="759655"/>
            <a:chOff x="10075510" y="82468"/>
            <a:chExt cx="2087185" cy="759655"/>
          </a:xfrm>
        </p:grpSpPr>
        <p:sp>
          <p:nvSpPr>
            <p:cNvPr id="38" name="Left Arrow 37"/>
            <p:cNvSpPr/>
            <p:nvPr/>
          </p:nvSpPr>
          <p:spPr>
            <a:xfrm>
              <a:off x="10075510" y="306610"/>
              <a:ext cx="670683" cy="475045"/>
            </a:xfrm>
            <a:prstGeom prst="lef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793311" y="82468"/>
              <a:ext cx="1369384" cy="75965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0850191" y="348149"/>
            <a:ext cx="1330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মাটিতে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885051" y="2161927"/>
            <a:ext cx="121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উড়তে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924761" y="3556035"/>
            <a:ext cx="1212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869792" y="5312114"/>
            <a:ext cx="1288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90" y="5131575"/>
            <a:ext cx="576218" cy="34573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810" y="4052767"/>
            <a:ext cx="460169" cy="25884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322" y="5193322"/>
            <a:ext cx="1369433" cy="97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96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6 L 0.37109 0.233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55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0.26211 0.0775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99" y="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0.53763 -0.7930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75" y="-3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05 0.02848 L 0.25925 -0.1636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65" y="-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45 -0.1773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-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6 L 0.28229 -0.183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15" y="-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33333E-6 L 0.7573 -0.2532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65" y="-1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23177 0.1300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89" y="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L 0.68828 0.0986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14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22222E-6 L 0.33255 -0.5122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28" y="-2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7.40741E-7 L 0.23164 -0.2372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76" y="-1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79173" y="2052154"/>
            <a:ext cx="10701132" cy="2839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99861" y="3503768"/>
            <a:ext cx="8666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চারপাশে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79233" y="2515663"/>
            <a:ext cx="2054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22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0400" y="979909"/>
            <a:ext cx="59055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শ্রেণিবিন্যাসে অবদানকারী বিজ্ঞানীর নাম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 descr="Aristot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2066042"/>
            <a:ext cx="2438400" cy="3267959"/>
          </a:xfrm>
          <a:prstGeom prst="rect">
            <a:avLst/>
          </a:prstGeom>
        </p:spPr>
      </p:pic>
      <p:pic>
        <p:nvPicPr>
          <p:cNvPr id="5" name="Picture 4" descr="john re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057400"/>
            <a:ext cx="2743200" cy="3291840"/>
          </a:xfrm>
          <a:prstGeom prst="rect">
            <a:avLst/>
          </a:prstGeom>
        </p:spPr>
      </p:pic>
      <p:pic>
        <p:nvPicPr>
          <p:cNvPr id="7" name="Picture 6" descr="liniya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0820" y="2057400"/>
            <a:ext cx="2706180" cy="3276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81200" y="5386340"/>
            <a:ext cx="243840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অ্যারিস্টোটল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5386340"/>
            <a:ext cx="274320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জন রে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0" y="5386339"/>
            <a:ext cx="266700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ক্যারোলাস লিনিয়াস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0400" y="960288"/>
            <a:ext cx="59055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চিত্রের বিজ্ঞানীদের সম্পর্কে তোমরা কী জান 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72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3" grpId="0" animBg="1"/>
      <p:bldP spid="1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64674" y="6049918"/>
            <a:ext cx="5049116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বৈজ্ঞানিক নামঃ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u="sng" dirty="0">
                <a:latin typeface="NikoshBAN" pitchFamily="2" charset="0"/>
                <a:cs typeface="NikoshBAN" pitchFamily="2" charset="0"/>
              </a:rPr>
              <a:t>Homo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u="sng" dirty="0">
                <a:latin typeface="NikoshBAN" pitchFamily="2" charset="0"/>
                <a:cs typeface="NikoshBAN" pitchFamily="2" charset="0"/>
              </a:rPr>
              <a:t>sapiens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71933" y="702616"/>
            <a:ext cx="3600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চিত্রে কী দেখতে পারছ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37569" y="688438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মানুষের বৈজ্ঞানিক নাম বলতে পারবে 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19758" y="715619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  মানুষের বৈজ্ঞানিক নামে কী কী বৈশিষ্ট্য  দেখতে পাচ্ছ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00004" y="5862764"/>
            <a:ext cx="64770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শ্রেণিবিন্যাসের জনকঃ প্রকৃতি বিজ্ঞানী ক্যারোলাস লিনিয়াস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89671" y="766616"/>
            <a:ext cx="4987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চিত্রের লোকটিকে তোমরা চেন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18857" y="1300275"/>
            <a:ext cx="3829497" cy="35920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 descr="liniya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2805" y="1039407"/>
            <a:ext cx="5181600" cy="4038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2741159" y="5245967"/>
            <a:ext cx="2984892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Homo</a:t>
            </a:r>
            <a:r>
              <a:rPr lang="en-US" sz="28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u="sng" dirty="0">
                <a:latin typeface="NikoshBAN" pitchFamily="2" charset="0"/>
                <a:cs typeface="NikoshBAN" pitchFamily="2" charset="0"/>
              </a:rPr>
              <a:t>sapiens</a:t>
            </a:r>
          </a:p>
        </p:txBody>
      </p:sp>
    </p:spTree>
    <p:extLst>
      <p:ext uri="{BB962C8B-B14F-4D97-AF65-F5344CB8AC3E}">
        <p14:creationId xmlns:p14="http://schemas.microsoft.com/office/powerpoint/2010/main" val="135385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4" grpId="0"/>
      <p:bldP spid="16" grpId="0"/>
      <p:bldP spid="18" grpId="0" animBg="1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519</Words>
  <Application>Microsoft Office PowerPoint</Application>
  <PresentationFormat>Widescreen</PresentationFormat>
  <Paragraphs>101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Arial Narrow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ACT</dc:creator>
  <cp:lastModifiedBy>ACT</cp:lastModifiedBy>
  <cp:revision>29</cp:revision>
  <dcterms:created xsi:type="dcterms:W3CDTF">2020-04-27T13:42:06Z</dcterms:created>
  <dcterms:modified xsi:type="dcterms:W3CDTF">2020-05-05T11:32:48Z</dcterms:modified>
</cp:coreProperties>
</file>