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2" r:id="rId6"/>
    <p:sldId id="261" r:id="rId7"/>
    <p:sldId id="272" r:id="rId8"/>
    <p:sldId id="264" r:id="rId9"/>
    <p:sldId id="263" r:id="rId10"/>
    <p:sldId id="270" r:id="rId11"/>
    <p:sldId id="271" r:id="rId12"/>
    <p:sldId id="273" r:id="rId13"/>
    <p:sldId id="265" r:id="rId14"/>
    <p:sldId id="274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A6D3C-63EB-47A6-93D7-96295415D3A5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1C6B-98D2-481B-BDBE-21E2E090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01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এটি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শুধুমাত্র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শিশুদের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আনন্দ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দেবার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জন্য</a:t>
            </a:r>
            <a:r>
              <a:rPr lang="en-US" baseline="0" dirty="0" smtClean="0"/>
              <a:t> 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1C6B-98D2-481B-BDBE-21E2E09082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46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শিশুদের</a:t>
            </a:r>
            <a:r>
              <a:rPr lang="en-US" dirty="0" smtClean="0"/>
              <a:t> </a:t>
            </a:r>
            <a:r>
              <a:rPr lang="en-US" dirty="0" err="1" smtClean="0"/>
              <a:t>কাছ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উত্তর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আশা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করব</a:t>
            </a:r>
            <a:r>
              <a:rPr lang="en-US" baseline="0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1C6B-98D2-481B-BDBE-21E2E09082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34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এটি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কেন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ভুল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বাক্য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তা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ব্যাক্ষা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করব</a:t>
            </a:r>
            <a:r>
              <a:rPr lang="en-US" baseline="0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1C6B-98D2-481B-BDBE-21E2E09082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63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DE155-F57F-4894-BC25-6733B9954B7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19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বোর্ডে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মিল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পরে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স্লাইডের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সঙ্গে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মিলিয়ে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নেব</a:t>
            </a:r>
            <a:r>
              <a:rPr lang="en-US" baseline="0" dirty="0" smtClean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DE155-F57F-4894-BC25-6733B9954B7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81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C52F9-4CA7-447E-B15F-A7592577206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1DDE-63F5-4A6B-A7F9-5DB424C34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4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C52F9-4CA7-447E-B15F-A7592577206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1DDE-63F5-4A6B-A7F9-5DB424C34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5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C52F9-4CA7-447E-B15F-A7592577206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1DDE-63F5-4A6B-A7F9-5DB424C34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17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C52F9-4CA7-447E-B15F-A7592577206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1DDE-63F5-4A6B-A7F9-5DB424C34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2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C52F9-4CA7-447E-B15F-A7592577206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1DDE-63F5-4A6B-A7F9-5DB424C34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3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C52F9-4CA7-447E-B15F-A7592577206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1DDE-63F5-4A6B-A7F9-5DB424C34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66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C52F9-4CA7-447E-B15F-A7592577206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1DDE-63F5-4A6B-A7F9-5DB424C34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0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C52F9-4CA7-447E-B15F-A7592577206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1DDE-63F5-4A6B-A7F9-5DB424C34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6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C52F9-4CA7-447E-B15F-A7592577206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1DDE-63F5-4A6B-A7F9-5DB424C34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80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C52F9-4CA7-447E-B15F-A7592577206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1DDE-63F5-4A6B-A7F9-5DB424C34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4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C52F9-4CA7-447E-B15F-A7592577206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1DDE-63F5-4A6B-A7F9-5DB424C34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1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C52F9-4CA7-447E-B15F-A7592577206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1DDE-63F5-4A6B-A7F9-5DB424C34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9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" y="115911"/>
            <a:ext cx="11977351" cy="6437290"/>
          </a:xfrm>
          <a:prstGeom prst="rect">
            <a:avLst/>
          </a:prstGeom>
          <a:noFill/>
          <a:ln w="127000">
            <a:solidFill>
              <a:srgbClr val="D0E03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541" y="2160107"/>
            <a:ext cx="4434983" cy="35483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53541" y="586854"/>
            <a:ext cx="4434983" cy="1569660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8724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7377" y="321468"/>
            <a:ext cx="277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5400" b="1" dirty="0">
              <a:solidFill>
                <a:srgbClr val="CC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0152" y="115911"/>
            <a:ext cx="11977351" cy="6437290"/>
          </a:xfrm>
          <a:prstGeom prst="rect">
            <a:avLst/>
          </a:prstGeom>
          <a:noFill/>
          <a:ln w="127000">
            <a:solidFill>
              <a:srgbClr val="D0E03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6540" y="2127465"/>
            <a:ext cx="8434648" cy="3429844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596787" y="536913"/>
            <a:ext cx="5418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পাঠ্যপুস্তকের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৭২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02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90152" y="115911"/>
            <a:ext cx="11977351" cy="6437290"/>
          </a:xfrm>
          <a:prstGeom prst="rect">
            <a:avLst/>
          </a:prstGeom>
          <a:noFill/>
          <a:ln w="127000">
            <a:solidFill>
              <a:srgbClr val="D0E03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55343" y="1733266"/>
            <a:ext cx="928048" cy="77792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83641" y="1799061"/>
            <a:ext cx="19925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 ৯ = ১৫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1808" y="1733266"/>
            <a:ext cx="5104263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মিথ্যা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38734" y="2959988"/>
            <a:ext cx="4189862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খালিঘরে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51630" y="3997804"/>
            <a:ext cx="653727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খালিঘরের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মিথ্যা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2467" y="212034"/>
            <a:ext cx="32741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70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467" y="212034"/>
            <a:ext cx="35062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54677" y="471283"/>
            <a:ext cx="550934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২০+৯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bn-BD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≥</a:t>
            </a:r>
            <a:r>
              <a:rPr lang="bn-BD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+২৫</a:t>
            </a:r>
            <a:endParaRPr lang="en-US" sz="36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/>
            <a:r>
              <a:rPr lang="bn-BD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467" y="1988514"/>
            <a:ext cx="5034751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indent="-742950">
              <a:buAutoNum type="arabicParenBoth"/>
            </a:pPr>
            <a:r>
              <a:rPr lang="bn-BD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৬৫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≥</a:t>
            </a:r>
            <a:r>
              <a:rPr lang="bn-BD" sz="4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bn-BD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৫৭ 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+</a:t>
            </a:r>
            <a:r>
              <a:rPr lang="en-US" sz="4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bn-BD" sz="48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152" y="115911"/>
            <a:ext cx="11977351" cy="6437290"/>
          </a:xfrm>
          <a:prstGeom prst="rect">
            <a:avLst/>
          </a:prstGeom>
          <a:noFill/>
          <a:ln w="127000">
            <a:solidFill>
              <a:srgbClr val="D0E03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954677" y="2124654"/>
            <a:ext cx="5454851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মিথ্যা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6240" y="3802097"/>
            <a:ext cx="6537278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খালিঘরে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6240" y="4992983"/>
            <a:ext cx="653727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খালিঘরের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মিথ্যা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261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152" y="115911"/>
            <a:ext cx="11977351" cy="6437290"/>
          </a:xfrm>
          <a:prstGeom prst="rect">
            <a:avLst/>
          </a:prstGeom>
          <a:noFill/>
          <a:ln w="127000">
            <a:solidFill>
              <a:srgbClr val="D0E03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3443" y="235132"/>
            <a:ext cx="571663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গণিত বই এর 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৬৮</a:t>
            </a:r>
            <a:r>
              <a:rPr lang="bn-BD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পৃষ্ঠা দেখ</a:t>
            </a:r>
            <a:endParaRPr lang="en-US" sz="5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3029" y="235132"/>
            <a:ext cx="5202852" cy="597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7089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0108" y="1963661"/>
            <a:ext cx="892707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খালিঘরে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যথাযথ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বসাও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0966" y="3334556"/>
            <a:ext cx="10495722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indent="-742950">
              <a:buAutoNum type="arabicParenBoth"/>
            </a:pPr>
            <a:r>
              <a:rPr lang="bn-BD" sz="6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১৪২ </a:t>
            </a:r>
            <a:r>
              <a:rPr lang="en-US" sz="60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‼</a:t>
            </a:r>
            <a:r>
              <a:rPr lang="bn-BD" sz="60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৬৫ </a:t>
            </a:r>
            <a:r>
              <a:rPr lang="en-US" sz="60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≥</a:t>
            </a:r>
            <a:r>
              <a:rPr lang="bn-BD" sz="60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৫৭ </a:t>
            </a:r>
            <a:r>
              <a:rPr lang="en-US" sz="60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+</a:t>
            </a:r>
            <a:r>
              <a:rPr lang="bn-BD" sz="60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১২</a:t>
            </a:r>
          </a:p>
          <a:p>
            <a:pPr marL="742950" indent="-742950">
              <a:buAutoNum type="arabicParenBoth"/>
            </a:pPr>
            <a:r>
              <a:rPr lang="bn-BD" sz="60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৬৩ </a:t>
            </a:r>
            <a:r>
              <a:rPr lang="en-US" sz="60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÷</a:t>
            </a:r>
            <a:r>
              <a:rPr lang="bn-BD" sz="60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৭ </a:t>
            </a:r>
            <a:r>
              <a:rPr lang="en-US" sz="60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60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60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≥</a:t>
            </a:r>
            <a:r>
              <a:rPr lang="bn-BD" sz="60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৬৩ </a:t>
            </a:r>
            <a:r>
              <a:rPr lang="en-US" sz="60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60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60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÷</a:t>
            </a:r>
            <a:r>
              <a:rPr lang="bn-BD" sz="60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৭</a:t>
            </a:r>
            <a:endParaRPr lang="en-US" sz="60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73085" y="365169"/>
            <a:ext cx="5029200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পরিকল্পিত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152" y="115911"/>
            <a:ext cx="11977351" cy="6437290"/>
          </a:xfrm>
          <a:prstGeom prst="rect">
            <a:avLst/>
          </a:prstGeom>
          <a:noFill/>
          <a:ln w="127000">
            <a:solidFill>
              <a:srgbClr val="D0E03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867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7945" y="718458"/>
            <a:ext cx="2233748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50" y="2477588"/>
            <a:ext cx="6667500" cy="3810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0152" y="115911"/>
            <a:ext cx="11977351" cy="6437290"/>
          </a:xfrm>
          <a:prstGeom prst="rect">
            <a:avLst/>
          </a:prstGeom>
          <a:noFill/>
          <a:ln w="127000">
            <a:solidFill>
              <a:srgbClr val="D0E03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96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" y="115911"/>
            <a:ext cx="11977351" cy="6437290"/>
          </a:xfrm>
          <a:prstGeom prst="rect">
            <a:avLst/>
          </a:prstGeom>
          <a:noFill/>
          <a:ln w="127000">
            <a:solidFill>
              <a:srgbClr val="D0E03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52047" y="-6191"/>
            <a:ext cx="46482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800" dirty="0" err="1" smtClean="0">
                <a:latin typeface="NikoshBAN" pitchFamily="2" charset="0"/>
                <a:cs typeface="NikoshBAN" pitchFamily="2" charset="0"/>
              </a:rPr>
              <a:t>প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2682" y="2406367"/>
            <a:ext cx="5437094" cy="255454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4000" b="1" cap="all" dirty="0" err="1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স্বরুপ</a:t>
            </a:r>
            <a:r>
              <a:rPr lang="en-US" sz="4000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দাস</a:t>
            </a:r>
            <a:endParaRPr lang="en-US" sz="4000" b="1" cap="all" dirty="0" smtClean="0">
              <a:ln w="9000" cmpd="sng">
                <a:solidFill>
                  <a:srgbClr val="FFFF0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cap="all" dirty="0" err="1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bn-BD" sz="4000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শিক্ষক  </a:t>
            </a:r>
            <a:endParaRPr lang="en-US" sz="4000" b="1" cap="all" dirty="0" smtClean="0">
              <a:ln w="9000" cmpd="sng">
                <a:solidFill>
                  <a:srgbClr val="FFFF00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cap="all" dirty="0" err="1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আজমপুর</a:t>
            </a:r>
            <a:r>
              <a:rPr lang="en-US" sz="4000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সরঃ</a:t>
            </a:r>
            <a:r>
              <a:rPr lang="en-US" sz="4000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প্রাথঃ</a:t>
            </a:r>
            <a:r>
              <a:rPr lang="en-US" sz="4000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000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BD" sz="4000" b="1" cap="all" dirty="0" smtClean="0">
              <a:ln w="9000" cmpd="sng">
                <a:solidFill>
                  <a:srgbClr val="FFFF0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cap="all" dirty="0" err="1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দর্শনা-চুয়াডাঙ্গা</a:t>
            </a:r>
            <a:r>
              <a:rPr lang="en-US" sz="4000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b="1" cap="all" dirty="0">
              <a:ln w="9000" cmpd="sng">
                <a:solidFill>
                  <a:srgbClr val="FFFF0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97705" y="2182249"/>
            <a:ext cx="523090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n w="1905">
                  <a:solidFill>
                    <a:srgbClr val="FFFF00"/>
                  </a:solidFill>
                </a:ln>
                <a:solidFill>
                  <a:srgbClr val="DA32B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3600" b="1" dirty="0" smtClean="0">
                <a:ln w="1905">
                  <a:solidFill>
                    <a:srgbClr val="FFFF00"/>
                  </a:solidFill>
                </a:ln>
                <a:solidFill>
                  <a:srgbClr val="DA32B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b="1" dirty="0" smtClean="0">
                <a:ln w="1905">
                  <a:solidFill>
                    <a:srgbClr val="FFFF00"/>
                  </a:solidFill>
                </a:ln>
                <a:solidFill>
                  <a:srgbClr val="DA32B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>
                  <a:solidFill>
                    <a:srgbClr val="FFFF00"/>
                  </a:solidFill>
                </a:ln>
                <a:solidFill>
                  <a:srgbClr val="DA32B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চতুর্থ</a:t>
            </a:r>
            <a:endParaRPr lang="bn-BD" sz="3600" b="1" dirty="0" smtClean="0">
              <a:ln w="1905">
                <a:solidFill>
                  <a:srgbClr val="FFFF00"/>
                </a:solidFill>
              </a:ln>
              <a:solidFill>
                <a:srgbClr val="DA32B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smtClean="0">
                <a:ln w="1905">
                  <a:solidFill>
                    <a:srgbClr val="FFFF00"/>
                  </a:solidFill>
                </a:ln>
                <a:solidFill>
                  <a:srgbClr val="DA32B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3600" b="1" dirty="0" smtClean="0">
                <a:ln w="1905">
                  <a:solidFill>
                    <a:srgbClr val="FFFF00"/>
                  </a:solidFill>
                </a:ln>
                <a:solidFill>
                  <a:srgbClr val="DA32B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b="1" dirty="0" smtClean="0">
                <a:ln w="1905">
                  <a:solidFill>
                    <a:srgbClr val="FFFF00"/>
                  </a:solidFill>
                </a:ln>
                <a:solidFill>
                  <a:srgbClr val="DA32B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n w="1905">
                  <a:solidFill>
                    <a:srgbClr val="FFFF00"/>
                  </a:solidFill>
                </a:ln>
                <a:solidFill>
                  <a:srgbClr val="DA32B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গণিত</a:t>
            </a:r>
          </a:p>
          <a:p>
            <a:pPr algn="ctr"/>
            <a:r>
              <a:rPr lang="en-US" sz="3600" b="1" dirty="0" smtClean="0">
                <a:ln w="1905">
                  <a:solidFill>
                    <a:srgbClr val="FFFF00"/>
                  </a:solidFill>
                </a:ln>
                <a:solidFill>
                  <a:srgbClr val="DA32B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3600" b="1" dirty="0" smtClean="0">
                <a:ln w="1905">
                  <a:solidFill>
                    <a:srgbClr val="FFFF00"/>
                  </a:solidFill>
                </a:ln>
                <a:solidFill>
                  <a:srgbClr val="DA32B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পাঠশিরোনামঃ</a:t>
            </a:r>
            <a:r>
              <a:rPr lang="en-US" sz="3600" b="1" dirty="0" smtClean="0">
                <a:ln w="1905">
                  <a:solidFill>
                    <a:srgbClr val="FFFF00"/>
                  </a:solidFill>
                </a:ln>
                <a:solidFill>
                  <a:srgbClr val="DA32B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>
                  <a:noFill/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গাণি</a:t>
            </a:r>
            <a:r>
              <a:rPr lang="bn-BD" sz="3600" b="1" dirty="0" smtClean="0">
                <a:ln w="1905">
                  <a:noFill/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তি</a:t>
            </a:r>
            <a:r>
              <a:rPr lang="en-US" sz="3600" b="1" dirty="0" smtClean="0">
                <a:ln w="1905">
                  <a:noFill/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</a:t>
            </a:r>
            <a:r>
              <a:rPr lang="bn-BD" sz="3600" b="1" dirty="0" smtClean="0">
                <a:ln w="1905">
                  <a:noFill/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প্রতীক</a:t>
            </a:r>
          </a:p>
          <a:p>
            <a:pPr algn="ctr"/>
            <a:r>
              <a:rPr lang="en-US" sz="3600" b="1" dirty="0" smtClean="0">
                <a:ln w="1905">
                  <a:noFill/>
                </a:ln>
                <a:solidFill>
                  <a:srgbClr val="D6009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3600" b="1" dirty="0" smtClean="0">
                <a:ln w="1905">
                  <a:noFill/>
                </a:ln>
                <a:solidFill>
                  <a:srgbClr val="D6009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3600" b="1" dirty="0" smtClean="0">
                <a:ln w="1905">
                  <a:noFill/>
                </a:ln>
                <a:solidFill>
                  <a:srgbClr val="D6009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b="1" dirty="0" err="1" smtClean="0">
                <a:ln w="1905">
                  <a:noFill/>
                </a:ln>
                <a:solidFill>
                  <a:srgbClr val="D6009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3600" b="1" dirty="0" smtClean="0">
                <a:ln w="1905">
                  <a:noFill/>
                </a:ln>
                <a:solidFill>
                  <a:srgbClr val="D6009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>
                  <a:noFill/>
                </a:ln>
                <a:solidFill>
                  <a:srgbClr val="D6009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600" b="1" dirty="0">
                <a:ln w="1905">
                  <a:noFill/>
                </a:ln>
                <a:solidFill>
                  <a:srgbClr val="D6009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n w="1905">
                  <a:noFill/>
                </a:ln>
                <a:solidFill>
                  <a:srgbClr val="D6009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“</a:t>
            </a:r>
            <a:r>
              <a:rPr lang="en-US" sz="3600" b="1" dirty="0" err="1" smtClean="0">
                <a:ln w="1905">
                  <a:noFill/>
                </a:ln>
                <a:solidFill>
                  <a:srgbClr val="D6009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3600" b="1" dirty="0" smtClean="0">
                <a:ln w="1905">
                  <a:noFill/>
                </a:ln>
                <a:solidFill>
                  <a:srgbClr val="D6009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” </a:t>
            </a:r>
            <a:r>
              <a:rPr lang="en-US" sz="3600" b="1" dirty="0" err="1" smtClean="0">
                <a:ln w="1905">
                  <a:noFill/>
                </a:ln>
                <a:solidFill>
                  <a:srgbClr val="D6009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 smtClean="0">
                <a:ln w="1905">
                  <a:noFill/>
                </a:ln>
                <a:solidFill>
                  <a:srgbClr val="D6009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“</a:t>
            </a:r>
            <a:r>
              <a:rPr lang="en-US" sz="3600" b="1" dirty="0" err="1" smtClean="0">
                <a:ln w="1905">
                  <a:noFill/>
                </a:ln>
                <a:solidFill>
                  <a:srgbClr val="D6009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sz="3600" b="1" dirty="0" smtClean="0">
                <a:ln w="1905">
                  <a:noFill/>
                </a:ln>
                <a:solidFill>
                  <a:srgbClr val="D6009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”</a:t>
            </a:r>
            <a:endParaRPr lang="en-US" sz="3600" b="1" dirty="0">
              <a:ln w="1905">
                <a:noFill/>
              </a:ln>
              <a:solidFill>
                <a:srgbClr val="D6009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153585" y="1786329"/>
            <a:ext cx="1714500" cy="4384533"/>
            <a:chOff x="5153585" y="1786329"/>
            <a:chExt cx="1714500" cy="4384533"/>
          </a:xfrm>
        </p:grpSpPr>
        <p:pic>
          <p:nvPicPr>
            <p:cNvPr id="7" name="Picture 6" descr="images (12)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53585" y="4456362"/>
              <a:ext cx="1714500" cy="1714500"/>
            </a:xfrm>
            <a:prstGeom prst="rect">
              <a:avLst/>
            </a:prstGeom>
          </p:spPr>
        </p:pic>
        <p:pic>
          <p:nvPicPr>
            <p:cNvPr id="8" name="Picture 7" descr="images (12)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53585" y="1786329"/>
              <a:ext cx="1714500" cy="17145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17768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autoRev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autoRev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autoRev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" y="115911"/>
            <a:ext cx="11977351" cy="6437290"/>
          </a:xfrm>
          <a:prstGeom prst="rect">
            <a:avLst/>
          </a:prstGeom>
          <a:noFill/>
          <a:ln w="127000">
            <a:solidFill>
              <a:srgbClr val="D0E03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252447" y="444780"/>
            <a:ext cx="3738282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7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1731" y="2756848"/>
            <a:ext cx="96941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US" sz="4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খোলা</a:t>
            </a:r>
            <a:r>
              <a:rPr lang="en-US" sz="4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4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খোলা</a:t>
            </a:r>
            <a:r>
              <a:rPr lang="en-US" sz="4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4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US" sz="4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4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বসিয়ে</a:t>
            </a:r>
            <a:r>
              <a:rPr lang="en-US" sz="4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সত্য</a:t>
            </a:r>
            <a:r>
              <a:rPr lang="en-US" sz="4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44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মিত্যা</a:t>
            </a:r>
            <a:r>
              <a:rPr lang="en-US" sz="4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উক্তি</a:t>
            </a:r>
            <a:r>
              <a:rPr lang="en-US" sz="4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3923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" y="115911"/>
            <a:ext cx="11977351" cy="6437290"/>
          </a:xfrm>
          <a:prstGeom prst="rect">
            <a:avLst/>
          </a:prstGeom>
          <a:noFill/>
          <a:ln w="127000">
            <a:solidFill>
              <a:srgbClr val="D0E03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151529" y="645459"/>
            <a:ext cx="7490012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শুণি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4594" y="3307064"/>
            <a:ext cx="68238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নামতার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বলব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745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" y="115911"/>
            <a:ext cx="11977351" cy="6437290"/>
          </a:xfrm>
          <a:prstGeom prst="rect">
            <a:avLst/>
          </a:prstGeom>
          <a:noFill/>
          <a:ln w="127000">
            <a:solidFill>
              <a:srgbClr val="D0E03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51529" y="645459"/>
            <a:ext cx="7490012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পুণরালোচনা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55793" y="1861080"/>
            <a:ext cx="6481483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১,২,৩,৪,৫,৬,৭,৮,৯,০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47063" y="3429051"/>
            <a:ext cx="8128748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0" dirty="0" smtClean="0"/>
              <a:t>+,-,</a:t>
            </a:r>
            <a:r>
              <a:rPr lang="en-US" sz="8000" dirty="0" smtClean="0">
                <a:latin typeface="Matura MT Script Capitals" panose="03020802060602070202" pitchFamily="66" charset="0"/>
              </a:rPr>
              <a:t>,×,÷,</a:t>
            </a:r>
            <a:endParaRPr lang="en-US" sz="8000" dirty="0"/>
          </a:p>
        </p:txBody>
      </p:sp>
      <p:sp>
        <p:nvSpPr>
          <p:cNvPr id="6" name="TextBox 5"/>
          <p:cNvSpPr txBox="1"/>
          <p:nvPr/>
        </p:nvSpPr>
        <p:spPr>
          <a:xfrm>
            <a:off x="3175567" y="5245653"/>
            <a:ext cx="506954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19752" y="3552365"/>
            <a:ext cx="25160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&lt;, &gt;,=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0593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" y="115911"/>
            <a:ext cx="11977351" cy="6437290"/>
          </a:xfrm>
          <a:prstGeom prst="rect">
            <a:avLst/>
          </a:prstGeom>
          <a:noFill/>
          <a:ln w="127000">
            <a:solidFill>
              <a:srgbClr val="D0E03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rot="10800000" flipH="1" flipV="1">
            <a:off x="664357" y="646525"/>
            <a:ext cx="10828940" cy="120032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90821" y="3484681"/>
            <a:ext cx="977601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50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5940" y="417710"/>
            <a:ext cx="10987409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বাক্যগুলোর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 ?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0152" y="115911"/>
            <a:ext cx="11977351" cy="6437290"/>
          </a:xfrm>
          <a:prstGeom prst="rect">
            <a:avLst/>
          </a:prstGeom>
          <a:noFill/>
          <a:ln w="127000">
            <a:solidFill>
              <a:srgbClr val="D0E03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70599" y="1774209"/>
            <a:ext cx="42990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১৫+ ৭ = ২২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37780" y="1774209"/>
            <a:ext cx="3138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00151" y="2745987"/>
            <a:ext cx="3138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0599" y="3743696"/>
            <a:ext cx="42990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১২÷৫ = ৫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37780" y="3743696"/>
            <a:ext cx="3138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00151" y="4715474"/>
            <a:ext cx="3138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4458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" y="115911"/>
            <a:ext cx="11977351" cy="6437290"/>
          </a:xfrm>
          <a:prstGeom prst="rect">
            <a:avLst/>
          </a:prstGeom>
          <a:noFill/>
          <a:ln w="127000">
            <a:solidFill>
              <a:srgbClr val="D0E03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 hidden="1"/>
          <p:cNvSpPr txBox="1"/>
          <p:nvPr/>
        </p:nvSpPr>
        <p:spPr>
          <a:xfrm>
            <a:off x="1600954" y="176634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800" b="1" dirty="0" err="1" smtClean="0">
                <a:gradFill flip="none" rotWithShape="1">
                  <a:gsLst>
                    <a:gs pos="0">
                      <a:srgbClr val="D60093">
                        <a:shade val="30000"/>
                        <a:satMod val="115000"/>
                      </a:srgbClr>
                    </a:gs>
                    <a:gs pos="50000">
                      <a:srgbClr val="D60093">
                        <a:shade val="67500"/>
                        <a:satMod val="115000"/>
                      </a:srgbClr>
                    </a:gs>
                    <a:gs pos="100000">
                      <a:srgbClr val="D6009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NikoshBAN" pitchFamily="2" charset="0"/>
                <a:cs typeface="NikoshBAN" pitchFamily="2" charset="0"/>
              </a:rPr>
              <a:t>এগুলোকে</a:t>
            </a:r>
            <a:r>
              <a:rPr lang="en-US" sz="4800" b="1" dirty="0" smtClean="0">
                <a:gradFill flip="none" rotWithShape="1">
                  <a:gsLst>
                    <a:gs pos="0">
                      <a:srgbClr val="D60093">
                        <a:shade val="30000"/>
                        <a:satMod val="115000"/>
                      </a:srgbClr>
                    </a:gs>
                    <a:gs pos="50000">
                      <a:srgbClr val="D60093">
                        <a:shade val="67500"/>
                        <a:satMod val="115000"/>
                      </a:srgbClr>
                    </a:gs>
                    <a:gs pos="100000">
                      <a:srgbClr val="D6009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gradFill flip="none" rotWithShape="1">
                  <a:gsLst>
                    <a:gs pos="0">
                      <a:srgbClr val="D60093">
                        <a:shade val="30000"/>
                        <a:satMod val="115000"/>
                      </a:srgbClr>
                    </a:gs>
                    <a:gs pos="50000">
                      <a:srgbClr val="D60093">
                        <a:shade val="67500"/>
                        <a:satMod val="115000"/>
                      </a:srgbClr>
                    </a:gs>
                    <a:gs pos="100000">
                      <a:srgbClr val="D6009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800" b="1" dirty="0" smtClean="0">
                <a:gradFill flip="none" rotWithShape="1">
                  <a:gsLst>
                    <a:gs pos="0">
                      <a:srgbClr val="D60093">
                        <a:shade val="30000"/>
                        <a:satMod val="115000"/>
                      </a:srgbClr>
                    </a:gs>
                    <a:gs pos="50000">
                      <a:srgbClr val="D60093">
                        <a:shade val="67500"/>
                        <a:satMod val="115000"/>
                      </a:srgbClr>
                    </a:gs>
                    <a:gs pos="100000">
                      <a:srgbClr val="D6009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gradFill flip="none" rotWithShape="1">
                  <a:gsLst>
                    <a:gs pos="0">
                      <a:srgbClr val="D60093">
                        <a:shade val="30000"/>
                        <a:satMod val="115000"/>
                      </a:srgbClr>
                    </a:gs>
                    <a:gs pos="50000">
                      <a:srgbClr val="D60093">
                        <a:shade val="67500"/>
                        <a:satMod val="115000"/>
                      </a:srgbClr>
                    </a:gs>
                    <a:gs pos="100000">
                      <a:srgbClr val="D6009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4800" b="1" dirty="0" smtClean="0">
                <a:gradFill flip="none" rotWithShape="1">
                  <a:gsLst>
                    <a:gs pos="0">
                      <a:srgbClr val="D60093">
                        <a:shade val="30000"/>
                        <a:satMod val="115000"/>
                      </a:srgbClr>
                    </a:gs>
                    <a:gs pos="50000">
                      <a:srgbClr val="D60093">
                        <a:shade val="67500"/>
                        <a:satMod val="115000"/>
                      </a:srgbClr>
                    </a:gs>
                    <a:gs pos="100000">
                      <a:srgbClr val="D6009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gradFill flip="none" rotWithShape="1">
                  <a:gsLst>
                    <a:gs pos="0">
                      <a:srgbClr val="D60093">
                        <a:shade val="30000"/>
                        <a:satMod val="115000"/>
                      </a:srgbClr>
                    </a:gs>
                    <a:gs pos="50000">
                      <a:srgbClr val="D60093">
                        <a:shade val="67500"/>
                        <a:satMod val="115000"/>
                      </a:srgbClr>
                    </a:gs>
                    <a:gs pos="100000">
                      <a:srgbClr val="D6009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b="1" dirty="0" smtClean="0">
                <a:gradFill flip="none" rotWithShape="1">
                  <a:gsLst>
                    <a:gs pos="0">
                      <a:srgbClr val="D60093">
                        <a:shade val="30000"/>
                        <a:satMod val="115000"/>
                      </a:srgbClr>
                    </a:gs>
                    <a:gs pos="50000">
                      <a:srgbClr val="D60093">
                        <a:shade val="67500"/>
                        <a:satMod val="115000"/>
                      </a:srgbClr>
                    </a:gs>
                    <a:gs pos="100000">
                      <a:srgbClr val="D6009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gradFill flip="none" rotWithShape="1">
                  <a:gsLst>
                    <a:gs pos="0">
                      <a:srgbClr val="D60093">
                        <a:shade val="30000"/>
                        <a:satMod val="115000"/>
                      </a:srgbClr>
                    </a:gs>
                    <a:gs pos="50000">
                      <a:srgbClr val="D60093">
                        <a:shade val="67500"/>
                        <a:satMod val="115000"/>
                      </a:srgbClr>
                    </a:gs>
                    <a:gs pos="100000">
                      <a:srgbClr val="D6009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NikoshBAN" pitchFamily="2" charset="0"/>
                <a:cs typeface="NikoshBAN" pitchFamily="2" charset="0"/>
              </a:rPr>
              <a:t>অংক</a:t>
            </a:r>
            <a:r>
              <a:rPr lang="en-US" sz="4800" b="1" dirty="0" smtClean="0">
                <a:gradFill flip="none" rotWithShape="1">
                  <a:gsLst>
                    <a:gs pos="0">
                      <a:srgbClr val="D60093">
                        <a:shade val="30000"/>
                        <a:satMod val="115000"/>
                      </a:srgbClr>
                    </a:gs>
                    <a:gs pos="50000">
                      <a:srgbClr val="D60093">
                        <a:shade val="67500"/>
                        <a:satMod val="115000"/>
                      </a:srgbClr>
                    </a:gs>
                    <a:gs pos="100000">
                      <a:srgbClr val="D6009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gradFill flip="none" rotWithShape="1">
                  <a:gsLst>
                    <a:gs pos="0">
                      <a:srgbClr val="D60093">
                        <a:shade val="30000"/>
                        <a:satMod val="115000"/>
                      </a:srgbClr>
                    </a:gs>
                    <a:gs pos="50000">
                      <a:srgbClr val="D60093">
                        <a:shade val="67500"/>
                        <a:satMod val="115000"/>
                      </a:srgbClr>
                    </a:gs>
                    <a:gs pos="100000">
                      <a:srgbClr val="D6009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800" b="1" dirty="0" smtClean="0">
                <a:gradFill flip="none" rotWithShape="1">
                  <a:gsLst>
                    <a:gs pos="0">
                      <a:srgbClr val="D60093">
                        <a:shade val="30000"/>
                        <a:satMod val="115000"/>
                      </a:srgbClr>
                    </a:gs>
                    <a:gs pos="50000">
                      <a:srgbClr val="D60093">
                        <a:shade val="67500"/>
                        <a:satMod val="115000"/>
                      </a:srgbClr>
                    </a:gs>
                    <a:gs pos="100000">
                      <a:srgbClr val="D6009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gradFill flip="none" rotWithShape="1">
                  <a:gsLst>
                    <a:gs pos="0">
                      <a:srgbClr val="D60093">
                        <a:shade val="30000"/>
                        <a:satMod val="115000"/>
                      </a:srgbClr>
                    </a:gs>
                    <a:gs pos="50000">
                      <a:srgbClr val="D60093">
                        <a:shade val="67500"/>
                        <a:satMod val="115000"/>
                      </a:srgbClr>
                    </a:gs>
                    <a:gs pos="100000">
                      <a:srgbClr val="D6009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b="1" dirty="0" smtClean="0">
                <a:gradFill flip="none" rotWithShape="1">
                  <a:gsLst>
                    <a:gs pos="0">
                      <a:srgbClr val="D60093">
                        <a:shade val="30000"/>
                        <a:satMod val="115000"/>
                      </a:srgbClr>
                    </a:gs>
                    <a:gs pos="50000">
                      <a:srgbClr val="D60093">
                        <a:shade val="67500"/>
                        <a:satMod val="115000"/>
                      </a:srgbClr>
                    </a:gs>
                    <a:gs pos="100000">
                      <a:srgbClr val="D6009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NikoshBAN" pitchFamily="2" charset="0"/>
                <a:cs typeface="NikoshBAN" pitchFamily="2" charset="0"/>
              </a:rPr>
              <a:t> ।</a:t>
            </a:r>
            <a:endParaRPr lang="en-US" sz="4800" b="1" dirty="0">
              <a:gradFill flip="none" rotWithShape="1">
                <a:gsLst>
                  <a:gs pos="0">
                    <a:srgbClr val="D60093">
                      <a:shade val="30000"/>
                      <a:satMod val="115000"/>
                    </a:srgbClr>
                  </a:gs>
                  <a:gs pos="50000">
                    <a:srgbClr val="D60093">
                      <a:shade val="67500"/>
                      <a:satMod val="115000"/>
                    </a:srgbClr>
                  </a:gs>
                  <a:gs pos="100000">
                    <a:srgbClr val="D60093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5940" y="417710"/>
            <a:ext cx="10987409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বাক্যগুলোর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 ?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43303" y="1665027"/>
            <a:ext cx="39249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৬×৩=২×৯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43302" y="2872891"/>
            <a:ext cx="47711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বামপক্ষ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=৬×৩</a:t>
            </a:r>
          </a:p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   =১৮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69644" y="2958720"/>
            <a:ext cx="47711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ডানপক্ষ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=২×৯</a:t>
            </a:r>
          </a:p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   =১৮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304617" y="4986792"/>
            <a:ext cx="3138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63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8" grpId="0" animBg="1"/>
      <p:bldP spid="33" grpId="0"/>
      <p:bldP spid="34" grpId="0"/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90152" y="115911"/>
            <a:ext cx="11977351" cy="6437290"/>
          </a:xfrm>
          <a:prstGeom prst="rect">
            <a:avLst/>
          </a:prstGeom>
          <a:noFill/>
          <a:ln w="127000">
            <a:solidFill>
              <a:srgbClr val="D0E03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75940" y="417710"/>
            <a:ext cx="10987409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বাক্যগুলোর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 ?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43303" y="1665027"/>
            <a:ext cx="47711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৩×১২ </a:t>
            </a:r>
            <a:r>
              <a:rPr lang="en-US" sz="5400" dirty="0" smtClean="0">
                <a:latin typeface="Matura MT Script Capitals" panose="03020802060602070202" pitchFamily="66" charset="0"/>
                <a:cs typeface="NikoshBAN" panose="02000000000000000000" pitchFamily="2" charset="0"/>
              </a:rPr>
              <a:t>&lt;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৩০ +২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43302" y="2872891"/>
            <a:ext cx="47711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বামপক্ষ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=৩×১২</a:t>
            </a:r>
          </a:p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   =৩৬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69644" y="2958720"/>
            <a:ext cx="47711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ডানপক্ষ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=৩০+২</a:t>
            </a:r>
          </a:p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   =৩২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38809" y="4521251"/>
            <a:ext cx="3138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42448" y="5598781"/>
            <a:ext cx="7997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এভাবে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39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4" grpId="0"/>
      <p:bldP spid="35" grpId="0"/>
      <p:bldP spid="36" grpId="0"/>
      <p:bldP spid="37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373</Words>
  <Application>Microsoft Office PowerPoint</Application>
  <PresentationFormat>Widescreen</PresentationFormat>
  <Paragraphs>75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Matura MT Script Capitals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sarup</dc:creator>
  <cp:lastModifiedBy>sarup</cp:lastModifiedBy>
  <cp:revision>16</cp:revision>
  <dcterms:created xsi:type="dcterms:W3CDTF">2020-04-25T14:27:05Z</dcterms:created>
  <dcterms:modified xsi:type="dcterms:W3CDTF">2020-05-05T13:11:42Z</dcterms:modified>
</cp:coreProperties>
</file>