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86" r:id="rId10"/>
    <p:sldId id="263" r:id="rId11"/>
    <p:sldId id="264" r:id="rId12"/>
    <p:sldId id="265" r:id="rId13"/>
    <p:sldId id="266" r:id="rId14"/>
    <p:sldId id="282" r:id="rId15"/>
    <p:sldId id="280" r:id="rId16"/>
    <p:sldId id="285" r:id="rId17"/>
    <p:sldId id="278" r:id="rId18"/>
    <p:sldId id="272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EDB"/>
    <a:srgbClr val="A10F8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3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4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7401-48C0-4D40-88B0-E0F49A50897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A865-86E6-4DEE-B0F7-91F042A65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ostofa.eco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5" y="46507"/>
            <a:ext cx="56110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সকলকে স্বাগতম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98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186609" y="1801093"/>
            <a:ext cx="9645174" cy="4572001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মতে, খাজনা হলো জমির মৌলিক ও অবিনশ্বর ক্ষমতার প্রতিদান। এ ক্ষমতা বলতে তিনি জমির উর্বরাশক্তিকে নির্দেশ করেছেন। উর্বরাশক্তির ভিত্তিতে জমিকে তিন শ্রেণিতে ভাগ করা হয়েছে, যথা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শ্রেণি,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শ্রেণি ও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 শ্রেণি।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শ্রেণির জমিকে উৎকৃষ্ট, ২য় শ্রেণির জমিকে মধ্যম এবং ৩য় শ্রেণির জমিকে নিকৃষ্ট জমি বলা হয়। ৩য় শ্রেণির জমিতে উৎপন্ন ফসলের মূল্য ও তার উৎপাদন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 পরস্পর সমান বলে এ শ্রেণির জমিতে কোনো খাজনা থাকে না। এখানে ৩য় শ্রেণির জমি প্রান্তিক জমি বা খাজনা-শূন্য জমি হিসেবে পরিচিত। ৩য় শ্রেণির জমির তুলনায় ২য় ও ১ম শ্রেণির জমিতে যে বাড়তি ফসল পাওয়া যায়, তার আর্থিক মূল্যকে খাজনা বলে।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" y="768217"/>
            <a:ext cx="2051816" cy="199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" y="2819854"/>
            <a:ext cx="2051815" cy="1742321"/>
          </a:xfrm>
          <a:prstGeom prst="rect">
            <a:avLst/>
          </a:prstGeom>
        </p:spPr>
      </p:pic>
      <p:sp>
        <p:nvSpPr>
          <p:cNvPr id="9" name="AutoShape 6" descr="https://tse3.mm.bing.net/th?id=OIP.H4qExdlHPLc_1YOh49PhCgEsDG&amp;pid=15.1&amp;P=0&amp;w=252&amp;h=168"/>
          <p:cNvSpPr>
            <a:spLocks noChangeAspect="1" noChangeArrowheads="1"/>
          </p:cNvSpPr>
          <p:nvPr/>
        </p:nvSpPr>
        <p:spPr bwMode="auto">
          <a:xfrm>
            <a:off x="155575" y="-474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s://tse3.mm.bing.net/th?id=OIP.H4qExdlHPLc_1YOh49PhCgEsDG&amp;pid=15.1&amp;P=0&amp;w=252&amp;h=168"/>
          <p:cNvSpPr>
            <a:spLocks noChangeAspect="1" noChangeArrowheads="1"/>
          </p:cNvSpPr>
          <p:nvPr/>
        </p:nvSpPr>
        <p:spPr bwMode="auto">
          <a:xfrm>
            <a:off x="307975" y="1049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s://tse3.mm.bing.net/th?id=OIP.H4qExdlHPLc_1YOh49PhCgEsDG&amp;pid=15.1&amp;P=0&amp;w=252&amp;h=168"/>
          <p:cNvSpPr>
            <a:spLocks noChangeAspect="1" noChangeArrowheads="1"/>
          </p:cNvSpPr>
          <p:nvPr/>
        </p:nvSpPr>
        <p:spPr bwMode="auto">
          <a:xfrm>
            <a:off x="460375" y="2573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4279"/>
            <a:ext cx="2051814" cy="1790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975" y="798944"/>
            <a:ext cx="165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১ম শ্রেণির জমি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5921" y="2861419"/>
            <a:ext cx="165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২য় শ্রেণির জমি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574" y="4681293"/>
            <a:ext cx="165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৩য় শ্রেণির জমি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91202" y="779055"/>
            <a:ext cx="6839489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রিকার্ডোর খাজনা তত্ত্ব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15001"/>
              </p:ext>
            </p:extLst>
          </p:nvPr>
        </p:nvGraphicFramePr>
        <p:xfrm>
          <a:off x="271463" y="1303273"/>
          <a:ext cx="11530012" cy="19871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7367"/>
                <a:gridCol w="2175752"/>
                <a:gridCol w="2294162"/>
                <a:gridCol w="1583713"/>
                <a:gridCol w="1494906"/>
                <a:gridCol w="1554112"/>
              </a:tblGrid>
              <a:tr h="648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জমির </a:t>
                      </a:r>
                      <a:r>
                        <a:rPr lang="bn-IN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bn-BD" sz="2000" b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(প্রতি ক্ষেত্রে</a:t>
                      </a:r>
                      <a:r>
                        <a:rPr lang="bn-BD" sz="20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সমপরিমাণ)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একরপ্রতি উৎপাদন</a:t>
                      </a:r>
                      <a:r>
                        <a:rPr lang="ar-SA" sz="2000" b="0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 </a:t>
                      </a: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 কুইন্টালের দাম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আয়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ব্যয়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 </a:t>
                      </a:r>
                      <a:r>
                        <a:rPr lang="ar-SA" sz="2000" b="0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/ </a:t>
                      </a:r>
                      <a:r>
                        <a:rPr lang="bn-IN" sz="2000" b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খাজনা</a:t>
                      </a:r>
                      <a:r>
                        <a:rPr lang="ar-SA" sz="2000" b="0" dirty="0">
                          <a:solidFill>
                            <a:srgbClr val="FFFF00"/>
                          </a:solidFill>
                          <a:latin typeface="NikoshBAN" pitchFamily="2" charset="0"/>
                        </a:rPr>
                        <a:t> </a:t>
                      </a: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IN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</a:t>
                      </a:r>
                      <a:r>
                        <a:rPr lang="bn-BD" sz="20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b="0" dirty="0">
                        <a:solidFill>
                          <a:srgbClr val="FFFF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৪০০/=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NikoshBAN" pitchFamily="2" charset="0"/>
                          <a:cs typeface="NikoshBAN" pitchFamily="2" charset="0"/>
                        </a:rPr>
                        <a:t>৮০০০/=</a:t>
                      </a:r>
                      <a:endParaRPr lang="en-US" sz="200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৬০০০/=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৪০০/=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৪০০০/=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00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  <a:tr h="44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৪০০/=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২০০০/=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০ (শূন্য)</a:t>
                      </a:r>
                      <a:endParaRPr lang="en-US" sz="2000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715490" y="424509"/>
            <a:ext cx="6691745" cy="64293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সূচির মাধ্যমে খাজনা তত্ত্বের 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1463" y="3463636"/>
            <a:ext cx="11615737" cy="31311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1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সূচিতে দেখা যায় ১ম, ২য় ও ৩য় শ্রেণির জমিতে একরপ্রতি উৎপাদন যথাক্রমে ২০, ১০ ও ৫ কুইন্টাল। প্রতি কুইন্টালের দাম ৪০০/= টাকা হলে মোট উৎপন্ন ফসল বিক্রি করে উৎপাদক পায় যথাক্রমে ৮০০০/= টাকা, ৪০০০/= টাকা এবং ২০০০/= টাকা। ধরা যাক, একরপ্রতি জমির উৎপাদন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 ২০০০/= টাকা। সুতরাং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  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শ্রেণির জমিতে উদ্বৃত্ত বা খাজনা = (৮০০০ – ২০০০) টাকা = ৬০০০/= টাকা।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5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শ্রেণির জমিতে উদ্বৃত্ত বা খাজনা = (৪০০০ – ২০০০) টাকা = ২০০০/= টাকা।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5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 শ্রেণির জমিতে উদ্বৃত্ত বা খাজনা = (২০০০ – ২০০০) টাকা = ০ (শূন্য)।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সুতরাং এই ৩য় শ্রেণির জমিতে কোনো উদ্বৃত্ত আয় নেই বলে এটি খাজনা-শূন্য জমি বা প্রান্তিক জমি। ৩য় শ্রেণির জমির তুলনায় ১ম ও ২য় শ্রেণির জমিতে যে বাড়তি ফসল পাওয়া যায়, রিকার্ডোর মতে তা-ই খাজনা। লক্ষণীয় যে ৩য় শ্রেণির জমির তুলনায় ১ম শ্রেণির জমিতে খাজনা অধিক এবং ২য় শ্রেণির জমিতে তার তুলনায় খাজনা কম হয়।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2869" y="320371"/>
            <a:ext cx="11830158" cy="6360868"/>
            <a:chOff x="99905" y="320371"/>
            <a:chExt cx="11830158" cy="6360868"/>
          </a:xfrm>
        </p:grpSpPr>
        <p:pic>
          <p:nvPicPr>
            <p:cNvPr id="5" name="Picture 4" descr="Ricard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05" y="923910"/>
              <a:ext cx="5705151" cy="41529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118345" y="320371"/>
              <a:ext cx="7827818" cy="64293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চিত্রের মাধ্যমে খাজনা তত্ত্বের ব্যাখ্যা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ঃ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29744" y="1206205"/>
              <a:ext cx="6000319" cy="317009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চিত্রে ভূমি অক্ষে জমির শ্রেণি (প্রতি ক্ষেত্রে সমপরিমাণ) এবং লম্ব অক্ষে উৎপাদন / ব্যয় নির্দেশিত।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 শ্রেণির জমি,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২য় শ্রেণির জমি এবং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৩য় শ্রেণির জমি।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সকল শ্রেণির জমিতে সমপরিমাণ শ্রম ও মূলধন নিয়োগ করে ১ম শ্রেণির জমি থেকে উৎপাদন পাওয়া যায়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OALP,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২য় শ্রেণির জমি থেকে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ABNM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এবং ৩য় শ্রেণির জমি থেকে উৎপাদন পাওয়া যায়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BCUT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পরিমাণ। সকল শ্রেণির জমিতে উৎপাদন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ব্যয়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OASR = ABTS = BCUT </a:t>
              </a:r>
              <a:r>
                <a:rPr lang="hi-IN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সুতরাং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—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15" y="4742247"/>
              <a:ext cx="10501312" cy="193899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lvl="8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 শ্রেণির জমিতে উদ্বৃত্ত বা খাজনা = (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OALP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OASR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 =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RPLS</a:t>
              </a:r>
            </a:p>
            <a:p>
              <a:pPr lvl="8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২য় শ্রেণির জমিতে উদ্বৃত্ত বা খাজনা = (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ABNM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ABTS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  =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STNM</a:t>
              </a:r>
            </a:p>
            <a:p>
              <a:pPr lvl="8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৩য় শ্রেণির জমিতে উদ্বৃত্ত বা খাজনা = (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BCUT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BCUT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 টাকা = ০ (শূন্য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)।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lvl="8"/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এক্ষেত্রে ৩য় শ্রেণির জমি খাজনা-শূন্য জমি বা প্রান্তিক জমি হিসেবে বিবেচিত</a:t>
              </a:r>
              <a:r>
                <a:rPr lang="hi-IN" sz="2000" b="1" dirty="0" smtClean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৩য় শ্রেণির জমির তুলনায় ১ম ও ২য় শ্রেণির জমিতে যে উদ্বৃত্ত আয় পাওয়া যায়, রিকার্ডোর মতে তা-ই খাজনা।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1370" y="2154757"/>
            <a:ext cx="830997" cy="7386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//////////////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26" y="2902906"/>
            <a:ext cx="738664" cy="9233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//////////////////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5936" y="2986031"/>
            <a:ext cx="738664" cy="9233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//////////////////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3506" y="1812348"/>
            <a:ext cx="1069571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05ED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 বিভিন্নভাবে সমালোচিত হয়েছে। সেগুলো নিম্নরূপ: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AutoNum type="arabicParenBoth"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 প্রকৃতিপ্রদত্ত হলেও তার শক্তি অবিনশ্বর নয়। জমির উর্বরাশক্তি ক্ষয় হতে পারে। আবার বৈজ্ঞানিক পদ্ধতিতে চাষাবাদের ফলে জমির উর্বরাশক্তি বাড়ানো যেতে পারে। তাই জমির উর্বরাশক্তি নির্ধারণ করা অত্যন্ত কঠিন।</a:t>
            </a: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রিকার্ডোর মতে, মানুষ প্রথমে ১ম শ্রেণির জমি চাষ করে। কিন্তু তাঁর এ ধারণা ঠিক নয়। মানুষ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মূলত প্রথমে লোকালয় বা বাজার-সংলগ্ন জমি চাষ করে।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(৩) রিকার্ডোর তত্ত্বে খাজনাশূন্য জমি বা প্রান্তিক জমির কথা বলা হলেও বাস্তবে এরূপ জমি দেখা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যায় না।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আধুনিক অর্থনীতিবিদগণের মতে, খাজনা হলো একটি উপাদানের দাম। তাই অন্যান্য 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উপাদানের মতো খাজনাও জমির চাহিদা ও যোগান দ্বারা নির্ধারিত হয়। এজন্য আলাদা তত্ত্বের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প্রয়োজন নেই।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2362" y="910735"/>
            <a:ext cx="6525491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সমালোচনা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দূর্বলতা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ব্যতিক্রমঃ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286" y="225083"/>
            <a:ext cx="116621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52" y="4126688"/>
            <a:ext cx="3918857" cy="2555466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43" y="114247"/>
            <a:ext cx="2822330" cy="2268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2270" y="863733"/>
            <a:ext cx="4946074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/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417" y="2760656"/>
            <a:ext cx="9615056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রিকার্ডোর খাজনা তত্ত্বের গাণিতিক ছক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আঁক 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 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রিকার্ডোর খাজনা তত্ত্বের জ্যামিতিক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আ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845155"/>
            <a:ext cx="11775515" cy="6331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7523" y="5606275"/>
            <a:ext cx="743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রিকার্ডোর খাজনা তত্ত্বের দূর্বলতাগুলো কি কি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429" y="4767738"/>
            <a:ext cx="722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 জমিকে কয় শ্রেণিতে ভাগ করেছন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354" y="3871029"/>
            <a:ext cx="73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জমি কি ? প্রান্তিক জমির খাজনা কত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1" y="3706006"/>
            <a:ext cx="556414" cy="836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0" y="4615333"/>
            <a:ext cx="556414" cy="836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3" y="5453342"/>
            <a:ext cx="556414" cy="836141"/>
          </a:xfrm>
          <a:prstGeom prst="rect">
            <a:avLst/>
          </a:prstGeom>
        </p:spPr>
      </p:pic>
      <p:sp>
        <p:nvSpPr>
          <p:cNvPr id="2" name="Striped Right Arrow 1"/>
          <p:cNvSpPr/>
          <p:nvPr/>
        </p:nvSpPr>
        <p:spPr>
          <a:xfrm>
            <a:off x="1013561" y="720460"/>
            <a:ext cx="5608912" cy="2130259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16" y="1233333"/>
            <a:ext cx="499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অর্জন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যাচাই বা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-1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48" y="1076555"/>
            <a:ext cx="4021643" cy="2344882"/>
          </a:xfrm>
          <a:prstGeom prst="rect">
            <a:avLst/>
          </a:prstGeom>
          <a:ln>
            <a:solidFill>
              <a:srgbClr val="CA42CA"/>
            </a:solidFill>
          </a:ln>
        </p:spPr>
      </p:pic>
    </p:spTree>
    <p:extLst>
      <p:ext uri="{BB962C8B-B14F-4D97-AF65-F5344CB8AC3E}">
        <p14:creationId xmlns:p14="http://schemas.microsoft.com/office/powerpoint/2010/main" val="14305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254 L 0.70534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64505 -0.0136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15 -0.01829 L 0.65547 -0.0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2909" y="1177636"/>
            <a:ext cx="469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368099" y="457588"/>
            <a:ext cx="5767753" cy="1809428"/>
          </a:xfrm>
          <a:prstGeom prst="notchedRightArrow">
            <a:avLst/>
          </a:prstGeom>
          <a:solidFill>
            <a:srgbClr val="FF99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099" y="2690568"/>
            <a:ext cx="10480010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জমিতে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 ফসলের মূল্য ও তার উৎপাদন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 পরস্পর সমান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 জমিতে কোনো খাজনা থাকে না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জমি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খাজনাবিহীন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 জমি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খাজনা-শূন্য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 জমিকে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(০৩)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রিকার্ডোর খাজনা তত্ত্বের দূর্বলতাগুলো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আবিনশ্বর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খ।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গ।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খাজনাবিহীন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ঘটে।ঙ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9530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9247" y="1258376"/>
            <a:ext cx="3571336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সঠিক উত্তরটিতে টিক চিহ্ন দাও।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487" y="1851447"/>
            <a:ext cx="3571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খাজনা তত্ত্ব কয়টি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209" y="4631336"/>
            <a:ext cx="7688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রিকার্ডোর মতে প্রান্তিক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জমিতে খাজনার উদ্ভব--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188" y="2578214"/>
            <a:ext cx="1124026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316" y="2578214"/>
            <a:ext cx="1058303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৪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221" y="2588996"/>
            <a:ext cx="1095173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৩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9073" y="2586838"/>
            <a:ext cx="1322144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 টি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400" y="3934730"/>
            <a:ext cx="1285929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মার্শাল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181" y="3987252"/>
            <a:ext cx="1539204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রিকার্ডো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2743" y="3969233"/>
            <a:ext cx="1225715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পিগু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057" y="3969233"/>
            <a:ext cx="1494320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ম্যালথাস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4328" y="3259722"/>
            <a:ext cx="54277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খাজনার বহুল প্রচলিত তত্ত্বটির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 প্রবক্তা কে 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6000" y="5343005"/>
            <a:ext cx="1220206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হয় না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2868" y="5343005"/>
            <a:ext cx="1016625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হয় 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5816" y="5353787"/>
            <a:ext cx="1338828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কম হয়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080" y="5351629"/>
            <a:ext cx="1566454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বেশি হয়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6785" y="391865"/>
            <a:ext cx="2996477" cy="7155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মূল্যায়ণঃ-2 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155498" y="2552338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0" name="Multiply 19"/>
          <p:cNvSpPr/>
          <p:nvPr/>
        </p:nvSpPr>
        <p:spPr>
          <a:xfrm>
            <a:off x="5582342" y="2589000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2" name="Multiply 21"/>
          <p:cNvSpPr/>
          <p:nvPr/>
        </p:nvSpPr>
        <p:spPr>
          <a:xfrm>
            <a:off x="3872155" y="2599783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4" name="Multiply 23"/>
          <p:cNvSpPr/>
          <p:nvPr/>
        </p:nvSpPr>
        <p:spPr>
          <a:xfrm>
            <a:off x="5659980" y="5422777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5" name="Multiply 24"/>
          <p:cNvSpPr/>
          <p:nvPr/>
        </p:nvSpPr>
        <p:spPr>
          <a:xfrm>
            <a:off x="4014491" y="5368862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6" name="Multiply 25"/>
          <p:cNvSpPr/>
          <p:nvPr/>
        </p:nvSpPr>
        <p:spPr>
          <a:xfrm>
            <a:off x="7751886" y="5379645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7" name="Multiply 26"/>
          <p:cNvSpPr/>
          <p:nvPr/>
        </p:nvSpPr>
        <p:spPr>
          <a:xfrm>
            <a:off x="7963348" y="3994492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8" name="Multiply 27"/>
          <p:cNvSpPr/>
          <p:nvPr/>
        </p:nvSpPr>
        <p:spPr>
          <a:xfrm>
            <a:off x="6116134" y="4008499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29" name="Multiply 28"/>
          <p:cNvSpPr/>
          <p:nvPr/>
        </p:nvSpPr>
        <p:spPr>
          <a:xfrm>
            <a:off x="2207257" y="3910998"/>
            <a:ext cx="442490" cy="4754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45" tIns="39122" rIns="78245" bIns="39122" rtlCol="0" anchor="ctr"/>
          <a:lstStyle/>
          <a:p>
            <a:pPr algn="ctr"/>
            <a:endParaRPr lang="en-US" sz="1200"/>
          </a:p>
        </p:txBody>
      </p:sp>
      <p:sp>
        <p:nvSpPr>
          <p:cNvPr id="31" name="L-Shape 30"/>
          <p:cNvSpPr/>
          <p:nvPr/>
        </p:nvSpPr>
        <p:spPr>
          <a:xfrm rot="18954560">
            <a:off x="7243313" y="2487641"/>
            <a:ext cx="892835" cy="2717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L-Shape 31"/>
          <p:cNvSpPr/>
          <p:nvPr/>
        </p:nvSpPr>
        <p:spPr>
          <a:xfrm rot="18954560">
            <a:off x="2246462" y="5306321"/>
            <a:ext cx="892835" cy="2717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L-Shape 32"/>
          <p:cNvSpPr/>
          <p:nvPr/>
        </p:nvSpPr>
        <p:spPr>
          <a:xfrm rot="18954560">
            <a:off x="4395049" y="3904954"/>
            <a:ext cx="892835" cy="2717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/>
          <p:cNvSpPr txBox="1"/>
          <p:nvPr/>
        </p:nvSpPr>
        <p:spPr>
          <a:xfrm>
            <a:off x="3620219" y="6110738"/>
            <a:ext cx="445123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উপরের অপশন গুলোতে ক্লিক করুন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7175" y="2774327"/>
            <a:ext cx="11744326" cy="3785652"/>
          </a:xfrm>
          <a:prstGeom prst="rect">
            <a:avLst/>
          </a:prstGeom>
          <a:gradFill>
            <a:gsLst>
              <a:gs pos="21000">
                <a:srgbClr val="D274C7"/>
              </a:gs>
              <a:gs pos="15000">
                <a:schemeClr val="bg1"/>
              </a:gs>
              <a:gs pos="0">
                <a:srgbClr val="7B380B"/>
              </a:gs>
              <a:gs pos="83000">
                <a:schemeClr val="bg1"/>
              </a:gs>
              <a:gs pos="31000">
                <a:schemeClr val="bg1"/>
              </a:gs>
              <a:gs pos="90000">
                <a:srgbClr val="D274C7"/>
              </a:gs>
              <a:gs pos="94000">
                <a:schemeClr val="bg1"/>
              </a:gs>
              <a:gs pos="100000">
                <a:srgbClr val="7B380B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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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প্রচলিত বর্গাচাষের সাথে রিকার্ডোর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তত্ত্বের মিল কোথায়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241830"/>
            <a:ext cx="3886200" cy="2901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965">
            <a:off x="-419165" y="3994760"/>
            <a:ext cx="3234131" cy="2000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1352">
            <a:off x="-848629" y="4190990"/>
            <a:ext cx="3471863" cy="160777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19599" y="858720"/>
            <a:ext cx="6456219" cy="1143000"/>
          </a:xfrm>
          <a:prstGeom prst="rect">
            <a:avLst/>
          </a:prstGeom>
          <a:ln>
            <a:noFill/>
          </a:ln>
        </p:spPr>
        <p:txBody>
          <a:bodyPr numCol="1">
            <a:prstTxWarp prst="textPlain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/>
              </a:rPr>
              <a:t></a:t>
            </a:r>
            <a:r>
              <a:rPr lang="bn-IN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বাড়ীর কাজ</a:t>
            </a:r>
            <a:r>
              <a:rPr lang="en-US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ঃ 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7CD5A1F1-7F9F-1A41-A402-BAB2B1DE0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3" y="1274619"/>
            <a:ext cx="4156370" cy="459970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8C6B024E-1F3C-694D-B1E5-B0A55B686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966363" y="1274618"/>
            <a:ext cx="4156366" cy="4502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59075"/>
            <a:ext cx="6675120" cy="75713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  </a:t>
            </a:r>
            <a:endParaRPr lang="en-US" sz="432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720" y="6011753"/>
            <a:ext cx="6766560" cy="75713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   </a:t>
            </a:r>
            <a:endParaRPr lang="en-US" sz="432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J:\ataur picture\va4fo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048" y="1491615"/>
            <a:ext cx="692733" cy="3966210"/>
          </a:xfrm>
          <a:prstGeom prst="rect">
            <a:avLst/>
          </a:prstGeom>
          <a:noFill/>
        </p:spPr>
      </p:pic>
      <p:pic>
        <p:nvPicPr>
          <p:cNvPr id="8" name="Picture 4" descr="J:\ataur picture\va4fo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756" y="1491615"/>
            <a:ext cx="669476" cy="3966210"/>
          </a:xfrm>
          <a:prstGeom prst="rect">
            <a:avLst/>
          </a:prstGeom>
          <a:noFill/>
        </p:spPr>
      </p:pic>
      <p:pic>
        <p:nvPicPr>
          <p:cNvPr id="9" name="Picture 2" descr="J:\ataur picture\purpleroses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9931" y="1143000"/>
            <a:ext cx="2272147" cy="466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256" y="2971800"/>
            <a:ext cx="6705600" cy="3387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নায়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ea typeface="NikoshBAN"/>
                <a:cs typeface="NikoshBAN" pitchFamily="2" charset="0"/>
              </a:rPr>
              <a:t>মুহাঃ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বিএসএস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অনার্স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এমএসএস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অর্থনীতি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প্রভাষক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অর্থনীতি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বিভাগ</a:t>
            </a:r>
            <a:endParaRPr lang="bn-BD" sz="2000" dirty="0">
              <a:solidFill>
                <a:schemeClr val="tx1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তালতলী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সরকারি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কলেজ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তালতলী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, বরগুনা 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01716-787448</a:t>
            </a: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2"/>
              </a:rPr>
              <a:t>mostofa.eco@gmail.com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82256" y="671944"/>
            <a:ext cx="3581400" cy="182187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74" y="477981"/>
            <a:ext cx="2362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8055" y="2476402"/>
            <a:ext cx="6019800" cy="3570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0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অর্থনীতি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 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926092" y="928255"/>
            <a:ext cx="4267200" cy="10668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পাঠ পরিচিতি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/>
          <a:stretch/>
        </p:blipFill>
        <p:spPr>
          <a:xfrm>
            <a:off x="8714510" y="1461655"/>
            <a:ext cx="2105890" cy="29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28613" y="605271"/>
            <a:ext cx="11615737" cy="8001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মনযোগ দিয়ে দেখো এবং আজকের পাঠ সম্পর্কে অনুমান করো।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2618" y="2106828"/>
            <a:ext cx="11152910" cy="3759124"/>
            <a:chOff x="31798" y="2027314"/>
            <a:chExt cx="12160202" cy="4016311"/>
          </a:xfrm>
        </p:grpSpPr>
        <p:pic>
          <p:nvPicPr>
            <p:cNvPr id="10" name="Picture 9" descr="house-to-ren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98" y="2027314"/>
              <a:ext cx="5025977" cy="4016311"/>
            </a:xfrm>
            <a:prstGeom prst="rect">
              <a:avLst/>
            </a:prstGeom>
          </p:spPr>
        </p:pic>
        <p:pic>
          <p:nvPicPr>
            <p:cNvPr id="11" name="Picture 10" descr="Ca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8156" y="2155826"/>
              <a:ext cx="6503844" cy="35448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2255" y="3400027"/>
            <a:ext cx="7168824" cy="2976545"/>
          </a:xfrm>
          <a:prstGeom prst="rect">
            <a:avLst/>
          </a:prstGeom>
          <a:solidFill>
            <a:srgbClr val="00B050"/>
          </a:solidFill>
          <a:ln>
            <a:solidFill>
              <a:srgbClr val="F0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খাজনা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RENT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81608" y="1713654"/>
            <a:ext cx="1042990" cy="16573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34145" y="828698"/>
            <a:ext cx="5306291" cy="8572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2" y="3876163"/>
            <a:ext cx="10238509" cy="224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খ্যা করতে পার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রিকার্ডোর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খাজনা তত্ত্বের গাণিতিক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চিত্রটি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তত্ত্বের দূর্বলতাগুলো চিহ্নিত করতে পার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 ।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660" y="886690"/>
            <a:ext cx="2945020" cy="106979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4" name="Down Arrow 3"/>
          <p:cNvSpPr/>
          <p:nvPr/>
        </p:nvSpPr>
        <p:spPr>
          <a:xfrm>
            <a:off x="5372749" y="2906266"/>
            <a:ext cx="757237" cy="958561"/>
          </a:xfrm>
          <a:prstGeom prst="downArrow">
            <a:avLst/>
          </a:prstGeom>
          <a:solidFill>
            <a:srgbClr val="F05ED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4680" y="2067325"/>
            <a:ext cx="4833374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726498" y="2036618"/>
            <a:ext cx="10897466" cy="430876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ইংল্যান্ডের প্রখ্যাত অর্থনীতিবিদ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ডেভিড রিকার্ডো যে তত্ত্ব প্রদান করেন তা রিকার্ডোর খাজনা তত্ত্ব নামে পরিচিত। </a:t>
            </a: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বক্তব্য অনুসারে প্রকৃতি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প্রদত্ত ক্ষমতার কারণে, অর্থাৎ জমির মৌলিক ও অবিনশ্বর গুণের কারণে জমি থেকে ফসল পাওয়া যায়। সে ফসলের যে অংশ জমির মালিককে প্রদান করতে হয়, তা-ই হলো ঐ জমির খাজনা। রিকার্ডোর বক্তব্য বিশ্লেষণ করে অর্থনীতিবিদ নিকলসন বলেন, ‘মোট উৎপন্ন হতে সকল খরচ বাদ দিয়ে উৎপাদক যে উদ্বৃত্ত সৃষ্টি করতে সক্ষম হয়, অর্থনীতিতে তাকেই খাজনা বলে।’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5166" y="965303"/>
            <a:ext cx="2274982" cy="76944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823480" y="2050473"/>
            <a:ext cx="10343283" cy="4100946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0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 নিম্নলিখিত অনুমিতিসমূহের উপর নির্ভরশীল: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pPr lvl="2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(১) গোটা সমাজের প্রেক্ষিতে বিবেচিত জমির পরিমাণ সীমিত বা স্থির।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জমি প্রকৃতিপ্রদত্ত বলে এর যোগানমূল্য নেই</a:t>
            </a:r>
            <a:r>
              <a:rPr lang="hi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(৩) জমিতে ক্রমহ্রাসমান উৎপাদন বিধি কার্যকর।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জমির উৎপাদন-ক্ষমতার পার্থক্য রয়েছে।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(৫) জমির মৌলিক ও অবিনশ্বর ক্ষমতা আছে।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916770"/>
            <a:ext cx="6161767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খাজনা তত্ত্বের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অনুমি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1365" y="1399308"/>
            <a:ext cx="4208654" cy="1191491"/>
          </a:xfrm>
          <a:prstGeom prst="rect">
            <a:avLst/>
          </a:prstGeom>
          <a:solidFill>
            <a:srgbClr val="92D050"/>
          </a:solidFill>
          <a:ln>
            <a:solidFill>
              <a:srgbClr val="F05EDB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কক</a:t>
            </a:r>
            <a:r>
              <a:rPr lang="bn-BD" sz="4000" b="1" dirty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জঃ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413164" y="3151909"/>
            <a:ext cx="7412182" cy="2805545"/>
          </a:xfrm>
          <a:prstGeom prst="flowChartConnecto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রিকার্ডোর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Oval 3"/>
          <p:cNvSpPr/>
          <p:nvPr/>
        </p:nvSpPr>
        <p:spPr>
          <a:xfrm>
            <a:off x="7218266" y="1163782"/>
            <a:ext cx="3886200" cy="180801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1059</Words>
  <Application>Microsoft Office PowerPoint</Application>
  <PresentationFormat>Custom</PresentationFormat>
  <Paragraphs>154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Lab- 22</dc:creator>
  <cp:lastModifiedBy>Hp</cp:lastModifiedBy>
  <cp:revision>186</cp:revision>
  <dcterms:created xsi:type="dcterms:W3CDTF">2017-06-12T04:22:11Z</dcterms:created>
  <dcterms:modified xsi:type="dcterms:W3CDTF">2020-05-06T05:10:49Z</dcterms:modified>
</cp:coreProperties>
</file>