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</p:sldMasterIdLst>
  <p:notesMasterIdLst>
    <p:notesMasterId r:id="rId16"/>
  </p:notesMasterIdLst>
  <p:handoutMasterIdLst>
    <p:handoutMasterId r:id="rId17"/>
  </p:handoutMasterIdLst>
  <p:sldIdLst>
    <p:sldId id="259" r:id="rId2"/>
    <p:sldId id="296" r:id="rId3"/>
    <p:sldId id="294" r:id="rId4"/>
    <p:sldId id="265" r:id="rId5"/>
    <p:sldId id="297" r:id="rId6"/>
    <p:sldId id="288" r:id="rId7"/>
    <p:sldId id="298" r:id="rId8"/>
    <p:sldId id="295" r:id="rId9"/>
    <p:sldId id="269" r:id="rId10"/>
    <p:sldId id="299" r:id="rId11"/>
    <p:sldId id="277" r:id="rId12"/>
    <p:sldId id="300" r:id="rId13"/>
    <p:sldId id="301" r:id="rId14"/>
    <p:sldId id="28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3541402-577E-4F7D-8AC0-6F6FB8146D76}">
          <p14:sldIdLst>
            <p14:sldId id="259"/>
            <p14:sldId id="296"/>
            <p14:sldId id="294"/>
            <p14:sldId id="265"/>
            <p14:sldId id="297"/>
          </p14:sldIdLst>
        </p14:section>
        <p14:section name="Untitled Section" id="{48066D5E-5321-47FB-9250-B3D4A94F2BCA}">
          <p14:sldIdLst>
            <p14:sldId id="288"/>
            <p14:sldId id="298"/>
            <p14:sldId id="295"/>
            <p14:sldId id="269"/>
            <p14:sldId id="299"/>
          </p14:sldIdLst>
        </p14:section>
        <p14:section name="Untitled Section" id="{77AD62B9-C446-4033-A5CD-5AB47D20C4C3}">
          <p14:sldIdLst>
            <p14:sldId id="277"/>
            <p14:sldId id="300"/>
            <p14:sldId id="301"/>
            <p14:sldId id="281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80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5" autoAdjust="0"/>
  </p:normalViewPr>
  <p:slideViewPr>
    <p:cSldViewPr snapToGrid="0">
      <p:cViewPr varScale="1">
        <p:scale>
          <a:sx n="83" d="100"/>
          <a:sy n="83" d="100"/>
        </p:scale>
        <p:origin x="-634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A1F1F5-9272-469D-B782-C8B2C2C409B4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8F11742A-5FC9-477A-A6F9-A9937A079A93}">
      <dgm:prSet phldrT="[Text]"/>
      <dgm:spPr>
        <a:solidFill>
          <a:srgbClr val="002060"/>
        </a:solidFill>
      </dgm:spPr>
      <dgm:t>
        <a:bodyPr/>
        <a:lstStyle/>
        <a:p>
          <a:r>
            <a:rPr lang="bn-IN" dirty="0" smtClean="0"/>
            <a:t>জোড়ায় কাজ</a:t>
          </a:r>
          <a:endParaRPr lang="en-US" dirty="0"/>
        </a:p>
      </dgm:t>
    </dgm:pt>
    <dgm:pt modelId="{F4EE6269-BD3B-4FFE-A0A3-A8CF14DD1630}" type="parTrans" cxnId="{96749FBF-87EF-41EA-BEFF-DB5F1D38D9DB}">
      <dgm:prSet/>
      <dgm:spPr/>
      <dgm:t>
        <a:bodyPr/>
        <a:lstStyle/>
        <a:p>
          <a:endParaRPr lang="en-US"/>
        </a:p>
      </dgm:t>
    </dgm:pt>
    <dgm:pt modelId="{C9D3C987-F975-4D4B-BB9A-4EF1070789EA}" type="sibTrans" cxnId="{96749FBF-87EF-41EA-BEFF-DB5F1D38D9DB}">
      <dgm:prSet/>
      <dgm:spPr/>
      <dgm:t>
        <a:bodyPr/>
        <a:lstStyle/>
        <a:p>
          <a:endParaRPr lang="en-US"/>
        </a:p>
      </dgm:t>
    </dgm:pt>
    <dgm:pt modelId="{EC1FE78C-5C2E-4CD2-B591-76A52D80331E}" type="pres">
      <dgm:prSet presAssocID="{61A1F1F5-9272-469D-B782-C8B2C2C409B4}" presName="linearFlow" presStyleCnt="0">
        <dgm:presLayoutVars>
          <dgm:dir/>
          <dgm:resizeHandles val="exact"/>
        </dgm:presLayoutVars>
      </dgm:prSet>
      <dgm:spPr/>
    </dgm:pt>
    <dgm:pt modelId="{E0AB0923-1447-4427-BB41-6EBFC9741A7E}" type="pres">
      <dgm:prSet presAssocID="{8F11742A-5FC9-477A-A6F9-A9937A079A93}" presName="composite" presStyleCnt="0"/>
      <dgm:spPr/>
    </dgm:pt>
    <dgm:pt modelId="{82C75B69-F3C6-414D-BEAE-3D31CF3A9FFD}" type="pres">
      <dgm:prSet presAssocID="{8F11742A-5FC9-477A-A6F9-A9937A079A93}" presName="imgShp" presStyleLbl="fgImgPlace1" presStyleIdx="0" presStyleCnt="1" custScaleX="61731" custScaleY="67173" custLinFactNeighborX="-43353" custLinFactNeighborY="-6619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8A26115B-D465-4691-A308-0B522355760A}" type="pres">
      <dgm:prSet presAssocID="{8F11742A-5FC9-477A-A6F9-A9937A079A93}" presName="txShp" presStyleLbl="node1" presStyleIdx="0" presStyleCnt="1" custScaleX="150376" custScaleY="79929" custLinFactNeighborX="-7105" custLinFactNeighborY="-760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AF606C-E949-4659-9C94-A9BDD2EB9FB0}" type="presOf" srcId="{61A1F1F5-9272-469D-B782-C8B2C2C409B4}" destId="{EC1FE78C-5C2E-4CD2-B591-76A52D80331E}" srcOrd="0" destOrd="0" presId="urn:microsoft.com/office/officeart/2005/8/layout/vList3"/>
    <dgm:cxn modelId="{96749FBF-87EF-41EA-BEFF-DB5F1D38D9DB}" srcId="{61A1F1F5-9272-469D-B782-C8B2C2C409B4}" destId="{8F11742A-5FC9-477A-A6F9-A9937A079A93}" srcOrd="0" destOrd="0" parTransId="{F4EE6269-BD3B-4FFE-A0A3-A8CF14DD1630}" sibTransId="{C9D3C987-F975-4D4B-BB9A-4EF1070789EA}"/>
    <dgm:cxn modelId="{F2EA7CAB-3715-49E7-AA8D-BC98CFC60C27}" type="presOf" srcId="{8F11742A-5FC9-477A-A6F9-A9937A079A93}" destId="{8A26115B-D465-4691-A308-0B522355760A}" srcOrd="0" destOrd="0" presId="urn:microsoft.com/office/officeart/2005/8/layout/vList3"/>
    <dgm:cxn modelId="{89E80753-89CF-44E7-AFDA-8ADED2BC373E}" type="presParOf" srcId="{EC1FE78C-5C2E-4CD2-B591-76A52D80331E}" destId="{E0AB0923-1447-4427-BB41-6EBFC9741A7E}" srcOrd="0" destOrd="0" presId="urn:microsoft.com/office/officeart/2005/8/layout/vList3"/>
    <dgm:cxn modelId="{08DE4DD4-5E60-4662-B188-D5FF9F28EC0C}" type="presParOf" srcId="{E0AB0923-1447-4427-BB41-6EBFC9741A7E}" destId="{82C75B69-F3C6-414D-BEAE-3D31CF3A9FFD}" srcOrd="0" destOrd="0" presId="urn:microsoft.com/office/officeart/2005/8/layout/vList3"/>
    <dgm:cxn modelId="{25661AD4-AF97-47E4-A872-3DF0F0D176BD}" type="presParOf" srcId="{E0AB0923-1447-4427-BB41-6EBFC9741A7E}" destId="{8A26115B-D465-4691-A308-0B522355760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26115B-D465-4691-A308-0B522355760A}">
      <dsp:nvSpPr>
        <dsp:cNvPr id="0" name=""/>
        <dsp:cNvSpPr/>
      </dsp:nvSpPr>
      <dsp:spPr>
        <a:xfrm rot="10800000">
          <a:off x="-1" y="0"/>
          <a:ext cx="8139179" cy="2177234"/>
        </a:xfrm>
        <a:prstGeom prst="homePlat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1191" tIns="247650" rIns="46228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6500" kern="1200" dirty="0" smtClean="0"/>
            <a:t>জোড়ায় কাজ</a:t>
          </a:r>
          <a:endParaRPr lang="en-US" sz="6500" kern="1200" dirty="0"/>
        </a:p>
      </dsp:txBody>
      <dsp:txXfrm rot="10800000">
        <a:off x="544307" y="0"/>
        <a:ext cx="7594871" cy="2177234"/>
      </dsp:txXfrm>
    </dsp:sp>
    <dsp:sp modelId="{82C75B69-F3C6-414D-BEAE-3D31CF3A9FFD}">
      <dsp:nvSpPr>
        <dsp:cNvPr id="0" name=""/>
        <dsp:cNvSpPr/>
      </dsp:nvSpPr>
      <dsp:spPr>
        <a:xfrm>
          <a:off x="0" y="236775"/>
          <a:ext cx="1681528" cy="182976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CDDD-14C0-4CAC-B51F-8C103CD4929B}" type="datetime8">
              <a:rPr lang="en-US" smtClean="0"/>
              <a:t>4/21/2020 10:05 AM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981AD-AD41-4340-8568-5409D9F13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37935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F6E34-24E2-4B4E-AF52-C2A44A6B1DF9}" type="datetime8">
              <a:rPr lang="en-US" smtClean="0"/>
              <a:t>4/21/2020 10:05 AM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95739-96B4-4837-B55D-588AA66CB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05218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2373DE4-F28B-4CB7-A6E1-44B16BE726D1}" type="datetime8">
              <a:rPr lang="en-US" smtClean="0"/>
              <a:t>4/21/2020 10:05 AM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476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E2F6E34-24E2-4B4E-AF52-C2A44A6B1DF9}" type="datetime8">
              <a:rPr lang="en-US" smtClean="0"/>
              <a:t>4/21/2020 10:05 AM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946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3B941-396E-41FE-B197-BFA2D6C9D613}" type="datetime8">
              <a:rPr lang="en-US" smtClean="0"/>
              <a:t>4/21/2020 10:05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0BB9D-A245-4713-967E-90F3FC70F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06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37B7B-9220-4E1A-B3C8-9A8EFE088E61}" type="datetime8">
              <a:rPr lang="en-US" smtClean="0"/>
              <a:t>4/21/2020 10:05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0BB9D-A245-4713-967E-90F3FC70F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300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3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3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5B904-B8C1-4F6A-8C3A-2FC3EF239491}" type="datetime8">
              <a:rPr lang="en-US" smtClean="0"/>
              <a:t>4/21/2020 10:05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0BB9D-A245-4713-967E-90F3FC70F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126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DB462-D69D-46F2-86EF-05E17CF0B74F}" type="datetime8">
              <a:rPr lang="en-US" smtClean="0"/>
              <a:t>4/21/2020 10:05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0BB9D-A245-4713-967E-90F3FC70F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51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A5029-1CF8-415C-BFD4-F8CED2272F99}" type="datetime8">
              <a:rPr lang="en-US" smtClean="0"/>
              <a:t>4/21/2020 10:05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0BB9D-A245-4713-967E-90F3FC70F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E3C3-E3AB-4564-A196-86D475CA7345}" type="datetime8">
              <a:rPr lang="en-US" smtClean="0"/>
              <a:t>4/21/2020 10:05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0BB9D-A245-4713-967E-90F3FC70F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075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8D576-AFAA-4D1C-8936-888593C54CD5}" type="datetime8">
              <a:rPr lang="en-US" smtClean="0"/>
              <a:t>4/21/2020 10:05 AM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0BB9D-A245-4713-967E-90F3FC70F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540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A667-2C1C-402F-A9A0-CC2D9B3795DA}" type="datetime8">
              <a:rPr lang="en-US" smtClean="0"/>
              <a:t>4/21/2020 10:05 AM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0BB9D-A245-4713-967E-90F3FC70F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616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F202-7A3C-4761-9294-A284BD1B6CEA}" type="datetime8">
              <a:rPr lang="en-US" smtClean="0"/>
              <a:t>4/21/2020 10:05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0BB9D-A245-4713-967E-90F3FC70F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812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939E-BE22-41A6-ACCE-C74BEAA02387}" type="datetime8">
              <a:rPr lang="en-US" smtClean="0"/>
              <a:t>4/21/2020 10:05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0BB9D-A245-4713-967E-90F3FC70F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633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6B318-570C-4493-A05D-31057B1492C7}" type="datetime8">
              <a:rPr lang="en-US" smtClean="0"/>
              <a:t>4/21/2020 10:05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0BB9D-A245-4713-967E-90F3FC70F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73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0FC60-1B6B-4150-AEAB-6B7B94E6A139}" type="datetime8">
              <a:rPr lang="en-US" smtClean="0"/>
              <a:t>4/21/2020 10:05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0BB9D-A245-4713-967E-90F3FC70F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555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22361-319C-4A36-AA1F-AEBD51B59CCD}" type="datetime8">
              <a:rPr lang="en-US" smtClean="0"/>
              <a:t>4/21/2020 10:05 AM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42128" y="-2642128"/>
            <a:ext cx="6935177" cy="1221943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059936" y="3366778"/>
            <a:ext cx="5010912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i="1" dirty="0" err="1" smtClean="0"/>
              <a:t>মাল্টিমিডিয়া</a:t>
            </a:r>
            <a:r>
              <a:rPr lang="en-US" sz="4400" i="1" dirty="0" smtClean="0"/>
              <a:t>  </a:t>
            </a:r>
            <a:r>
              <a:rPr lang="en-US" sz="4400" i="1" dirty="0" err="1" smtClean="0"/>
              <a:t>ক্লাসে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সবাইকে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স্বাগতম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1957203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F202-7A3C-4761-9294-A284BD1B6CEA}" type="datetime8">
              <a:rPr lang="en-US" smtClean="0"/>
              <a:t>4/21/2020 10:07 AM</a:t>
            </a:fld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24398507"/>
              </p:ext>
            </p:extLst>
          </p:nvPr>
        </p:nvGraphicFramePr>
        <p:xfrm>
          <a:off x="2020824" y="228600"/>
          <a:ext cx="8139176" cy="5909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2679192" y="3502152"/>
            <a:ext cx="8403336" cy="335584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2060"/>
                </a:solidFill>
              </a:rPr>
              <a:t>সরকার কাকে বলে ও এর গঠন উপাদান সমূহ বলো?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6323076" y="2642616"/>
            <a:ext cx="557784" cy="795528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92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1D482-487D-49F7-AD91-41B17A73B8B1}" type="datetime8">
              <a:rPr lang="en-US" smtClean="0">
                <a:solidFill>
                  <a:schemeClr val="tx1"/>
                </a:solidFill>
              </a:rPr>
              <a:t>4/21/2020 10:05 AM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896112"/>
            <a:ext cx="12192000" cy="596188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                                                </a:t>
            </a:r>
            <a:r>
              <a:rPr lang="bn-IN" sz="2400" dirty="0" smtClean="0"/>
              <a:t>জনগণের ভোটের দ্বারা নির্বাচিত এবং শাসন,আইন ও বিচারবিভাগ</a:t>
            </a:r>
          </a:p>
          <a:p>
            <a:pPr algn="ctr"/>
            <a:r>
              <a:rPr lang="bn-IN" sz="2400" dirty="0" smtClean="0"/>
              <a:t>                                দ্বারা গঠিত সংগঠনকে সরকার বলে। </a:t>
            </a:r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83934" y="-5583936"/>
            <a:ext cx="1024131" cy="12192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203" y="896112"/>
            <a:ext cx="3299587" cy="4233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148072" y="64008"/>
            <a:ext cx="3044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/>
              <a:t>সরকার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36770444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F202-7A3C-4761-9294-A284BD1B6CEA}" type="datetime8">
              <a:rPr lang="en-US" smtClean="0"/>
              <a:t>4/21/2020 10:47 AM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06440" y="127247"/>
            <a:ext cx="2139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/>
              <a:t>মূল্যায়ন</a:t>
            </a:r>
            <a:endParaRPr lang="en-US" sz="4400" dirty="0"/>
          </a:p>
        </p:txBody>
      </p:sp>
      <p:sp>
        <p:nvSpPr>
          <p:cNvPr id="4" name="Flowchart: Process 3"/>
          <p:cNvSpPr/>
          <p:nvPr/>
        </p:nvSpPr>
        <p:spPr>
          <a:xfrm>
            <a:off x="0" y="1023937"/>
            <a:ext cx="12192000" cy="5834063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১। রাষ্ট্র গঠনের উপাদান কয়তি?</a:t>
            </a:r>
          </a:p>
          <a:p>
            <a:pPr algn="ctr"/>
            <a:endParaRPr lang="bn-IN" sz="2800" dirty="0" smtClean="0"/>
          </a:p>
          <a:p>
            <a:pPr algn="ctr"/>
            <a:r>
              <a:rPr lang="bn-IN" sz="2800" dirty="0" smtClean="0"/>
              <a:t>          (ক) ২টি   (খ) ৩টি    (গ) ৪টি   (ঘ) ৫টি</a:t>
            </a:r>
          </a:p>
          <a:p>
            <a:pPr algn="ctr"/>
            <a:endParaRPr lang="bn-IN" sz="2800" dirty="0" smtClean="0"/>
          </a:p>
          <a:p>
            <a:pPr algn="ctr"/>
            <a:r>
              <a:rPr lang="bn-IN" sz="2800" dirty="0" smtClean="0"/>
              <a:t>         ২। কয়টি বিভাগ নিয়ে সরকার গঠিত হয় ?</a:t>
            </a:r>
          </a:p>
          <a:p>
            <a:pPr algn="ctr"/>
            <a:endParaRPr lang="bn-IN" sz="2800" dirty="0" smtClean="0"/>
          </a:p>
          <a:p>
            <a:pPr algn="ctr"/>
            <a:r>
              <a:rPr lang="bn-IN" sz="2800" dirty="0" smtClean="0"/>
              <a:t>               (ক) তিনটি    (খ) চারটি   (গ) ছয়টি   (ঘ) দশটি</a:t>
            </a:r>
          </a:p>
          <a:p>
            <a:pPr algn="ctr"/>
            <a:endParaRPr lang="bn-IN" sz="2800" dirty="0"/>
          </a:p>
          <a:p>
            <a:pPr algn="ctr"/>
            <a:r>
              <a:rPr lang="bn-IN" sz="2800" dirty="0" smtClean="0"/>
              <a:t>           ৩। রাষ্ট্র গঠনের অন্যতম প্রধান উপাদান কন্তি? </a:t>
            </a:r>
          </a:p>
          <a:p>
            <a:pPr algn="ctr"/>
            <a:endParaRPr lang="bn-IN" sz="2800" dirty="0"/>
          </a:p>
          <a:p>
            <a:pPr algn="ctr"/>
            <a:r>
              <a:rPr lang="bn-IN" sz="2800" dirty="0" smtClean="0"/>
              <a:t>                          (ক)সরকার   (খ) ভূখণ্ড   (গ) জনগণ   (ঘ) সার্বভৌমোত্ত</a:t>
            </a:r>
            <a:endParaRPr lang="en-US" sz="2800" dirty="0"/>
          </a:p>
        </p:txBody>
      </p:sp>
      <p:sp>
        <p:nvSpPr>
          <p:cNvPr id="5" name="Flowchart: Connector 4"/>
          <p:cNvSpPr/>
          <p:nvPr/>
        </p:nvSpPr>
        <p:spPr>
          <a:xfrm>
            <a:off x="6812280" y="2478024"/>
            <a:ext cx="457200" cy="457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3538728" y="4178808"/>
            <a:ext cx="457200" cy="457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3310128" y="5797296"/>
            <a:ext cx="457200" cy="457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5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F202-7A3C-4761-9294-A284BD1B6CEA}" type="datetime8">
              <a:rPr lang="en-US" smtClean="0"/>
              <a:t>4/21/2020 11:10 AM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8827" cy="13075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33672" y="384048"/>
            <a:ext cx="2660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বাড়িরকাজ</a:t>
            </a:r>
            <a:endParaRPr lang="en-US" sz="4000" dirty="0"/>
          </a:p>
        </p:txBody>
      </p:sp>
      <p:sp>
        <p:nvSpPr>
          <p:cNvPr id="5" name="Flowchart: Process 4"/>
          <p:cNvSpPr/>
          <p:nvPr/>
        </p:nvSpPr>
        <p:spPr>
          <a:xfrm>
            <a:off x="0" y="1307593"/>
            <a:ext cx="12192000" cy="555040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                                           </a:t>
            </a:r>
            <a:r>
              <a:rPr lang="bn-IN" sz="4000" dirty="0" smtClean="0">
                <a:solidFill>
                  <a:srgbClr val="002060"/>
                </a:solidFill>
              </a:rPr>
              <a:t>রাষ্ট্র গঠনের উপাদান হিসেবে জনসমষ্টির গুরুত্ত খাতায় লিখে আনবে।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07593"/>
            <a:ext cx="3163824" cy="2688336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>
            <a:off x="3163825" y="1947672"/>
            <a:ext cx="978408" cy="905256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61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432F-CA6D-4170-A40E-72113A89CB87}" type="datetime8">
              <a:rPr lang="en-US" smtClean="0"/>
              <a:t>4/21/2020 10:05 AM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1023937"/>
            <a:ext cx="12192000" cy="58340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30168" y="713232"/>
            <a:ext cx="5541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00B0F0"/>
                </a:solidFill>
              </a:rPr>
              <a:t>সবাইকে ধন্যবাদ</a:t>
            </a:r>
            <a:endParaRPr lang="en-US" sz="6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28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1005840"/>
            <a:ext cx="2029968" cy="2212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DB462-D69D-46F2-86EF-05E17CF0B74F}" type="datetime8">
              <a:rPr lang="en-US" smtClean="0"/>
              <a:t>4/21/2020 10:05 AM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3364992"/>
            <a:ext cx="5678424" cy="4069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লিটন কুমার প্রামানিক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সহকারী শিক্ষক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সড়কের বাজার উচ্চ বিদ্যালয়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Email:litonkumarpk98@gmail.com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Mobile:01763246898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84847" y="3639312"/>
            <a:ext cx="5449824" cy="3794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বিষয়ঃপৌরনীতি ও নাগরিকতা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শ্রেণিঃনবম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অধ্যায়ঃচতুর্থ</a:t>
            </a:r>
          </a:p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Curved Down Ribbon 4"/>
          <p:cNvSpPr/>
          <p:nvPr/>
        </p:nvSpPr>
        <p:spPr>
          <a:xfrm>
            <a:off x="1993392" y="0"/>
            <a:ext cx="8549640" cy="1655064"/>
          </a:xfrm>
          <a:prstGeom prst="ellipseRibb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/>
              <a:t>পরিচিতি</a:t>
            </a:r>
            <a:endParaRPr lang="en-US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566" y="137160"/>
            <a:ext cx="1821434" cy="23591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42131" y="3991358"/>
            <a:ext cx="5779008" cy="110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93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3C166-9023-44E8-8AF8-7B54F697CFDA}" type="datetime8">
              <a:rPr lang="en-US" smtClean="0">
                <a:solidFill>
                  <a:schemeClr val="tx1"/>
                </a:solidFill>
              </a:rPr>
              <a:t>4/21/2020 10:05 AM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Left-Right Arrow 2"/>
          <p:cNvSpPr/>
          <p:nvPr/>
        </p:nvSpPr>
        <p:spPr>
          <a:xfrm>
            <a:off x="2368296" y="0"/>
            <a:ext cx="6775704" cy="1426464"/>
          </a:xfrm>
          <a:prstGeom prst="left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0000"/>
                </a:solidFill>
              </a:rPr>
              <a:t>নিচের মানচিত্রগুলো লক্ষ করি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161" y="3532632"/>
            <a:ext cx="4045839" cy="338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10" y="3538220"/>
            <a:ext cx="3995261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606" y="1035050"/>
            <a:ext cx="4465002" cy="260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607" y="3532632"/>
            <a:ext cx="4465001" cy="338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002" y="0"/>
            <a:ext cx="3122676" cy="1261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30456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E82D-60CA-40E0-B475-796732191263}" type="datetime8">
              <a:rPr lang="en-US" smtClean="0">
                <a:solidFill>
                  <a:schemeClr val="tx1"/>
                </a:solidFill>
              </a:rPr>
              <a:t>4/21/2020 10:05 AM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009"/>
            <a:ext cx="12192000" cy="67939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Plaque 6"/>
          <p:cNvSpPr/>
          <p:nvPr/>
        </p:nvSpPr>
        <p:spPr>
          <a:xfrm>
            <a:off x="4876801" y="64008"/>
            <a:ext cx="7315199" cy="1037005"/>
          </a:xfrm>
          <a:prstGeom prst="plaque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algn="ctr"/>
            <a:r>
              <a:rPr lang="en-US" sz="6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Oval 2"/>
          <p:cNvSpPr/>
          <p:nvPr/>
        </p:nvSpPr>
        <p:spPr>
          <a:xfrm>
            <a:off x="2432304" y="2569464"/>
            <a:ext cx="7964424" cy="19568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rgbClr val="8680FC"/>
                </a:solidFill>
              </a:rPr>
              <a:t>রাষ্ট্র</a:t>
            </a:r>
            <a:r>
              <a:rPr lang="en-US" sz="6600" dirty="0" smtClean="0">
                <a:solidFill>
                  <a:srgbClr val="8680FC"/>
                </a:solidFill>
              </a:rPr>
              <a:t> ও </a:t>
            </a:r>
            <a:r>
              <a:rPr lang="en-US" sz="6600" dirty="0" err="1" smtClean="0">
                <a:solidFill>
                  <a:srgbClr val="8680FC"/>
                </a:solidFill>
              </a:rPr>
              <a:t>সরকার</a:t>
            </a:r>
            <a:r>
              <a:rPr lang="bn-IN" sz="6600" dirty="0" smtClean="0">
                <a:solidFill>
                  <a:srgbClr val="8680FC"/>
                </a:solidFill>
              </a:rPr>
              <a:t> </a:t>
            </a:r>
            <a:endParaRPr lang="en-US" sz="6600" dirty="0">
              <a:solidFill>
                <a:srgbClr val="8680F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39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F202-7A3C-4761-9294-A284BD1B6CEA}" type="datetime8">
              <a:rPr lang="en-US" smtClean="0"/>
              <a:t>4/21/2020 10:05 AM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434"/>
            <a:ext cx="12192000" cy="6858000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2150364" y="-43434"/>
            <a:ext cx="7580376" cy="136245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এই পাঠ শেষে শিক্ষার্থীরা</a:t>
            </a:r>
            <a:endParaRPr lang="en-US" sz="3200" dirty="0"/>
          </a:p>
        </p:txBody>
      </p:sp>
      <p:sp>
        <p:nvSpPr>
          <p:cNvPr id="5" name="Flowchart: Connector 4"/>
          <p:cNvSpPr/>
          <p:nvPr/>
        </p:nvSpPr>
        <p:spPr>
          <a:xfrm>
            <a:off x="7696962" y="486918"/>
            <a:ext cx="269748" cy="25603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 flipV="1">
            <a:off x="8042148" y="539496"/>
            <a:ext cx="228600" cy="19659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08760" y="2815030"/>
            <a:ext cx="105338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রাষ্ট্র সম্পর্কে ধারনা লাভ করতে পারবে</a:t>
            </a:r>
          </a:p>
          <a:p>
            <a:endParaRPr lang="bn-IN" sz="3600" dirty="0"/>
          </a:p>
          <a:p>
            <a:r>
              <a:rPr lang="bn-IN" sz="3600" dirty="0" smtClean="0"/>
              <a:t>রাষ্ট্রের উপাদানসমূহ সম্পর্কে জানতে পারবে </a:t>
            </a:r>
          </a:p>
          <a:p>
            <a:endParaRPr lang="en-US" sz="3600" dirty="0" smtClean="0"/>
          </a:p>
          <a:p>
            <a:r>
              <a:rPr lang="en-US" sz="3600" dirty="0" err="1" smtClean="0"/>
              <a:t>সরকারের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গঠন</a:t>
            </a:r>
            <a:r>
              <a:rPr lang="en-US" sz="3600" dirty="0" smtClean="0"/>
              <a:t> </a:t>
            </a:r>
            <a:r>
              <a:rPr lang="en-US" sz="3600" dirty="0" err="1" smtClean="0"/>
              <a:t>সম্পর্কে</a:t>
            </a:r>
            <a:r>
              <a:rPr lang="en-US" sz="3600" dirty="0" smtClean="0"/>
              <a:t> </a:t>
            </a:r>
            <a:r>
              <a:rPr lang="bn-IN" sz="3600" dirty="0" smtClean="0"/>
              <a:t>জ্ঞান লাভ </a:t>
            </a:r>
            <a:r>
              <a:rPr lang="bn-IN" sz="3600" dirty="0" smtClean="0"/>
              <a:t>করবে</a:t>
            </a:r>
            <a:r>
              <a:rPr lang="en-US" sz="3600" dirty="0" smtClean="0"/>
              <a:t>।</a:t>
            </a:r>
            <a:endParaRPr lang="bn-IN" sz="3600" dirty="0" smtClean="0"/>
          </a:p>
        </p:txBody>
      </p:sp>
      <p:sp>
        <p:nvSpPr>
          <p:cNvPr id="9" name="Chevron 8"/>
          <p:cNvSpPr/>
          <p:nvPr/>
        </p:nvSpPr>
        <p:spPr>
          <a:xfrm>
            <a:off x="804672" y="2788920"/>
            <a:ext cx="704088" cy="493776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04672" y="3884878"/>
            <a:ext cx="704088" cy="512064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877824" y="5138928"/>
            <a:ext cx="704088" cy="437840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232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6C85-6915-4694-9B6D-9BEF67AF96F5}" type="datetime8">
              <a:rPr 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4/21/2020 10:05 AM</a:t>
            </a:fld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9339" y="1094873"/>
            <a:ext cx="3782240" cy="38522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649" y="1289304"/>
            <a:ext cx="3782240" cy="38522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Horizontal Scroll 19"/>
          <p:cNvSpPr/>
          <p:nvPr/>
        </p:nvSpPr>
        <p:spPr>
          <a:xfrm>
            <a:off x="4123944" y="155448"/>
            <a:ext cx="2916936" cy="1133856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002060"/>
                </a:solidFill>
              </a:rPr>
              <a:t>একক কাজ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24" name="Wave 23"/>
          <p:cNvSpPr/>
          <p:nvPr/>
        </p:nvSpPr>
        <p:spPr>
          <a:xfrm>
            <a:off x="3867912" y="4636009"/>
            <a:ext cx="3730752" cy="1353312"/>
          </a:xfrm>
          <a:prstGeom prst="wav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002060"/>
                </a:solidFill>
              </a:rPr>
              <a:t>রাষ্ট্র কাকে বলে ? 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25" name="Down Arrow 24"/>
          <p:cNvSpPr/>
          <p:nvPr/>
        </p:nvSpPr>
        <p:spPr>
          <a:xfrm>
            <a:off x="5221224" y="1289304"/>
            <a:ext cx="516636" cy="3072385"/>
          </a:xfrm>
          <a:prstGeom prst="downArrow">
            <a:avLst/>
          </a:prstGeom>
          <a:solidFill>
            <a:srgbClr val="8680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96779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DB462-D69D-46F2-86EF-05E17CF0B74F}" type="datetime8">
              <a:rPr lang="en-US" smtClean="0"/>
              <a:t>4/21/2020 10:05 AM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456" y="-128016"/>
            <a:ext cx="4501993" cy="3573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07008" y="1066282"/>
            <a:ext cx="1719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FFFF00"/>
                </a:solidFill>
              </a:rPr>
              <a:t>রাষ্ট্র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1" name="Notched Right Arrow 10"/>
          <p:cNvSpPr/>
          <p:nvPr/>
        </p:nvSpPr>
        <p:spPr>
          <a:xfrm>
            <a:off x="2528316" y="742905"/>
            <a:ext cx="1508760" cy="72393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loud 12"/>
          <p:cNvSpPr/>
          <p:nvPr/>
        </p:nvSpPr>
        <p:spPr>
          <a:xfrm>
            <a:off x="3675888" y="0"/>
            <a:ext cx="8516112" cy="448056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নির্দষ্ট ভুখণ্ড,জনসংখ্যা,সরকার এবং সার্বভৌমো</a:t>
            </a:r>
            <a:r>
              <a:rPr lang="en-US" dirty="0" err="1" smtClean="0"/>
              <a:t>ত্ত</a:t>
            </a:r>
            <a:r>
              <a:rPr lang="en-US" dirty="0" smtClean="0"/>
              <a:t> </a:t>
            </a:r>
            <a:r>
              <a:rPr lang="en-US" dirty="0" err="1" smtClean="0"/>
              <a:t>দ্বারা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 </a:t>
            </a:r>
            <a:r>
              <a:rPr lang="en-US" dirty="0" err="1" smtClean="0"/>
              <a:t>গঠিত</a:t>
            </a:r>
            <a:r>
              <a:rPr lang="en-US" dirty="0" smtClean="0"/>
              <a:t> </a:t>
            </a:r>
            <a:r>
              <a:rPr lang="en-US" dirty="0" err="1" smtClean="0"/>
              <a:t>পূর্নাজ্ঞ</a:t>
            </a:r>
            <a:r>
              <a:rPr lang="en-US" dirty="0" smtClean="0"/>
              <a:t> </a:t>
            </a:r>
            <a:r>
              <a:rPr lang="en-US" dirty="0" err="1" smtClean="0"/>
              <a:t>প্রতিষ্ঠানকে</a:t>
            </a:r>
            <a:r>
              <a:rPr lang="en-US" dirty="0" smtClean="0"/>
              <a:t> </a:t>
            </a:r>
            <a:r>
              <a:rPr lang="en-US" dirty="0" err="1" smtClean="0"/>
              <a:t>রাষ্ট্র</a:t>
            </a:r>
            <a:r>
              <a:rPr lang="en-US" dirty="0" smtClean="0"/>
              <a:t> </a:t>
            </a:r>
            <a:r>
              <a:rPr lang="en-US" dirty="0" err="1" smtClean="0"/>
              <a:t>বলে</a:t>
            </a:r>
            <a:r>
              <a:rPr lang="en-US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08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0456" y="6492875"/>
            <a:ext cx="2844800" cy="365125"/>
          </a:xfrm>
        </p:spPr>
        <p:txBody>
          <a:bodyPr/>
          <a:lstStyle/>
          <a:p>
            <a:fld id="{FBF7F202-7A3C-4761-9294-A284BD1B6CEA}" type="datetime8">
              <a:rPr lang="en-US" smtClean="0"/>
              <a:t>4/21/2020 10:05 AM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13232" y="3838505"/>
            <a:ext cx="3850695" cy="3274462"/>
            <a:chOff x="827905" y="932656"/>
            <a:chExt cx="5476297" cy="390971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8200" y="932656"/>
              <a:ext cx="5466002" cy="390971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7905" y="944721"/>
              <a:ext cx="1830454" cy="161528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2966">
            <a:off x="4249393" y="550899"/>
            <a:ext cx="3585773" cy="33319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071" y="3836719"/>
            <a:ext cx="3858700" cy="32661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37" y="676656"/>
            <a:ext cx="3282696" cy="31089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Rectangle 18"/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0000"/>
                </a:solidFill>
              </a:rPr>
              <a:t>নিচের চিত্রগুলো ল</a:t>
            </a:r>
            <a:r>
              <a:rPr lang="en-US" sz="3600" dirty="0" err="1" smtClean="0">
                <a:solidFill>
                  <a:srgbClr val="FF0000"/>
                </a:solidFill>
              </a:rPr>
              <a:t>ক্ষ্য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কর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00328" y="2569464"/>
            <a:ext cx="134637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IN" dirty="0" smtClean="0"/>
              <a:t>নির্দষ্টভুখণ্ড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294376" y="3044952"/>
            <a:ext cx="128016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IN" dirty="0" smtClean="0"/>
              <a:t>জনসমষ্টি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49424" y="6007608"/>
            <a:ext cx="1508760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সরকার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5926315" y="4138471"/>
            <a:ext cx="1663205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2000" dirty="0" smtClean="0">
                <a:solidFill>
                  <a:srgbClr val="FF0000"/>
                </a:solidFill>
              </a:rPr>
              <a:t>সার্বভৌমত্ত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1" name="Bent Arrow 20"/>
          <p:cNvSpPr/>
          <p:nvPr/>
        </p:nvSpPr>
        <p:spPr>
          <a:xfrm flipH="1">
            <a:off x="8431771" y="2754130"/>
            <a:ext cx="1948325" cy="2738302"/>
          </a:xfrm>
          <a:prstGeom prst="ben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633592" y="5475736"/>
            <a:ext cx="3493008" cy="1382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002060"/>
                </a:solidFill>
              </a:rPr>
              <a:t>রাষ্ট্রের উপাদান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15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058" y="2144638"/>
            <a:ext cx="3179929" cy="30514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1987" y="-111340"/>
            <a:ext cx="3141062" cy="29966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5629" y="209062"/>
            <a:ext cx="3387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বিভাগের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DF8639F8-18CD-43A5-9F5F-5357A27D634C}" type="datetime8">
              <a:rPr lang="en-US" smtClean="0">
                <a:solidFill>
                  <a:schemeClr val="tx1"/>
                </a:solidFill>
              </a:rPr>
              <a:pPr algn="ctr"/>
              <a:t>4/21/2020 10:05 AM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52551" y="5747552"/>
            <a:ext cx="2367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2" name="Picture 4" descr="Image result for à¦¸à§à¦ªà§à¦°à¦¿à¦® à¦à§à¦°à§à¦ à¦¬à¦¾à¦à¦²à¦¾à¦¦à§à¦¶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9836" y="3006848"/>
            <a:ext cx="3179929" cy="30514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 rot="5041504">
            <a:off x="7882539" y="1448483"/>
            <a:ext cx="2149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Bent Arrow 18"/>
          <p:cNvSpPr/>
          <p:nvPr/>
        </p:nvSpPr>
        <p:spPr>
          <a:xfrm rot="700865">
            <a:off x="2414231" y="635367"/>
            <a:ext cx="1476639" cy="1503227"/>
          </a:xfrm>
          <a:prstGeom prst="bentArrow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Bent Arrow 20"/>
          <p:cNvSpPr/>
          <p:nvPr/>
        </p:nvSpPr>
        <p:spPr>
          <a:xfrm rot="7514181">
            <a:off x="7268322" y="1160708"/>
            <a:ext cx="1419775" cy="1394900"/>
          </a:xfrm>
          <a:prstGeom prst="bentArrow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Bent Arrow 21"/>
          <p:cNvSpPr/>
          <p:nvPr/>
        </p:nvSpPr>
        <p:spPr>
          <a:xfrm rot="14368952">
            <a:off x="3763058" y="4195148"/>
            <a:ext cx="1561007" cy="1682042"/>
          </a:xfrm>
          <a:prstGeom prst="bentArrow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310590">
            <a:off x="4168875" y="3048917"/>
            <a:ext cx="2030975" cy="76944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4400" dirty="0" smtClean="0"/>
              <a:t>সরকার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1467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2295</TotalTime>
  <Words>229</Words>
  <Application>Microsoft Office PowerPoint</Application>
  <PresentationFormat>Custom</PresentationFormat>
  <Paragraphs>71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মো: মোশবাহুল হক প্রভাষক(রাষ্টবিজ্ঞান) পিতা-মো:আমিনুল ইসলাম হাপানিয়া দোগাছী জা:উ:আলিম মাদরাসা তানোর,রাজশাহী মোবাইল নং ০১৭১৮-৮৯১৪৪৭</dc:title>
  <dc:creator>TTCOLLEGE</dc:creator>
  <cp:lastModifiedBy>Asus</cp:lastModifiedBy>
  <cp:revision>289</cp:revision>
  <dcterms:created xsi:type="dcterms:W3CDTF">2013-05-02T01:01:10Z</dcterms:created>
  <dcterms:modified xsi:type="dcterms:W3CDTF">2020-04-21T05:44:27Z</dcterms:modified>
</cp:coreProperties>
</file>