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62" r:id="rId6"/>
    <p:sldId id="272" r:id="rId7"/>
    <p:sldId id="274" r:id="rId8"/>
    <p:sldId id="263" r:id="rId9"/>
    <p:sldId id="273" r:id="rId10"/>
    <p:sldId id="265" r:id="rId11"/>
    <p:sldId id="275" r:id="rId12"/>
    <p:sldId id="266" r:id="rId13"/>
    <p:sldId id="281" r:id="rId14"/>
    <p:sldId id="280" r:id="rId15"/>
    <p:sldId id="279" r:id="rId16"/>
    <p:sldId id="268" r:id="rId17"/>
    <p:sldId id="269" r:id="rId18"/>
    <p:sldId id="276" r:id="rId19"/>
    <p:sldId id="270" r:id="rId20"/>
    <p:sldId id="271" r:id="rId21"/>
  </p:sldIdLst>
  <p:sldSz cx="11430000" cy="64008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6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-606" y="-102"/>
      </p:cViewPr>
      <p:guideLst>
        <p:guide orient="horz" pos="2016"/>
        <p:guide pos="36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271AF-8503-4B73-82C5-5DF7F0D740FA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74688" y="1143000"/>
            <a:ext cx="5508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90E59-E512-42F4-86D6-C2E2B1DDF25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752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4688" y="1143000"/>
            <a:ext cx="55086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890E59-E512-42F4-86D6-C2E2B1DDF25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696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047539"/>
            <a:ext cx="8572500" cy="2228427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361902"/>
            <a:ext cx="8572500" cy="154537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5"/>
            <a:ext cx="2571750" cy="340783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9" y="5932595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5"/>
            <a:ext cx="2571750" cy="340783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303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4" y="340785"/>
            <a:ext cx="9858375" cy="12371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4" y="1703917"/>
            <a:ext cx="9858375" cy="4061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5932595"/>
            <a:ext cx="2571750" cy="340783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9" y="5932595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5932595"/>
            <a:ext cx="2571750" cy="340783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972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5932595"/>
            <a:ext cx="2571750" cy="340783"/>
          </a:xfrm>
          <a:prstGeom prst="rect">
            <a:avLst/>
          </a:prstGeom>
        </p:spPr>
        <p:txBody>
          <a:bodyPr/>
          <a:lstStyle/>
          <a:p>
            <a:fld id="{9438D4D1-278C-4290-844F-1E0CD440B81F}" type="datetimeFigureOut">
              <a:rPr lang="en-US" smtClean="0"/>
              <a:pPr/>
              <a:t>5/7/2020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9" y="5932595"/>
            <a:ext cx="3857625" cy="340783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5932595"/>
            <a:ext cx="2571750" cy="340783"/>
          </a:xfrm>
          <a:prstGeom prst="rect">
            <a:avLst/>
          </a:prstGeom>
        </p:spPr>
        <p:txBody>
          <a:bodyPr/>
          <a:lstStyle/>
          <a:p>
            <a:fld id="{0951AC9E-51E6-43A1-ACD0-651A5C48EE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4855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 userDrawn="1"/>
        </p:nvSpPr>
        <p:spPr>
          <a:xfrm>
            <a:off x="0" y="0"/>
            <a:ext cx="11430000" cy="6400800"/>
          </a:xfrm>
          <a:prstGeom prst="frame">
            <a:avLst>
              <a:gd name="adj1" fmla="val 2315"/>
            </a:avLst>
          </a:prstGeom>
          <a:solidFill>
            <a:schemeClr val="accent6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1729946" y="5802981"/>
            <a:ext cx="8600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(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),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0924" y="184454"/>
            <a:ext cx="584428" cy="428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80293" y="5819963"/>
            <a:ext cx="584428" cy="4285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108" y="5793919"/>
            <a:ext cx="584428" cy="4285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840" y="166424"/>
            <a:ext cx="584428" cy="428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3062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</p:sldLayoutIdLst>
  <p:timing>
    <p:tnLst>
      <p:par>
        <p:cTn id="1" dur="indefinite" restart="never" nodeType="tmRoot"/>
      </p:par>
    </p:tnLst>
  </p:timing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30128" y="267364"/>
            <a:ext cx="8435303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bn-BD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শ্রেণিতে</a:t>
            </a:r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r>
              <a:rPr lang="en-US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IN" sz="6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              </a:t>
            </a:r>
            <a:endParaRPr lang="bn-IN" sz="6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</a:t>
            </a:r>
            <a:r>
              <a:rPr lang="en-US" sz="6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</a:t>
            </a:r>
          </a:p>
        </p:txBody>
      </p:sp>
      <p:pic>
        <p:nvPicPr>
          <p:cNvPr id="4" name="Picture 2" descr="C:\Users\user account\Downloads\Ek Malikana karber\1 shop 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0972" y="1217112"/>
            <a:ext cx="8305799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50158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928" y="429006"/>
            <a:ext cx="11050073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38050" y="5135787"/>
            <a:ext cx="69557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শ্রেণি বিভাগগুলো 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লেখ।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65286" y="1290781"/>
            <a:ext cx="6699429" cy="375168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Rectangle 4"/>
          <p:cNvSpPr/>
          <p:nvPr/>
        </p:nvSpPr>
        <p:spPr>
          <a:xfrm>
            <a:off x="9175761" y="784598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309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17372" y="224716"/>
            <a:ext cx="6037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ব্যাংকের কার্যাবলি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45687" y="810107"/>
            <a:ext cx="4151990" cy="2146035"/>
            <a:chOff x="337457" y="1246469"/>
            <a:chExt cx="5816600" cy="472519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7457" y="1246469"/>
              <a:ext cx="5816600" cy="3862560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5" name="Rectangle 4"/>
            <p:cNvSpPr/>
            <p:nvPr/>
          </p:nvSpPr>
          <p:spPr>
            <a:xfrm>
              <a:off x="1020146" y="5023675"/>
              <a:ext cx="4522517" cy="9479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কেন্দ্রীয় বা বাংলাদেশ ব্যাংক</a:t>
              </a:r>
              <a:endParaRPr lang="en-US" sz="28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26639" y="797556"/>
            <a:ext cx="3919236" cy="1720176"/>
            <a:chOff x="5984385" y="1056229"/>
            <a:chExt cx="4598450" cy="2966645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984385" y="1056229"/>
              <a:ext cx="4598450" cy="2436109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7" name="Rectangle 6"/>
            <p:cNvSpPr/>
            <p:nvPr/>
          </p:nvSpPr>
          <p:spPr>
            <a:xfrm>
              <a:off x="7245965" y="3433734"/>
              <a:ext cx="2204250" cy="5891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বাণিজ্যিক ব্যাংক</a:t>
              </a:r>
              <a:endParaRPr lang="en-US" sz="28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27764" y="3052155"/>
            <a:ext cx="9430844" cy="1883100"/>
            <a:chOff x="790394" y="3578843"/>
            <a:chExt cx="9577288" cy="269367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11667" b="13000"/>
            <a:stretch/>
          </p:blipFill>
          <p:spPr>
            <a:xfrm>
              <a:off x="790394" y="3579282"/>
              <a:ext cx="4050780" cy="222805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126637" y="3578843"/>
              <a:ext cx="4241045" cy="222805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</p:pic>
        <p:sp>
          <p:nvSpPr>
            <p:cNvPr id="11" name="Rectangle 10"/>
            <p:cNvSpPr/>
            <p:nvPr/>
          </p:nvSpPr>
          <p:spPr>
            <a:xfrm>
              <a:off x="3558152" y="5711926"/>
              <a:ext cx="4025250" cy="560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bn-I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বিশেষ আর্থিক প্রতিষ্ঠান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6" name="Rectangle 25"/>
          <p:cNvSpPr/>
          <p:nvPr/>
        </p:nvSpPr>
        <p:spPr>
          <a:xfrm>
            <a:off x="243705" y="5010325"/>
            <a:ext cx="109324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bn-I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সাধারণ তাদের আয় বা উদ্ধৃত অর্থ নিরাপদে সঞ্চয়ের জন্য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জমা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রাখে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6924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073124" y="183895"/>
            <a:ext cx="7165075" cy="830997"/>
          </a:xfrm>
          <a:prstGeom prst="rect">
            <a:avLst/>
          </a:prstGeom>
          <a:noFill/>
          <a:scene3d>
            <a:camera prst="perspectiveRight" fov="2400000">
              <a:rot lat="0" lon="21299996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</a:t>
            </a: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ব্যাংক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290"/>
          <a:stretch/>
        </p:blipFill>
        <p:spPr>
          <a:xfrm>
            <a:off x="2204581" y="1127129"/>
            <a:ext cx="7415408" cy="302671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273632" y="4251844"/>
            <a:ext cx="983795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 একটি দেশের সর্বোচ্চ আর্থিক প্রতিষ্ঠান। এই ব্যাংক দেশের অর্থ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বাজার, মুদ্রাব্যবস্থা এবং অন্যান্য ব্যাংকসমুহকে তত্ত্বা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 ও নিয়ন্ত্রণ কর।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98638" y="5197891"/>
            <a:ext cx="68932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ব্যাংকের আরেক নাম বাংলাদেশ ব্যাংক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190664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dir="u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92502" y="1346625"/>
            <a:ext cx="5282005" cy="3309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647" y="1346625"/>
            <a:ext cx="5257988" cy="33096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34380" y="241816"/>
            <a:ext cx="54248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bn-I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ছবিতে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/>
          </a:p>
        </p:txBody>
      </p:sp>
      <p:sp>
        <p:nvSpPr>
          <p:cNvPr id="7" name="Rectangle 6"/>
          <p:cNvSpPr/>
          <p:nvPr/>
        </p:nvSpPr>
        <p:spPr>
          <a:xfrm>
            <a:off x="516308" y="4833591"/>
            <a:ext cx="10273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বাণিজ্যিক ব্যাংকসমুহ বাণিজ্যিক লাভের উদ্দেশ্যে স্বপ্ল মেয়াদী ঋণ প্রদান।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42915725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34380" y="216715"/>
            <a:ext cx="518122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320"/>
          <a:stretch/>
        </p:blipFill>
        <p:spPr>
          <a:xfrm>
            <a:off x="314110" y="1171907"/>
            <a:ext cx="2630797" cy="1784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483" y="1171907"/>
            <a:ext cx="2548964" cy="1784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7254" y="1171907"/>
            <a:ext cx="2619375" cy="17842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5903" r="23262"/>
          <a:stretch/>
        </p:blipFill>
        <p:spPr>
          <a:xfrm>
            <a:off x="8547502" y="1171906"/>
            <a:ext cx="2608730" cy="1784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5006" r="15642"/>
          <a:stretch/>
        </p:blipFill>
        <p:spPr>
          <a:xfrm>
            <a:off x="314109" y="3200400"/>
            <a:ext cx="2635624" cy="1777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2485" y="3200400"/>
            <a:ext cx="2548963" cy="17771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411" t="30073" r="8942" b="941"/>
          <a:stretch/>
        </p:blipFill>
        <p:spPr>
          <a:xfrm>
            <a:off x="5817254" y="3200401"/>
            <a:ext cx="2619375" cy="17771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832"/>
          <a:stretch/>
        </p:blipFill>
        <p:spPr>
          <a:xfrm>
            <a:off x="8547502" y="3200399"/>
            <a:ext cx="2627004" cy="1777104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17800" y="5108765"/>
            <a:ext cx="109324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বহু বাণিজ্যিক ব্যাংক রয়েছে। যেমন: সোনালী, জনতা,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অগ্রণী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রূপালী, উত্তরা, পূবালী, ন্যাশনাল, সিটি প্রভৃতি।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188045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729442" y="204677"/>
            <a:ext cx="45834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িশেষ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আর্থিক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</a:t>
            </a: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ঠান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1494" y="946690"/>
            <a:ext cx="5503235" cy="36554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>
              <a:rot lat="0" lon="20999994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142" y="996794"/>
            <a:ext cx="4985658" cy="365544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9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364591" y="4767481"/>
            <a:ext cx="108096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আর্থিক প্রতিষ্ঠান: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লক্ষ্য অর্জনে আমাদের দেশে কতিপয় ব্যাংক  </a:t>
            </a:r>
          </a:p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প্রতিষ্ঠিত হয়েছে। এ ব্যাংক স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হকে বলা হয় বিশেষ আর্থিক প্রতিষ্ঠান ।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3875779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9112" y="179121"/>
            <a:ext cx="7515617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02655" y="4932295"/>
            <a:ext cx="7821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কার্যাবলি ব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িশ্লেষণ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করে লেখ।</a:t>
            </a:r>
            <a:endParaRPr lang="en-US" sz="4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6690" y="1266364"/>
            <a:ext cx="7515617" cy="36714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6" name="Rectangle 5"/>
          <p:cNvSpPr/>
          <p:nvPr/>
        </p:nvSpPr>
        <p:spPr>
          <a:xfrm>
            <a:off x="9480561" y="699254"/>
            <a:ext cx="16401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৫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15538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3575" y="2638431"/>
            <a:ext cx="30170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দুই ভাগে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84640" y="2608631"/>
            <a:ext cx="30843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তিন ভাগে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3575" y="3058892"/>
            <a:ext cx="2966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চার ভাগে </a:t>
            </a:r>
            <a:endParaRPr lang="bn-BD" sz="2800" dirty="0">
              <a:solidFill>
                <a:schemeClr val="accent4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94156" y="3089193"/>
            <a:ext cx="32422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পাঁচ ভাগে।</a:t>
            </a:r>
            <a:r>
              <a:rPr lang="bn-BD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4934" y="3467548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দেশের সর্বোচ্চ আর্থিক প্রতিষ্ঠানের নাম কী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96593" y="3895328"/>
            <a:ext cx="4276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কেন্দ্রীয় ব্যাংক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04634" y="3893231"/>
            <a:ext cx="4081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বাণিজ্য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িক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ব্যাংক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21547" y="4355512"/>
            <a:ext cx="332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বিশেষ আর্থিক প্রতিষ্ঠান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29743" y="4330865"/>
            <a:ext cx="38499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 গ্রামীণ ব্যাংক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Horizontal Scroll 12"/>
          <p:cNvSpPr/>
          <p:nvPr/>
        </p:nvSpPr>
        <p:spPr>
          <a:xfrm>
            <a:off x="7508960" y="403331"/>
            <a:ext cx="3581400" cy="1208693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 স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ঠি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 হয়েছে।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7483908" y="380869"/>
            <a:ext cx="3581400" cy="1208693"/>
          </a:xfrm>
          <a:prstGeom prst="horizontalScroll">
            <a:avLst/>
          </a:prstGeom>
          <a:pattFill prst="pct25">
            <a:fgClr>
              <a:srgbClr val="92D050"/>
            </a:fgClr>
            <a:bgClr>
              <a:schemeClr val="bg1"/>
            </a:bgClr>
          </a:patt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4934" y="4814051"/>
            <a:ext cx="105440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Wingdings" panose="05000000000000000000" pitchFamily="2" charset="2"/>
              <a:buChar char="q"/>
            </a:pPr>
            <a:r>
              <a:rPr lang="bn-IN" sz="32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 কেন্দ্রীয় ব্যাংকের আরেক নাম কী?</a:t>
            </a:r>
            <a:r>
              <a:rPr lang="bn-BD" sz="3200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021546" y="5674571"/>
            <a:ext cx="44683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0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গ. জনতা ব্যাংক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19830" y="5626783"/>
            <a:ext cx="41666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ঘ. কৃষি ব্যাংক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1546" y="5258551"/>
            <a:ext cx="39505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ক. সোনালী ব্যাংক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419830" y="5153153"/>
            <a:ext cx="38263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খ. বাংলাদেশ ব্যাংক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952933" y="410674"/>
            <a:ext cx="2805112" cy="617809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56402" y="2227007"/>
            <a:ext cx="95162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প্রধানত কয় ভাগে ভাগ করা যায়</a:t>
            </a:r>
            <a:r>
              <a:rPr lang="bn-BD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20519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9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1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4014" y="1776019"/>
            <a:ext cx="1025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 কেন ঋণের কারবারী বলা হয়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1488" y="2436584"/>
            <a:ext cx="1025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 বাংলাদেশের  কী হিসাবে কাজ করে?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9170" y="3017316"/>
            <a:ext cx="1025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বাণিজ্যিক ব্যাং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কের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উদ্দেশ্যে কী?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696" y="3681580"/>
            <a:ext cx="102584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সোনালী ব্যাংক, জনতা ব্যাংক বাংলাদেশের কোন ধরণের ব্যাংক?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694" y="4247081"/>
            <a:ext cx="1025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গ্রামীণ ব্যাংক বাংলাদেশের কোন ধরণের ব্যাংক ব্যবস্থা?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8285" y="4876877"/>
            <a:ext cx="10258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দরিদ্র জনসাধারণকে কোন ব্যাংক ঋণ দান করেন?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855934" y="423201"/>
            <a:ext cx="5549030" cy="617809"/>
          </a:xfrm>
          <a:prstGeom prst="roundRect">
            <a:avLst>
              <a:gd name="adj" fmla="val 15378"/>
            </a:avLst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bn-BD" sz="48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bn-BD" sz="4800" dirty="0">
              <a:ln w="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41322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64921" y="181719"/>
            <a:ext cx="9482202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9591" y="4913456"/>
            <a:ext cx="10085294" cy="95410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ঋণ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গ্রহণের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শেষ আশ্রয় স্থল কথাটির স্ব-পক্ষে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যুক্তি দিয়ে লিখে নিয়ে আসবে।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3540" y="1129660"/>
            <a:ext cx="7991605" cy="355600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15468137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18928" y="177666"/>
            <a:ext cx="2118686" cy="77906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85725" tIns="42863" rIns="85725" bIns="42863">
            <a:spAutoFit/>
          </a:bodyPr>
          <a:lstStyle/>
          <a:p>
            <a:pPr algn="ctr"/>
            <a:r>
              <a:rPr lang="bn-BD" sz="4500" b="1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5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3000" endA="300" endPos="35500" dir="5400000" sy="-9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05822" y="3162053"/>
            <a:ext cx="460097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ি: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দশম</a:t>
            </a:r>
            <a:endParaRPr lang="en-US" sz="32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দ্বাদশ</a:t>
            </a:r>
          </a:p>
          <a:p>
            <a:pPr algn="ctr"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৫০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</a:p>
          <a:p>
            <a:pPr>
              <a:defRPr/>
            </a:pP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তারিখ:</a:t>
            </a:r>
            <a:r>
              <a:rPr lang="en-SG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০0/০৫/২০২০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156" t="10924" r="33154" b="12032"/>
          <a:stretch/>
        </p:blipFill>
        <p:spPr>
          <a:xfrm>
            <a:off x="7734437" y="724962"/>
            <a:ext cx="2043952" cy="23346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39" name="TextBox 3">
            <a:extLst>
              <a:ext uri="{FF2B5EF4-FFF2-40B4-BE49-F238E27FC236}">
                <a16:creationId xmlns:a16="http://schemas.microsoft.com/office/drawing/2014/main" xmlns="" id="{214C71B7-B558-4361-8731-5F1E8F73AD2A}"/>
              </a:ext>
            </a:extLst>
          </p:cNvPr>
          <p:cNvSpPr txBox="1"/>
          <p:nvPr/>
        </p:nvSpPr>
        <p:spPr>
          <a:xfrm>
            <a:off x="191312" y="2800383"/>
            <a:ext cx="4756469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শরীফ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হাটখোলা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বহুমুখী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দাউদকান্দি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>
              <a:defRPr/>
            </a:pP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নং-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01840437994</a:t>
            </a:r>
            <a:endParaRPr lang="bn-BD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1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Email-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sharifahamed050@gmail.com</a:t>
            </a:r>
            <a:endParaRPr lang="en-US" sz="1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 descr="FB_IMG_157455898347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3250" y="204483"/>
            <a:ext cx="2472226" cy="24760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22010">
            <a:off x="5561577" y="649739"/>
            <a:ext cx="674381" cy="503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0239584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09812" y="447487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0597" y="1345324"/>
            <a:ext cx="8279704" cy="417315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95051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9072" y="464372"/>
            <a:ext cx="64814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লক্ষ্য কর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893111" y="4973386"/>
            <a:ext cx="39934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 দেখে কী বুঝলে? </a:t>
            </a:r>
            <a:endParaRPr lang="en-US" sz="3600" dirty="0"/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113845506"/>
              </p:ext>
            </p:extLst>
          </p:nvPr>
        </p:nvGraphicFramePr>
        <p:xfrm>
          <a:off x="3685381" y="2295102"/>
          <a:ext cx="4059238" cy="905298"/>
        </p:xfrm>
        <a:graphic>
          <a:graphicData uri="http://schemas.openxmlformats.org/presentationml/2006/ole">
            <p:oleObj spid="_x0000_s1136" name="Packager Shell Object" showAsIcon="1" r:id="rId3" imgW="1832400" imgH="43776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104226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750696" y="436220"/>
            <a:ext cx="5978712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ধারণা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C"/>
              </a:clrFrom>
              <a:clrTo>
                <a:srgbClr val="FE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1875" y="1577239"/>
            <a:ext cx="6905625" cy="377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09722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936169" y="963049"/>
            <a:ext cx="3389905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24759" y="3073785"/>
            <a:ext cx="47949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কী তা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26336" y="3824949"/>
            <a:ext cx="75071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শ্রেণি বিভাগগুলো 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11313" y="4612221"/>
            <a:ext cx="75344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71500" lvl="0" indent="-571500">
              <a:buFont typeface="Wingdings" pitchFamily="2" charset="2"/>
              <a:buChar char="q"/>
            </a:pP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কার্যাবলি ব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্যাখ্যা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করতে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2951" y="2446579"/>
            <a:ext cx="46400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 – </a:t>
            </a:r>
          </a:p>
        </p:txBody>
      </p:sp>
    </p:spTree>
    <p:extLst>
      <p:ext uri="{BB962C8B-B14F-4D97-AF65-F5344CB8AC3E}">
        <p14:creationId xmlns:p14="http://schemas.microsoft.com/office/powerpoint/2010/main" xmlns="" val="38217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6023" y="1181912"/>
            <a:ext cx="5150224" cy="327761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89584" y="365583"/>
            <a:ext cx="256031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ব্যাংকের ধারণা</a:t>
            </a:r>
            <a:endParaRPr lang="en-US" sz="4000" dirty="0"/>
          </a:p>
        </p:txBody>
      </p:sp>
      <p:sp>
        <p:nvSpPr>
          <p:cNvPr id="6" name="Rectangle 5"/>
          <p:cNvSpPr/>
          <p:nvPr/>
        </p:nvSpPr>
        <p:spPr>
          <a:xfrm>
            <a:off x="463901" y="5030543"/>
            <a:ext cx="1059661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হলো জনগণের অর্থ গচ্ছিত রাখা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এবং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ঋণগ্রহীতাদের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মেয়াদী ঋণ প্রদান করার প্রতিষ্ঠান।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32033" y="4594297"/>
            <a:ext cx="10075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জনসাধারণ তাদের আয় বা উদ্ধৃত অর্থ নিরাপদে সঞ্চয়ের জন্য ব্যাংকে জমা রাখে।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9637" y="1085748"/>
            <a:ext cx="5164083" cy="343642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xmlns="" val="6666426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6612"/>
          <a:stretch/>
        </p:blipFill>
        <p:spPr>
          <a:xfrm>
            <a:off x="442989" y="887385"/>
            <a:ext cx="5226294" cy="35560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Right">
              <a:rot lat="0" lon="20999997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1990" b="3074"/>
          <a:stretch/>
        </p:blipFill>
        <p:spPr>
          <a:xfrm>
            <a:off x="5468207" y="887386"/>
            <a:ext cx="5532727" cy="352424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perspectiveLeft">
              <a:rot lat="0" lon="60000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200927" y="4564238"/>
            <a:ext cx="375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উৎপাদনকারী প্রতিষ্ঠান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6626408" y="4469646"/>
            <a:ext cx="3750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spc="141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ব্যবসায়ী প্রতিষ্ঠান</a:t>
            </a:r>
            <a:endParaRPr lang="en-US" sz="3200" dirty="0"/>
          </a:p>
        </p:txBody>
      </p:sp>
      <p:sp>
        <p:nvSpPr>
          <p:cNvPr id="8" name="Rectangle 7"/>
          <p:cNvSpPr/>
          <p:nvPr/>
        </p:nvSpPr>
        <p:spPr>
          <a:xfrm>
            <a:off x="302309" y="5187133"/>
            <a:ext cx="111276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ব্যাংক অর্থ উদ্যোক্তা, উৎপাদনকারী প্রতিষ্ঠান, ব্যবসায়ী ও ঋণগ্রহীতাদের ঋণ দিয়ে থাকে।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30717359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265129" y="304382"/>
            <a:ext cx="884337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56909" y="4755022"/>
            <a:ext cx="6674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q"/>
            </a:pP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ব্যাংক বলতে কী বোঝায়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bn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92679" y="1176225"/>
            <a:ext cx="5949369" cy="334689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5" name="TextBox 4"/>
          <p:cNvSpPr txBox="1"/>
          <p:nvPr/>
        </p:nvSpPr>
        <p:spPr>
          <a:xfrm>
            <a:off x="8680704" y="682752"/>
            <a:ext cx="2097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7329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22974" y="319816"/>
            <a:ext cx="3968743" cy="769441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endParaRPr lang="en-US" sz="4400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356317" y="3160196"/>
            <a:ext cx="3366655" cy="702834"/>
          </a:xfrm>
          <a:prstGeom prst="wedgeRoundRectCallout">
            <a:avLst>
              <a:gd name="adj1" fmla="val 85255"/>
              <a:gd name="adj2" fmla="val -218341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কেন্দ্রীয় ব্যাংক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7691716" y="3170992"/>
            <a:ext cx="3307976" cy="677732"/>
          </a:xfrm>
          <a:prstGeom prst="wedgeRoundRectCallout">
            <a:avLst>
              <a:gd name="adj1" fmla="val -86857"/>
              <a:gd name="adj2" fmla="val -22831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 আর্থিক প্রতিষ্ঠান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705538" y="1303088"/>
            <a:ext cx="2003612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ব্যাংক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  <p:sp>
        <p:nvSpPr>
          <p:cNvPr id="18" name="Rectangle 17"/>
          <p:cNvSpPr/>
          <p:nvPr/>
        </p:nvSpPr>
        <p:spPr>
          <a:xfrm>
            <a:off x="394954" y="5245420"/>
            <a:ext cx="105545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উদ্দেশ্য ও কার্যাবলির ভিত্তিতে ব্যাংকসমুহকে প্রধানত তিন শ্রেণিতে ভাগ করা হয়েছে।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/>
          </a:p>
        </p:txBody>
      </p:sp>
      <p:grpSp>
        <p:nvGrpSpPr>
          <p:cNvPr id="23" name="Group 22"/>
          <p:cNvGrpSpPr/>
          <p:nvPr/>
        </p:nvGrpSpPr>
        <p:grpSpPr>
          <a:xfrm>
            <a:off x="4178997" y="2018730"/>
            <a:ext cx="2918012" cy="1857846"/>
            <a:chOff x="4178997" y="2162925"/>
            <a:chExt cx="2918012" cy="1990549"/>
          </a:xfrm>
        </p:grpSpPr>
        <p:sp>
          <p:nvSpPr>
            <p:cNvPr id="11" name="Down Arrow 10"/>
            <p:cNvSpPr/>
            <p:nvPr/>
          </p:nvSpPr>
          <p:spPr>
            <a:xfrm>
              <a:off x="5419954" y="2162925"/>
              <a:ext cx="436098" cy="1128879"/>
            </a:xfrm>
            <a:prstGeom prst="downArrow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4178997" y="3306318"/>
              <a:ext cx="2918012" cy="84715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00206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বাণিজ্যিক ব্যাংক</a:t>
              </a:r>
              <a:endPara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954" y="3876576"/>
            <a:ext cx="2457638" cy="12918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55" t="19995" r="21376"/>
          <a:stretch/>
        </p:blipFill>
        <p:spPr>
          <a:xfrm>
            <a:off x="4474955" y="3889011"/>
            <a:ext cx="2404817" cy="127940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4788" y="3896847"/>
            <a:ext cx="2393212" cy="126968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937414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তিন ভাগে ভাগ করা হয়েছে।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6" grpId="1" animBg="1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1855</TotalTime>
  <Words>509</Words>
  <Application>Microsoft Office PowerPoint</Application>
  <PresentationFormat>Custom</PresentationFormat>
  <Paragraphs>89</Paragraphs>
  <Slides>20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Office Theme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Rahata Alamgir</dc:creator>
  <cp:lastModifiedBy>SHARIF AHAMED</cp:lastModifiedBy>
  <cp:revision>319</cp:revision>
  <dcterms:created xsi:type="dcterms:W3CDTF">2018-06-27T11:51:27Z</dcterms:created>
  <dcterms:modified xsi:type="dcterms:W3CDTF">2020-05-07T08:20:44Z</dcterms:modified>
</cp:coreProperties>
</file>