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59" r:id="rId3"/>
    <p:sldId id="260" r:id="rId4"/>
    <p:sldId id="261" r:id="rId5"/>
    <p:sldId id="262" r:id="rId6"/>
    <p:sldId id="274" r:id="rId7"/>
    <p:sldId id="263" r:id="rId8"/>
    <p:sldId id="264" r:id="rId9"/>
    <p:sldId id="265" r:id="rId10"/>
    <p:sldId id="266" r:id="rId11"/>
    <p:sldId id="267" r:id="rId12"/>
    <p:sldId id="268" r:id="rId13"/>
    <p:sldId id="271" r:id="rId14"/>
    <p:sldId id="273" r:id="rId15"/>
    <p:sldId id="272" r:id="rId16"/>
    <p:sldId id="270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495F66-818A-4C47-825E-B52EA5BB7516}" type="datetimeFigureOut">
              <a:rPr lang="en-US" smtClean="0"/>
              <a:t>5/7/2020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92D4EA-C5A1-4343-B7D4-E9D1FA985D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19359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495F66-818A-4C47-825E-B52EA5BB7516}" type="datetimeFigureOut">
              <a:rPr lang="en-US" smtClean="0"/>
              <a:t>5/7/2020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92D4EA-C5A1-4343-B7D4-E9D1FA985D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40261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495F66-818A-4C47-825E-B52EA5BB7516}" type="datetimeFigureOut">
              <a:rPr lang="en-US" smtClean="0"/>
              <a:t>5/7/2020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92D4EA-C5A1-4343-B7D4-E9D1FA985D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89001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495F66-818A-4C47-825E-B52EA5BB7516}" type="datetimeFigureOut">
              <a:rPr lang="en-US" smtClean="0"/>
              <a:t>5/7/2020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92D4EA-C5A1-4343-B7D4-E9D1FA985D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80612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495F66-818A-4C47-825E-B52EA5BB7516}" type="datetimeFigureOut">
              <a:rPr lang="en-US" smtClean="0"/>
              <a:t>5/7/2020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92D4EA-C5A1-4343-B7D4-E9D1FA985D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93875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495F66-818A-4C47-825E-B52EA5BB7516}" type="datetimeFigureOut">
              <a:rPr lang="en-US" smtClean="0"/>
              <a:t>5/7/2020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92D4EA-C5A1-4343-B7D4-E9D1FA985D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94903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495F66-818A-4C47-825E-B52EA5BB7516}" type="datetimeFigureOut">
              <a:rPr lang="en-US" smtClean="0"/>
              <a:t>5/7/2020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92D4EA-C5A1-4343-B7D4-E9D1FA985D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81786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495F66-818A-4C47-825E-B52EA5BB7516}" type="datetimeFigureOut">
              <a:rPr lang="en-US" smtClean="0"/>
              <a:t>5/7/2020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92D4EA-C5A1-4343-B7D4-E9D1FA985D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89015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495F66-818A-4C47-825E-B52EA5BB7516}" type="datetimeFigureOut">
              <a:rPr lang="en-US" smtClean="0"/>
              <a:t>5/7/2020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92D4EA-C5A1-4343-B7D4-E9D1FA985D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97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495F66-818A-4C47-825E-B52EA5BB7516}" type="datetimeFigureOut">
              <a:rPr lang="en-US" smtClean="0"/>
              <a:t>5/7/2020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92D4EA-C5A1-4343-B7D4-E9D1FA985D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08067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495F66-818A-4C47-825E-B52EA5BB7516}" type="datetimeFigureOut">
              <a:rPr lang="en-US" smtClean="0"/>
              <a:t>5/7/2020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92D4EA-C5A1-4343-B7D4-E9D1FA985D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95991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495F66-818A-4C47-825E-B52EA5BB7516}" type="datetimeFigureOut">
              <a:rPr lang="en-US" smtClean="0"/>
              <a:t>5/7/2020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92D4EA-C5A1-4343-B7D4-E9D1FA985D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4949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1.jpg"/><Relationship Id="rId4" Type="http://schemas.openxmlformats.org/officeDocument/2006/relationships/image" Target="../media/image10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2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39809" y="1645920"/>
            <a:ext cx="8538693" cy="1018904"/>
          </a:xfrm>
          <a:solidFill>
            <a:schemeClr val="accent2">
              <a:lumMod val="40000"/>
              <a:lumOff val="60000"/>
            </a:schemeClr>
          </a:solidFill>
          <a:ln w="12700">
            <a:noFill/>
          </a:ln>
        </p:spPr>
        <p:txBody>
          <a:bodyPr>
            <a:prstTxWarp prst="textPlain">
              <a:avLst/>
            </a:prstTxWarp>
            <a:norm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r>
              <a:rPr lang="bn-BD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স্বাগতম</a:t>
            </a:r>
            <a:endParaRPr lang="en-US" sz="40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rmala UI" panose="020B0502040204020203" pitchFamily="34" charset="0"/>
              <a:cs typeface="Nirmala UI" panose="020B0502040204020203" pitchFamily="34" charset="0"/>
            </a:endParaRPr>
          </a:p>
        </p:txBody>
      </p:sp>
      <p:pic>
        <p:nvPicPr>
          <p:cNvPr id="3" name="Picture 2" descr="H:\20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5671" y="2932276"/>
            <a:ext cx="8646971" cy="3596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879497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206839" y="566670"/>
            <a:ext cx="5563674" cy="124925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জনমত গঠনের বাহন বা মাধ্যম </a:t>
            </a:r>
            <a:endParaRPr lang="en-US" sz="4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893271" y="5190186"/>
            <a:ext cx="3129567" cy="75985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4400" dirty="0">
                <a:latin typeface="NikoshBAN" panose="02000000000000000000" pitchFamily="2" charset="0"/>
                <a:cs typeface="NikoshBAN" panose="02000000000000000000" pitchFamily="2" charset="0"/>
              </a:rPr>
              <a:t>সংবাদপত্র 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3622" y="2273582"/>
            <a:ext cx="3886738" cy="252746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8402" y="2273582"/>
            <a:ext cx="4783918" cy="2527465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6867952" y="5190186"/>
            <a:ext cx="3129567" cy="75985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4400" dirty="0">
                <a:latin typeface="NikoshBAN" panose="02000000000000000000" pitchFamily="2" charset="0"/>
                <a:cs typeface="NikoshBAN" panose="02000000000000000000" pitchFamily="2" charset="0"/>
              </a:rPr>
              <a:t>পরিবার</a:t>
            </a:r>
            <a:r>
              <a:rPr lang="bn-BD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04840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262130" y="708338"/>
            <a:ext cx="7443989" cy="1249251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4400" dirty="0">
                <a:latin typeface="NikoshBAN" panose="02000000000000000000" pitchFamily="2" charset="0"/>
                <a:cs typeface="NikoshBAN" panose="02000000000000000000" pitchFamily="2" charset="0"/>
              </a:rPr>
              <a:t>দল</a:t>
            </a:r>
            <a:r>
              <a:rPr lang="bn-IN" sz="4400" dirty="0">
                <a:latin typeface="NikoshBAN" panose="02000000000000000000" pitchFamily="2" charset="0"/>
                <a:cs typeface="NikoshBAN" panose="02000000000000000000" pitchFamily="2" charset="0"/>
              </a:rPr>
              <a:t>গত</a:t>
            </a:r>
            <a:r>
              <a:rPr lang="bn-BD" sz="4400" dirty="0">
                <a:latin typeface="NikoshBAN" panose="02000000000000000000" pitchFamily="2" charset="0"/>
                <a:cs typeface="NikoshBAN" panose="02000000000000000000" pitchFamily="2" charset="0"/>
              </a:rPr>
              <a:t> কাজ</a:t>
            </a:r>
            <a:endParaRPr lang="en-US" sz="4400" dirty="0"/>
          </a:p>
          <a:p>
            <a:pPr algn="ctr"/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1262130" y="2240923"/>
            <a:ext cx="7443989" cy="1249251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4400" dirty="0">
                <a:latin typeface="NikoshBAN" panose="02000000000000000000" pitchFamily="2" charset="0"/>
                <a:cs typeface="NikoshBAN" panose="02000000000000000000" pitchFamily="2" charset="0"/>
              </a:rPr>
              <a:t>জনমত গঠনের বাহনসমূহ বর্ণনা </a:t>
            </a:r>
            <a:r>
              <a:rPr lang="bn-BD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800" dirty="0"/>
          </a:p>
        </p:txBody>
      </p:sp>
    </p:spTree>
    <p:extLst>
      <p:ext uri="{BB962C8B-B14F-4D97-AF65-F5344CB8AC3E}">
        <p14:creationId xmlns:p14="http://schemas.microsoft.com/office/powerpoint/2010/main" val="33095921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159099" y="695460"/>
            <a:ext cx="4391695" cy="1043188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endParaRPr lang="en-US" sz="4800" dirty="0"/>
          </a:p>
          <a:p>
            <a:pPr algn="ctr"/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1165538" y="1854558"/>
            <a:ext cx="4391695" cy="1043188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4800" dirty="0">
                <a:latin typeface="NikoshBAN" panose="02000000000000000000" pitchFamily="2" charset="0"/>
                <a:cs typeface="NikoshBAN" panose="02000000000000000000" pitchFamily="2" charset="0"/>
              </a:rPr>
              <a:t>১। জনমত কি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800" dirty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1159099" y="3129566"/>
            <a:ext cx="6484513" cy="1043188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4800" dirty="0">
                <a:latin typeface="NikoshBAN" panose="02000000000000000000" pitchFamily="2" charset="0"/>
                <a:cs typeface="NikoshBAN" panose="02000000000000000000" pitchFamily="2" charset="0"/>
              </a:rPr>
              <a:t>২। জনমতের </a:t>
            </a:r>
            <a:r>
              <a:rPr lang="bn-IN" sz="4800" dirty="0">
                <a:latin typeface="NikoshBAN" panose="02000000000000000000" pitchFamily="2" charset="0"/>
                <a:cs typeface="NikoshBAN" panose="02000000000000000000" pitchFamily="2" charset="0"/>
              </a:rPr>
              <a:t>এক</a:t>
            </a:r>
            <a:r>
              <a:rPr lang="bn-BD" sz="4800" dirty="0">
                <a:latin typeface="NikoshBAN" panose="02000000000000000000" pitchFamily="2" charset="0"/>
                <a:cs typeface="NikoshBAN" panose="02000000000000000000" pitchFamily="2" charset="0"/>
              </a:rPr>
              <a:t>টি বৈশিষ্ট্য  বল।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165538" y="4404574"/>
            <a:ext cx="7179972" cy="1043188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IN" sz="4800" dirty="0">
                <a:latin typeface="NikoshBAN" panose="02000000000000000000" pitchFamily="2" charset="0"/>
                <a:cs typeface="NikoshBAN" panose="02000000000000000000" pitchFamily="2" charset="0"/>
              </a:rPr>
              <a:t>৩। জনমতের দুটি বাহন বর্ণনা কর।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029400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876837" y="1098551"/>
            <a:ext cx="10515600" cy="7553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bn-IN" dirty="0">
                <a:latin typeface="NikoshBAN" panose="02000000000000000000" pitchFamily="2" charset="0"/>
                <a:cs typeface="NikoshBAN" panose="02000000000000000000" pitchFamily="2" charset="0"/>
              </a:rPr>
              <a:t>1। </a:t>
            </a:r>
            <a:r>
              <a:rPr lang="bn-BD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সাধারণ অর্থে সংখ্যাগরিষ্ঠ জনগণের মতকে কী বলা হয়?</a:t>
            </a:r>
            <a:endParaRPr lang="en-US" dirty="0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1610175" y="3235727"/>
            <a:ext cx="2497428" cy="7553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ক) জনমত</a:t>
            </a:r>
            <a:endParaRPr lang="en-US" sz="3600" dirty="0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6589059" y="3270439"/>
            <a:ext cx="2497428" cy="57848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খ) স্বাধীনতা</a:t>
            </a:r>
            <a:endParaRPr lang="en-US" sz="3600" dirty="0"/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1610175" y="4025776"/>
            <a:ext cx="4978884" cy="7553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গ) সকল জনগণের সকল মতামত</a:t>
            </a:r>
            <a:endParaRPr lang="en-US" sz="3600" dirty="0"/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6589058" y="3991064"/>
            <a:ext cx="4208930" cy="75533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ঘ) জনগণের সকল মতামত</a:t>
            </a:r>
            <a:endParaRPr lang="en-US" sz="3600" dirty="0"/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1825327" y="2294698"/>
            <a:ext cx="1286814" cy="7553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উত্তর :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33759689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-1.85185E-6 L 0.12631 -0.14166 " pathEditMode="relative" rAng="0" ptsTypes="AA">
                                      <p:cBhvr>
                                        <p:cTn id="4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315" y="-708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  <p:bldP spid="6" grpId="1"/>
      <p:bldP spid="7" grpId="0"/>
      <p:bldP spid="8" grpId="0"/>
      <p:bldP spid="9" grpId="0"/>
      <p:bldP spid="1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722289" y="2361350"/>
            <a:ext cx="11177789" cy="7553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২</a:t>
            </a:r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“</a:t>
            </a:r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নির্দিষ্ট সময়ে জনগণ যে মতামত পোষণ করে তাই জনমত ”-উক্তিটি কার</a:t>
            </a: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3600" dirty="0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1018504" y="4379486"/>
            <a:ext cx="2497428" cy="7553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ক) </a:t>
            </a: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ই.এম সেইট</a:t>
            </a:r>
            <a:endParaRPr lang="en-US" sz="3600" dirty="0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4885922" y="4379485"/>
            <a:ext cx="3614133" cy="7553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খ</a:t>
            </a: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) ই . এম হোয়াইট</a:t>
            </a:r>
            <a:endParaRPr lang="en-US" sz="3600" dirty="0"/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1018504" y="5001519"/>
            <a:ext cx="3025462" cy="7553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গ) </a:t>
            </a:r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এল. ডব্লিউ ডুব</a:t>
            </a:r>
            <a:endParaRPr lang="en-US" sz="3600" dirty="0"/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4885923" y="5134822"/>
            <a:ext cx="2497428" cy="7553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ঘ</a:t>
            </a: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) কিম্বল ইয়ং</a:t>
            </a:r>
            <a:endParaRPr lang="en-US" sz="3600" dirty="0"/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1018504" y="3262871"/>
            <a:ext cx="1286814" cy="7553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উত্তর :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40753260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-3.7037E-6 L -0.21472 -0.27407 " pathEditMode="relative" rAng="0" ptsTypes="AA">
                                      <p:cBhvr>
                                        <p:cTn id="40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742" y="-1370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7" grpId="0"/>
      <p:bldP spid="8" grpId="0"/>
      <p:bldP spid="9" grpId="0"/>
      <p:bldP spid="9" grpId="1"/>
      <p:bldP spid="10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45465" y="1056068"/>
            <a:ext cx="3438659" cy="73409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বাড়ীর কাজ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403797" y="2382592"/>
            <a:ext cx="8603087" cy="73409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১।</a:t>
            </a:r>
            <a:r>
              <a:rPr lang="en-US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400" dirty="0">
                <a:latin typeface="NikoshBAN" panose="02000000000000000000" pitchFamily="2" charset="0"/>
                <a:cs typeface="NikoshBAN" panose="02000000000000000000" pitchFamily="2" charset="0"/>
              </a:rPr>
              <a:t>জনমতের বৈশিষ্ট্য ব্যাখ্যা </a:t>
            </a:r>
            <a:r>
              <a:rPr lang="bn-BD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কর।</a:t>
            </a:r>
            <a:endParaRPr lang="bn-BD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25318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108672" y="682581"/>
            <a:ext cx="5843656" cy="1171976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7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ধন্যবাদ</a:t>
            </a:r>
            <a:endParaRPr lang="en-US" sz="7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endParaRPr lang="en-US" dirty="0"/>
          </a:p>
        </p:txBody>
      </p:sp>
      <p:pic>
        <p:nvPicPr>
          <p:cNvPr id="4" name="Picture 3" descr="C:\Users\Solim\Desktop\image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8672" y="2021983"/>
            <a:ext cx="5843656" cy="2910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762534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44938" y="468913"/>
            <a:ext cx="2021983" cy="1056068"/>
          </a:xfrm>
          <a:solidFill>
            <a:schemeClr val="accent5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bn-IN" sz="4800" dirty="0" smtClean="0">
                <a:solidFill>
                  <a:schemeClr val="accent5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পরিচিতি </a:t>
            </a:r>
            <a:endParaRPr lang="en-US" sz="4800" dirty="0">
              <a:solidFill>
                <a:schemeClr val="accent5">
                  <a:lumMod val="7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34084" y="3540008"/>
            <a:ext cx="5181600" cy="2976702"/>
          </a:xfrm>
          <a:solidFill>
            <a:schemeClr val="accent2">
              <a:lumMod val="40000"/>
              <a:lumOff val="60000"/>
            </a:schemeClr>
          </a:solidFill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মো: আলতাফ হোসেন</a:t>
            </a:r>
          </a:p>
          <a:p>
            <a:pPr marL="0" indent="0">
              <a:buNone/>
            </a:pPr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সহকারি অধ্যাপক, রাষ্ট্রবিজ্ঞান বিভাগ </a:t>
            </a:r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আয়শা-আইন উদ্দিন মহিলা কলেজ , </a:t>
            </a:r>
          </a:p>
          <a:p>
            <a:pPr marL="0" indent="0">
              <a:buNone/>
            </a:pPr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শ্রীবরদী , শেরপুর।</a:t>
            </a:r>
          </a:p>
          <a:p>
            <a:pPr marL="0" indent="0">
              <a:buNone/>
            </a:pPr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মোবাইল : ০১৭১৮-৯৬৩৯৩৮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52902" y="3540008"/>
            <a:ext cx="5839097" cy="2976702"/>
          </a:xfrm>
          <a:solidFill>
            <a:schemeClr val="accent5">
              <a:lumMod val="40000"/>
              <a:lumOff val="60000"/>
            </a:schemeClr>
          </a:solidFill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শ্রেণি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: </a:t>
            </a: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একা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দশ</a:t>
            </a:r>
            <a:endParaRPr lang="en-US" sz="36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indent="0">
              <a:buNone/>
            </a:pP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বিষয়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: </a:t>
            </a:r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পৌরনীতি ও সুশাসন,  </a:t>
            </a: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প্রথম</a:t>
            </a:r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পত্র </a:t>
            </a:r>
          </a:p>
          <a:p>
            <a:pPr marL="0" indent="0">
              <a:buNone/>
            </a:pPr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অধ্যায় – </a:t>
            </a: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অষ্ট</a:t>
            </a:r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 </a:t>
            </a:r>
          </a:p>
          <a:p>
            <a:pPr marL="0" indent="0">
              <a:buNone/>
            </a:pPr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সময় : ৪৫ মিনিট</a:t>
            </a:r>
          </a:p>
          <a:p>
            <a:pPr marL="0" indent="0">
              <a:buNone/>
            </a:pPr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মোট শিক্ষার্থী : ১২৫ জন।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 rot="981485">
            <a:off x="8633403" y="2144123"/>
            <a:ext cx="2021983" cy="697486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vert="horz" lIns="91440" tIns="45720" rIns="91440" bIns="45720" rtlCol="0" anchor="ctr">
            <a:normAutofit fontScale="40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bn-IN" sz="7600" dirty="0"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7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7600" dirty="0"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</a:p>
          <a:p>
            <a:pPr algn="ctr"/>
            <a:r>
              <a:rPr lang="bn-IN" sz="4800" dirty="0" smtClean="0">
                <a:solidFill>
                  <a:schemeClr val="accent5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800" dirty="0">
              <a:solidFill>
                <a:schemeClr val="accent5">
                  <a:lumMod val="7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 rot="20881096">
            <a:off x="1352089" y="2205035"/>
            <a:ext cx="2021983" cy="623605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vert="horz" lIns="91440" tIns="45720" rIns="91440" bIns="45720" rtlCol="0" anchor="ctr">
            <a:normAutofit fontScale="32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7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r>
              <a:rPr lang="en-US" sz="7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7600" dirty="0"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</a:p>
          <a:p>
            <a:pPr algn="ctr"/>
            <a:r>
              <a:rPr lang="bn-IN" sz="4800" dirty="0" smtClean="0">
                <a:solidFill>
                  <a:schemeClr val="accent5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800" dirty="0">
              <a:solidFill>
                <a:schemeClr val="accent5">
                  <a:lumMod val="7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3183" y="468913"/>
            <a:ext cx="1146986" cy="1436163"/>
          </a:xfrm>
          <a:prstGeom prst="rect">
            <a:avLst/>
          </a:prstGeom>
        </p:spPr>
      </p:pic>
      <p:sp>
        <p:nvSpPr>
          <p:cNvPr id="8" name="Right Arrow 7"/>
          <p:cNvSpPr/>
          <p:nvPr/>
        </p:nvSpPr>
        <p:spPr>
          <a:xfrm rot="4102845">
            <a:off x="3041028" y="2883232"/>
            <a:ext cx="644919" cy="23860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ight Arrow 8"/>
          <p:cNvSpPr/>
          <p:nvPr/>
        </p:nvSpPr>
        <p:spPr>
          <a:xfrm rot="7817259">
            <a:off x="8236836" y="2921228"/>
            <a:ext cx="678542" cy="23765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84603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7" dur="2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  <p:bldP spid="6" grpId="0" animBg="1"/>
      <p:bldP spid="8" grpId="0" animBg="1"/>
      <p:bldP spid="9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ANd9GcRXTG6s7_I5etw8PJsNnPdS0B_XUKWx90LIdLp9m06GOJx1Corygw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80028" y="461993"/>
            <a:ext cx="3993106" cy="2082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6" descr="ANd9GcQIiFfvARB8eusoJQ4kEx7O4S7sgxQIqx7qQLtoMOWSw4jdnUQU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7965" y="3489058"/>
            <a:ext cx="5865223" cy="2297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8298" y="420654"/>
            <a:ext cx="4175836" cy="2082498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2181885" y="2626773"/>
            <a:ext cx="264942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মানব বন্ধন </a:t>
            </a:r>
            <a:r>
              <a:rPr lang="bn-BD" dirty="0" smtClean="0"/>
              <a:t> 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8024504" y="2613125"/>
            <a:ext cx="214307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সমাবেশ</a:t>
            </a:r>
            <a:r>
              <a:rPr lang="bn-BD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948389" y="5993475"/>
            <a:ext cx="20141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প্রতিবাদ সভা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48627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1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4069724" y="2356833"/>
            <a:ext cx="3889420" cy="1558343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8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জনমত</a:t>
            </a:r>
            <a:endParaRPr lang="en-US" sz="8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511905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258355" y="552925"/>
            <a:ext cx="4172755" cy="1250117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000" b="1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4400" b="1" i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শিখনফল</a:t>
            </a:r>
            <a:endParaRPr lang="en-US" sz="4400" b="1" i="1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3258354" y="3438660"/>
            <a:ext cx="8723292" cy="283335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endParaRPr lang="en-US" sz="4000" b="1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sz="4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BD" sz="4000" i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  <a:r>
              <a:rPr lang="bn-BD" sz="4000" i="1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r>
              <a:rPr lang="en-US" sz="4000" i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000" i="1" dirty="0">
                <a:latin typeface="NikoshBAN" panose="02000000000000000000" pitchFamily="2" charset="0"/>
                <a:cs typeface="NikoshBAN" panose="02000000000000000000" pitchFamily="2" charset="0"/>
              </a:rPr>
              <a:t>জনমত কি তা বলতে </a:t>
            </a:r>
            <a:r>
              <a:rPr lang="bn-BD" sz="4000" i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endParaRPr lang="en-US" sz="4000" i="1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BD" sz="4000" i="1" dirty="0">
                <a:latin typeface="NikoshBAN" panose="02000000000000000000" pitchFamily="2" charset="0"/>
                <a:cs typeface="NikoshBAN" panose="02000000000000000000" pitchFamily="2" charset="0"/>
              </a:rPr>
              <a:t>২।</a:t>
            </a:r>
            <a:r>
              <a:rPr lang="en-US" sz="4000" i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000" i="1" dirty="0">
                <a:latin typeface="NikoshBAN" panose="02000000000000000000" pitchFamily="2" charset="0"/>
                <a:cs typeface="NikoshBAN" panose="02000000000000000000" pitchFamily="2" charset="0"/>
              </a:rPr>
              <a:t>জনমতের বৈশিষ্ট্য ব্যাখ্যা করতে পারবে</a:t>
            </a:r>
          </a:p>
          <a:p>
            <a:r>
              <a:rPr lang="bn-BD" sz="4000" i="1" dirty="0">
                <a:latin typeface="NikoshBAN" panose="02000000000000000000" pitchFamily="2" charset="0"/>
                <a:cs typeface="NikoshBAN" panose="02000000000000000000" pitchFamily="2" charset="0"/>
              </a:rPr>
              <a:t>৩।</a:t>
            </a:r>
            <a:r>
              <a:rPr lang="en-US" sz="4000" i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000" i="1" dirty="0">
                <a:latin typeface="NikoshBAN" panose="02000000000000000000" pitchFamily="2" charset="0"/>
                <a:cs typeface="NikoshBAN" panose="02000000000000000000" pitchFamily="2" charset="0"/>
              </a:rPr>
              <a:t>জনমত গঠনের বাহনসমূহ বর্ণনা করতে পারবে</a:t>
            </a:r>
          </a:p>
          <a:p>
            <a:endParaRPr lang="bn-BD" sz="4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endParaRPr lang="en-US" sz="4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3258354" y="1956587"/>
            <a:ext cx="5683940" cy="1250117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000" b="1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4000" i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 </a:t>
            </a:r>
            <a:r>
              <a:rPr lang="en-US" sz="4000" i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4000" i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i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শেষে</a:t>
            </a:r>
            <a:r>
              <a:rPr lang="en-US" sz="4000" i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i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শিক্ষার্থীরা</a:t>
            </a:r>
            <a:r>
              <a:rPr lang="en-US" sz="4000" i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…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30773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146219" y="218939"/>
            <a:ext cx="9852339" cy="3709117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জনমত কি?</a:t>
            </a:r>
          </a:p>
          <a:p>
            <a:pPr algn="just"/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আমরা সাধারণ অর্থে সংখ্যাগরিষ্ঠ জনগণের মতামতকে জনমত বলে থাকি। কিন্তু পৌরনীতির ভাষায় সকল মতামতকেই জনমত বলা যায় না। পৌরনীতি ভাষায় কেবল প্রভাবশালী, যুক্তিযুক্ত, স্পষ্ট এবং কল্যাণকামী মতামতকেই জনমত বলে। </a:t>
            </a:r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রুশো </a:t>
            </a: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লিখনীতে প্রথম ব্যবহৃত জনমত শব্দটি।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146218" y="4159876"/>
            <a:ext cx="9852339" cy="171289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কিমবল ইয়ং এর মতে, “ একটি নির্দিষ্ট সময়ে জনগণ যে মতামত পোষণ করে, তাই জনমত ”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887744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171514" y="1054182"/>
            <a:ext cx="4971246" cy="978794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জনমতের বৈশিষ্ট্য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9222" y="2542713"/>
            <a:ext cx="4151420" cy="211562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6405" y="2542713"/>
            <a:ext cx="4224271" cy="211562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1763849" y="4972415"/>
            <a:ext cx="3242166" cy="978794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40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BD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মিছিল/ কল্যাণকামী</a:t>
            </a:r>
            <a:endParaRPr lang="en-US" sz="4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6877320" y="5004027"/>
            <a:ext cx="2854693" cy="978794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40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ভোট</a:t>
            </a: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/ নিয়ন্ত্রণ ক্ষমতা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084803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0" grpId="0" animBg="1"/>
      <p:bldP spid="1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8714" y="1904848"/>
            <a:ext cx="2142063" cy="111227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2039" y="1664118"/>
            <a:ext cx="3024537" cy="141704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3026" y="3665005"/>
            <a:ext cx="2793440" cy="160718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5872" y="3774727"/>
            <a:ext cx="2863747" cy="1497463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256516" y="3264895"/>
            <a:ext cx="276945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বেতার, টেলিভিশন </a:t>
            </a:r>
            <a:endParaRPr lang="en-US" sz="2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945872" y="3264895"/>
            <a:ext cx="195390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শিক্ষা প্রতিষ্ঠান </a:t>
            </a:r>
            <a:endParaRPr lang="en-US" sz="2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893026" y="5564569"/>
            <a:ext cx="200622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আইন সভা </a:t>
            </a:r>
            <a:endParaRPr lang="en-US" sz="2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920852" y="5507450"/>
            <a:ext cx="395785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000" b="1" dirty="0" smtClean="0"/>
              <a:t>সামাজিক যোগাযোগ মাধ্যম </a:t>
            </a:r>
            <a:endParaRPr lang="en-US" sz="2000" b="1" dirty="0"/>
          </a:p>
        </p:txBody>
      </p:sp>
      <p:sp>
        <p:nvSpPr>
          <p:cNvPr id="3" name="Rectangle 2"/>
          <p:cNvSpPr/>
          <p:nvPr/>
        </p:nvSpPr>
        <p:spPr>
          <a:xfrm>
            <a:off x="2936384" y="660996"/>
            <a:ext cx="6040192" cy="561399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জনমত গঠনের বাহন বা মাধ্যম 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21011022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/>
      <p:bldP spid="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>
            <a:hlinkClick r:id="" action="ppaction://ole?verb=0"/>
          </p:cNvPr>
          <p:cNvGraphicFramePr>
            <a:graphicFrameLocks noChangeAspect="1"/>
          </p:cNvGraphicFramePr>
          <p:nvPr>
            <p:extLst/>
          </p:nvPr>
        </p:nvGraphicFramePr>
        <p:xfrm>
          <a:off x="2897188" y="3149600"/>
          <a:ext cx="6397625" cy="5826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5" name="Packager Shell Object" showAsIcon="1" r:id="rId3" imgW="6396840" imgH="582120" progId="Package">
                  <p:embed/>
                </p:oleObj>
              </mc:Choice>
              <mc:Fallback>
                <p:oleObj name="Packager Shell Object" showAsIcon="1" r:id="rId3" imgW="6396840" imgH="582120" progId="Packag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897188" y="3149600"/>
                        <a:ext cx="6397625" cy="5826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0681860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127</TotalTime>
  <Words>292</Words>
  <Application>Microsoft Office PowerPoint</Application>
  <PresentationFormat>Widescreen</PresentationFormat>
  <Paragraphs>66</Paragraphs>
  <Slides>16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4" baseType="lpstr">
      <vt:lpstr>Arial</vt:lpstr>
      <vt:lpstr>Calibri</vt:lpstr>
      <vt:lpstr>Calibri Light</vt:lpstr>
      <vt:lpstr>NikoshBAN</vt:lpstr>
      <vt:lpstr>Nirmala UI</vt:lpstr>
      <vt:lpstr>Vrinda</vt:lpstr>
      <vt:lpstr>Office Theme</vt:lpstr>
      <vt:lpstr>Packager Shell Object</vt:lpstr>
      <vt:lpstr>স্বাগতম</vt:lpstr>
      <vt:lpstr>পরিচিতি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স্বাগতম</dc:title>
  <dc:creator>user</dc:creator>
  <cp:lastModifiedBy>user</cp:lastModifiedBy>
  <cp:revision>23</cp:revision>
  <dcterms:created xsi:type="dcterms:W3CDTF">2020-05-07T02:32:51Z</dcterms:created>
  <dcterms:modified xsi:type="dcterms:W3CDTF">2020-05-08T04:54:33Z</dcterms:modified>
</cp:coreProperties>
</file>