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84" r:id="rId2"/>
    <p:sldId id="283" r:id="rId3"/>
    <p:sldId id="287" r:id="rId4"/>
    <p:sldId id="295" r:id="rId5"/>
    <p:sldId id="285" r:id="rId6"/>
    <p:sldId id="280" r:id="rId7"/>
    <p:sldId id="286" r:id="rId8"/>
    <p:sldId id="296" r:id="rId9"/>
    <p:sldId id="288" r:id="rId10"/>
    <p:sldId id="297" r:id="rId11"/>
    <p:sldId id="289" r:id="rId12"/>
    <p:sldId id="290" r:id="rId13"/>
    <p:sldId id="291" r:id="rId14"/>
    <p:sldId id="292" r:id="rId15"/>
    <p:sldId id="293" r:id="rId16"/>
    <p:sldId id="29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USAIBA HOSSAIN" initials="NH" lastIdx="2" clrIdx="0">
    <p:extLst>
      <p:ext uri="{19B8F6BF-5375-455C-9EA6-DF929625EA0E}">
        <p15:presenceInfo xmlns:p15="http://schemas.microsoft.com/office/powerpoint/2012/main" userId="NUSAIBA HOSSA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0832"/>
    <a:srgbClr val="FF0066"/>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84" autoAdjust="0"/>
    <p:restoredTop sz="86378" autoAdjust="0"/>
  </p:normalViewPr>
  <p:slideViewPr>
    <p:cSldViewPr snapToGrid="0">
      <p:cViewPr varScale="1">
        <p:scale>
          <a:sx n="60" d="100"/>
          <a:sy n="60" d="100"/>
        </p:scale>
        <p:origin x="874" y="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87C826-764F-42AD-A4E8-1575299510FF}" type="datetimeFigureOut">
              <a:rPr lang="en-US" smtClean="0"/>
              <a:t>07-May-20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58C7BD-0B78-41A8-A094-F55953A58B07}" type="slidenum">
              <a:rPr lang="en-US" smtClean="0"/>
              <a:t>‹#›</a:t>
            </a:fld>
            <a:endParaRPr lang="en-US"/>
          </a:p>
        </p:txBody>
      </p:sp>
    </p:spTree>
    <p:extLst>
      <p:ext uri="{BB962C8B-B14F-4D97-AF65-F5344CB8AC3E}">
        <p14:creationId xmlns:p14="http://schemas.microsoft.com/office/powerpoint/2010/main" val="1717827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58C7BD-0B78-41A8-A094-F55953A58B07}" type="slidenum">
              <a:rPr lang="en-US" smtClean="0"/>
              <a:t>1</a:t>
            </a:fld>
            <a:endParaRPr lang="en-US"/>
          </a:p>
        </p:txBody>
      </p:sp>
    </p:spTree>
    <p:extLst>
      <p:ext uri="{BB962C8B-B14F-4D97-AF65-F5344CB8AC3E}">
        <p14:creationId xmlns:p14="http://schemas.microsoft.com/office/powerpoint/2010/main" val="3031643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58C7BD-0B78-41A8-A094-F55953A58B07}" type="slidenum">
              <a:rPr lang="en-US" smtClean="0"/>
              <a:t>2</a:t>
            </a:fld>
            <a:endParaRPr lang="en-US"/>
          </a:p>
        </p:txBody>
      </p:sp>
    </p:spTree>
    <p:extLst>
      <p:ext uri="{BB962C8B-B14F-4D97-AF65-F5344CB8AC3E}">
        <p14:creationId xmlns:p14="http://schemas.microsoft.com/office/powerpoint/2010/main" val="573354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58C7BD-0B78-41A8-A094-F55953A58B07}" type="slidenum">
              <a:rPr lang="en-US" smtClean="0"/>
              <a:t>3</a:t>
            </a:fld>
            <a:endParaRPr lang="en-US"/>
          </a:p>
        </p:txBody>
      </p:sp>
    </p:spTree>
    <p:extLst>
      <p:ext uri="{BB962C8B-B14F-4D97-AF65-F5344CB8AC3E}">
        <p14:creationId xmlns:p14="http://schemas.microsoft.com/office/powerpoint/2010/main" val="2485245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58C7BD-0B78-41A8-A094-F55953A58B07}" type="slidenum">
              <a:rPr lang="en-US" smtClean="0"/>
              <a:t>5</a:t>
            </a:fld>
            <a:endParaRPr lang="en-US"/>
          </a:p>
        </p:txBody>
      </p:sp>
    </p:spTree>
    <p:extLst>
      <p:ext uri="{BB962C8B-B14F-4D97-AF65-F5344CB8AC3E}">
        <p14:creationId xmlns:p14="http://schemas.microsoft.com/office/powerpoint/2010/main" val="3508399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58C7BD-0B78-41A8-A094-F55953A58B07}" type="slidenum">
              <a:rPr lang="en-US" smtClean="0"/>
              <a:t>7</a:t>
            </a:fld>
            <a:endParaRPr lang="en-US"/>
          </a:p>
        </p:txBody>
      </p:sp>
    </p:spTree>
    <p:extLst>
      <p:ext uri="{BB962C8B-B14F-4D97-AF65-F5344CB8AC3E}">
        <p14:creationId xmlns:p14="http://schemas.microsoft.com/office/powerpoint/2010/main" val="1109846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58C7BD-0B78-41A8-A094-F55953A58B07}" type="slidenum">
              <a:rPr lang="en-US" smtClean="0"/>
              <a:t>9</a:t>
            </a:fld>
            <a:endParaRPr lang="en-US"/>
          </a:p>
        </p:txBody>
      </p:sp>
    </p:spTree>
    <p:extLst>
      <p:ext uri="{BB962C8B-B14F-4D97-AF65-F5344CB8AC3E}">
        <p14:creationId xmlns:p14="http://schemas.microsoft.com/office/powerpoint/2010/main" val="2372864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fld id="{0058C7BD-0B78-41A8-A094-F55953A58B07}" type="slidenum">
              <a:rPr lang="en-US" smtClean="0"/>
              <a:t>12</a:t>
            </a:fld>
            <a:endParaRPr lang="en-US"/>
          </a:p>
        </p:txBody>
      </p:sp>
    </p:spTree>
    <p:extLst>
      <p:ext uri="{BB962C8B-B14F-4D97-AF65-F5344CB8AC3E}">
        <p14:creationId xmlns:p14="http://schemas.microsoft.com/office/powerpoint/2010/main" val="3234633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58C7BD-0B78-41A8-A094-F55953A58B07}" type="slidenum">
              <a:rPr lang="en-US" smtClean="0"/>
              <a:t>16</a:t>
            </a:fld>
            <a:endParaRPr lang="en-US"/>
          </a:p>
        </p:txBody>
      </p:sp>
    </p:spTree>
    <p:extLst>
      <p:ext uri="{BB962C8B-B14F-4D97-AF65-F5344CB8AC3E}">
        <p14:creationId xmlns:p14="http://schemas.microsoft.com/office/powerpoint/2010/main" val="1308505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BB852B-4541-4B2F-86EF-8D4911C27F0D}" type="datetimeFigureOut">
              <a:rPr lang="en-US" smtClean="0"/>
              <a:t>07-May-20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2B06BD-3271-4DAF-82EB-C9C1E15D360D}" type="slidenum">
              <a:rPr lang="en-US" smtClean="0"/>
              <a:t>‹#›</a:t>
            </a:fld>
            <a:endParaRPr lang="en-US"/>
          </a:p>
        </p:txBody>
      </p:sp>
    </p:spTree>
    <p:extLst>
      <p:ext uri="{BB962C8B-B14F-4D97-AF65-F5344CB8AC3E}">
        <p14:creationId xmlns:p14="http://schemas.microsoft.com/office/powerpoint/2010/main" val="2878237147"/>
      </p:ext>
    </p:extLst>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BB852B-4541-4B2F-86EF-8D4911C27F0D}" type="datetimeFigureOut">
              <a:rPr lang="en-US" smtClean="0"/>
              <a:t>07-May-20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2B06BD-3271-4DAF-82EB-C9C1E15D360D}" type="slidenum">
              <a:rPr lang="en-US" smtClean="0"/>
              <a:t>‹#›</a:t>
            </a:fld>
            <a:endParaRPr lang="en-US"/>
          </a:p>
        </p:txBody>
      </p:sp>
    </p:spTree>
    <p:extLst>
      <p:ext uri="{BB962C8B-B14F-4D97-AF65-F5344CB8AC3E}">
        <p14:creationId xmlns:p14="http://schemas.microsoft.com/office/powerpoint/2010/main" val="2221182807"/>
      </p:ext>
    </p:extLst>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BB852B-4541-4B2F-86EF-8D4911C27F0D}" type="datetimeFigureOut">
              <a:rPr lang="en-US" smtClean="0"/>
              <a:t>07-May-20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2B06BD-3271-4DAF-82EB-C9C1E15D360D}" type="slidenum">
              <a:rPr lang="en-US" smtClean="0"/>
              <a:t>‹#›</a:t>
            </a:fld>
            <a:endParaRPr lang="en-US"/>
          </a:p>
        </p:txBody>
      </p:sp>
    </p:spTree>
    <p:extLst>
      <p:ext uri="{BB962C8B-B14F-4D97-AF65-F5344CB8AC3E}">
        <p14:creationId xmlns:p14="http://schemas.microsoft.com/office/powerpoint/2010/main" val="1462165506"/>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BB852B-4541-4B2F-86EF-8D4911C27F0D}" type="datetimeFigureOut">
              <a:rPr lang="en-US" smtClean="0"/>
              <a:t>07-May-20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2B06BD-3271-4DAF-82EB-C9C1E15D360D}" type="slidenum">
              <a:rPr lang="en-US" smtClean="0"/>
              <a:t>‹#›</a:t>
            </a:fld>
            <a:endParaRPr lang="en-US"/>
          </a:p>
        </p:txBody>
      </p:sp>
    </p:spTree>
    <p:extLst>
      <p:ext uri="{BB962C8B-B14F-4D97-AF65-F5344CB8AC3E}">
        <p14:creationId xmlns:p14="http://schemas.microsoft.com/office/powerpoint/2010/main" val="2283317054"/>
      </p:ext>
    </p:extLst>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BB852B-4541-4B2F-86EF-8D4911C27F0D}" type="datetimeFigureOut">
              <a:rPr lang="en-US" smtClean="0"/>
              <a:t>07-May-20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2B06BD-3271-4DAF-82EB-C9C1E15D360D}" type="slidenum">
              <a:rPr lang="en-US" smtClean="0"/>
              <a:t>‹#›</a:t>
            </a:fld>
            <a:endParaRPr lang="en-US"/>
          </a:p>
        </p:txBody>
      </p:sp>
    </p:spTree>
    <p:extLst>
      <p:ext uri="{BB962C8B-B14F-4D97-AF65-F5344CB8AC3E}">
        <p14:creationId xmlns:p14="http://schemas.microsoft.com/office/powerpoint/2010/main" val="2582586451"/>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BB852B-4541-4B2F-86EF-8D4911C27F0D}" type="datetimeFigureOut">
              <a:rPr lang="en-US" smtClean="0"/>
              <a:t>07-May-20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2B06BD-3271-4DAF-82EB-C9C1E15D360D}" type="slidenum">
              <a:rPr lang="en-US" smtClean="0"/>
              <a:t>‹#›</a:t>
            </a:fld>
            <a:endParaRPr lang="en-US"/>
          </a:p>
        </p:txBody>
      </p:sp>
    </p:spTree>
    <p:extLst>
      <p:ext uri="{BB962C8B-B14F-4D97-AF65-F5344CB8AC3E}">
        <p14:creationId xmlns:p14="http://schemas.microsoft.com/office/powerpoint/2010/main" val="3399425113"/>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BB852B-4541-4B2F-86EF-8D4911C27F0D}" type="datetimeFigureOut">
              <a:rPr lang="en-US" smtClean="0"/>
              <a:t>07-May-20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2B06BD-3271-4DAF-82EB-C9C1E15D360D}" type="slidenum">
              <a:rPr lang="en-US" smtClean="0"/>
              <a:t>‹#›</a:t>
            </a:fld>
            <a:endParaRPr lang="en-US"/>
          </a:p>
        </p:txBody>
      </p:sp>
    </p:spTree>
    <p:extLst>
      <p:ext uri="{BB962C8B-B14F-4D97-AF65-F5344CB8AC3E}">
        <p14:creationId xmlns:p14="http://schemas.microsoft.com/office/powerpoint/2010/main" val="1598630301"/>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BB852B-4541-4B2F-86EF-8D4911C27F0D}" type="datetimeFigureOut">
              <a:rPr lang="en-US" smtClean="0"/>
              <a:t>07-May-20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2B06BD-3271-4DAF-82EB-C9C1E15D360D}" type="slidenum">
              <a:rPr lang="en-US" smtClean="0"/>
              <a:t>‹#›</a:t>
            </a:fld>
            <a:endParaRPr lang="en-US"/>
          </a:p>
        </p:txBody>
      </p:sp>
    </p:spTree>
    <p:extLst>
      <p:ext uri="{BB962C8B-B14F-4D97-AF65-F5344CB8AC3E}">
        <p14:creationId xmlns:p14="http://schemas.microsoft.com/office/powerpoint/2010/main" val="426215961"/>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BB852B-4541-4B2F-86EF-8D4911C27F0D}" type="datetimeFigureOut">
              <a:rPr lang="en-US" smtClean="0"/>
              <a:t>07-May-20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2B06BD-3271-4DAF-82EB-C9C1E15D360D}" type="slidenum">
              <a:rPr lang="en-US" smtClean="0"/>
              <a:t>‹#›</a:t>
            </a:fld>
            <a:endParaRPr lang="en-US"/>
          </a:p>
        </p:txBody>
      </p:sp>
    </p:spTree>
    <p:extLst>
      <p:ext uri="{BB962C8B-B14F-4D97-AF65-F5344CB8AC3E}">
        <p14:creationId xmlns:p14="http://schemas.microsoft.com/office/powerpoint/2010/main" val="1992668214"/>
      </p:ext>
    </p:extLst>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BB852B-4541-4B2F-86EF-8D4911C27F0D}" type="datetimeFigureOut">
              <a:rPr lang="en-US" smtClean="0"/>
              <a:t>07-May-20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2B06BD-3271-4DAF-82EB-C9C1E15D360D}" type="slidenum">
              <a:rPr lang="en-US" smtClean="0"/>
              <a:t>‹#›</a:t>
            </a:fld>
            <a:endParaRPr lang="en-US"/>
          </a:p>
        </p:txBody>
      </p:sp>
    </p:spTree>
    <p:extLst>
      <p:ext uri="{BB962C8B-B14F-4D97-AF65-F5344CB8AC3E}">
        <p14:creationId xmlns:p14="http://schemas.microsoft.com/office/powerpoint/2010/main" val="1742765677"/>
      </p:ext>
    </p:extLst>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BB852B-4541-4B2F-86EF-8D4911C27F0D}" type="datetimeFigureOut">
              <a:rPr lang="en-US" smtClean="0"/>
              <a:t>07-May-20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2B06BD-3271-4DAF-82EB-C9C1E15D360D}" type="slidenum">
              <a:rPr lang="en-US" smtClean="0"/>
              <a:t>‹#›</a:t>
            </a:fld>
            <a:endParaRPr lang="en-US"/>
          </a:p>
        </p:txBody>
      </p:sp>
    </p:spTree>
    <p:extLst>
      <p:ext uri="{BB962C8B-B14F-4D97-AF65-F5344CB8AC3E}">
        <p14:creationId xmlns:p14="http://schemas.microsoft.com/office/powerpoint/2010/main" val="1963894203"/>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BB852B-4541-4B2F-86EF-8D4911C27F0D}" type="datetimeFigureOut">
              <a:rPr lang="en-US" smtClean="0"/>
              <a:t>07-May-20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2B06BD-3271-4DAF-82EB-C9C1E15D360D}" type="slidenum">
              <a:rPr lang="en-US" smtClean="0"/>
              <a:t>‹#›</a:t>
            </a:fld>
            <a:endParaRPr lang="en-US"/>
          </a:p>
        </p:txBody>
      </p:sp>
    </p:spTree>
    <p:extLst>
      <p:ext uri="{BB962C8B-B14F-4D97-AF65-F5344CB8AC3E}">
        <p14:creationId xmlns:p14="http://schemas.microsoft.com/office/powerpoint/2010/main" val="16130617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cove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hyperlink" Target="mailto:kazihannan819@gmail.com"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3.xml"/><Relationship Id="rId7"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2455207" cy="6974428"/>
          </a:xfrm>
          <a:prstGeom prst="rect">
            <a:avLst/>
          </a:prstGeom>
        </p:spPr>
      </p:pic>
      <p:sp>
        <p:nvSpPr>
          <p:cNvPr id="4" name="TextBox 3"/>
          <p:cNvSpPr txBox="1"/>
          <p:nvPr/>
        </p:nvSpPr>
        <p:spPr>
          <a:xfrm>
            <a:off x="638345" y="6486091"/>
            <a:ext cx="11816862" cy="400110"/>
          </a:xfrm>
          <a:prstGeom prst="rect">
            <a:avLst/>
          </a:prstGeom>
          <a:noFill/>
        </p:spPr>
        <p:txBody>
          <a:bodyPr wrap="square" rtlCol="0">
            <a:spAutoFit/>
          </a:bodyPr>
          <a:lstStyle/>
          <a:p>
            <a:r>
              <a:rPr lang="en-US" sz="2000" i="1" dirty="0" err="1" smtClean="0">
                <a:solidFill>
                  <a:schemeClr val="tx2">
                    <a:lumMod val="50000"/>
                  </a:schemeClr>
                </a:solidFill>
                <a:latin typeface="NikoshBAN" panose="02000000000000000000" pitchFamily="2" charset="0"/>
                <a:cs typeface="NikoshBAN" panose="02000000000000000000" pitchFamily="2" charset="0"/>
              </a:rPr>
              <a:t>কাজী</a:t>
            </a:r>
            <a:r>
              <a:rPr lang="en-US" sz="2000" i="1" dirty="0" smtClean="0">
                <a:solidFill>
                  <a:schemeClr val="tx2">
                    <a:lumMod val="50000"/>
                  </a:schemeClr>
                </a:solidFill>
                <a:latin typeface="NikoshBAN" panose="02000000000000000000" pitchFamily="2" charset="0"/>
                <a:cs typeface="NikoshBAN" panose="02000000000000000000" pitchFamily="2" charset="0"/>
              </a:rPr>
              <a:t> </a:t>
            </a:r>
            <a:r>
              <a:rPr lang="en-US" sz="2000" i="1" dirty="0" err="1" smtClean="0">
                <a:solidFill>
                  <a:schemeClr val="tx2">
                    <a:lumMod val="50000"/>
                  </a:schemeClr>
                </a:solidFill>
                <a:latin typeface="NikoshBAN" panose="02000000000000000000" pitchFamily="2" charset="0"/>
                <a:cs typeface="NikoshBAN" panose="02000000000000000000" pitchFamily="2" charset="0"/>
              </a:rPr>
              <a:t>মোঃ</a:t>
            </a:r>
            <a:r>
              <a:rPr lang="en-US" sz="2000" i="1" dirty="0" smtClean="0">
                <a:solidFill>
                  <a:schemeClr val="tx2">
                    <a:lumMod val="50000"/>
                  </a:schemeClr>
                </a:solidFill>
                <a:latin typeface="NikoshBAN" panose="02000000000000000000" pitchFamily="2" charset="0"/>
                <a:cs typeface="NikoshBAN" panose="02000000000000000000" pitchFamily="2" charset="0"/>
              </a:rPr>
              <a:t> </a:t>
            </a:r>
            <a:r>
              <a:rPr lang="en-US" sz="2000" i="1" dirty="0" err="1" smtClean="0">
                <a:solidFill>
                  <a:schemeClr val="tx2">
                    <a:lumMod val="50000"/>
                  </a:schemeClr>
                </a:solidFill>
                <a:latin typeface="NikoshBAN" panose="02000000000000000000" pitchFamily="2" charset="0"/>
                <a:cs typeface="NikoshBAN" panose="02000000000000000000" pitchFamily="2" charset="0"/>
              </a:rPr>
              <a:t>আবদুল</a:t>
            </a:r>
            <a:r>
              <a:rPr lang="en-US" sz="2000" i="1" dirty="0" smtClean="0">
                <a:solidFill>
                  <a:schemeClr val="tx2">
                    <a:lumMod val="50000"/>
                  </a:schemeClr>
                </a:solidFill>
                <a:latin typeface="NikoshBAN" panose="02000000000000000000" pitchFamily="2" charset="0"/>
                <a:cs typeface="NikoshBAN" panose="02000000000000000000" pitchFamily="2" charset="0"/>
              </a:rPr>
              <a:t> </a:t>
            </a:r>
            <a:r>
              <a:rPr lang="en-US" sz="2000" i="1" dirty="0" err="1" smtClean="0">
                <a:solidFill>
                  <a:schemeClr val="tx2">
                    <a:lumMod val="50000"/>
                  </a:schemeClr>
                </a:solidFill>
                <a:latin typeface="NikoshBAN" panose="02000000000000000000" pitchFamily="2" charset="0"/>
                <a:cs typeface="NikoshBAN" panose="02000000000000000000" pitchFamily="2" charset="0"/>
              </a:rPr>
              <a:t>হান্নান</a:t>
            </a:r>
            <a:r>
              <a:rPr lang="en-US" sz="2000" i="1" dirty="0" smtClean="0">
                <a:solidFill>
                  <a:schemeClr val="tx2">
                    <a:lumMod val="50000"/>
                  </a:schemeClr>
                </a:solidFill>
                <a:latin typeface="NikoshBAN" panose="02000000000000000000" pitchFamily="2" charset="0"/>
                <a:cs typeface="NikoshBAN" panose="02000000000000000000" pitchFamily="2" charset="0"/>
              </a:rPr>
              <a:t>, অধ্যক্ষ </a:t>
            </a:r>
            <a:r>
              <a:rPr lang="en-US" sz="2000" i="1" dirty="0" err="1" smtClean="0">
                <a:solidFill>
                  <a:schemeClr val="tx2">
                    <a:lumMod val="50000"/>
                  </a:schemeClr>
                </a:solidFill>
                <a:latin typeface="NikoshBAN" panose="02000000000000000000" pitchFamily="2" charset="0"/>
                <a:cs typeface="NikoshBAN" panose="02000000000000000000" pitchFamily="2" charset="0"/>
              </a:rPr>
              <a:t>বখতিয়ার</a:t>
            </a:r>
            <a:r>
              <a:rPr lang="en-US" sz="2000" i="1" dirty="0" smtClean="0">
                <a:solidFill>
                  <a:schemeClr val="tx2">
                    <a:lumMod val="50000"/>
                  </a:schemeClr>
                </a:solidFill>
                <a:latin typeface="NikoshBAN" panose="02000000000000000000" pitchFamily="2" charset="0"/>
                <a:cs typeface="NikoshBAN" panose="02000000000000000000" pitchFamily="2" charset="0"/>
              </a:rPr>
              <a:t> </a:t>
            </a:r>
            <a:r>
              <a:rPr lang="en-US" sz="2000" i="1" dirty="0" err="1" smtClean="0">
                <a:solidFill>
                  <a:schemeClr val="tx2">
                    <a:lumMod val="50000"/>
                  </a:schemeClr>
                </a:solidFill>
                <a:latin typeface="NikoshBAN" panose="02000000000000000000" pitchFamily="2" charset="0"/>
                <a:cs typeface="NikoshBAN" panose="02000000000000000000" pitchFamily="2" charset="0"/>
              </a:rPr>
              <a:t>পাড়া</a:t>
            </a:r>
            <a:r>
              <a:rPr lang="en-US" sz="2000" i="1" dirty="0" smtClean="0">
                <a:solidFill>
                  <a:schemeClr val="tx2">
                    <a:lumMod val="50000"/>
                  </a:schemeClr>
                </a:solidFill>
                <a:latin typeface="NikoshBAN" panose="02000000000000000000" pitchFamily="2" charset="0"/>
                <a:cs typeface="NikoshBAN" panose="02000000000000000000" pitchFamily="2" charset="0"/>
              </a:rPr>
              <a:t> </a:t>
            </a:r>
            <a:r>
              <a:rPr lang="en-US" sz="2000" i="1" dirty="0" err="1" smtClean="0">
                <a:solidFill>
                  <a:schemeClr val="tx2">
                    <a:lumMod val="50000"/>
                  </a:schemeClr>
                </a:solidFill>
                <a:latin typeface="NikoshBAN" panose="02000000000000000000" pitchFamily="2" charset="0"/>
                <a:cs typeface="NikoshBAN" panose="02000000000000000000" pitchFamily="2" charset="0"/>
              </a:rPr>
              <a:t>চারপীর</a:t>
            </a:r>
            <a:r>
              <a:rPr lang="en-US" sz="2000" i="1" dirty="0" smtClean="0">
                <a:solidFill>
                  <a:schemeClr val="tx2">
                    <a:lumMod val="50000"/>
                  </a:schemeClr>
                </a:solidFill>
                <a:latin typeface="NikoshBAN" panose="02000000000000000000" pitchFamily="2" charset="0"/>
                <a:cs typeface="NikoshBAN" panose="02000000000000000000" pitchFamily="2" charset="0"/>
              </a:rPr>
              <a:t> </a:t>
            </a:r>
            <a:r>
              <a:rPr lang="en-US" sz="2000" i="1" dirty="0" err="1" smtClean="0">
                <a:solidFill>
                  <a:schemeClr val="tx2">
                    <a:lumMod val="50000"/>
                  </a:schemeClr>
                </a:solidFill>
                <a:latin typeface="NikoshBAN" panose="02000000000000000000" pitchFamily="2" charset="0"/>
                <a:cs typeface="NikoshBAN" panose="02000000000000000000" pitchFamily="2" charset="0"/>
              </a:rPr>
              <a:t>আউলিয়া</a:t>
            </a:r>
            <a:r>
              <a:rPr lang="en-US" sz="2000" i="1" dirty="0" smtClean="0">
                <a:solidFill>
                  <a:schemeClr val="tx2">
                    <a:lumMod val="50000"/>
                  </a:schemeClr>
                </a:solidFill>
                <a:latin typeface="NikoshBAN" panose="02000000000000000000" pitchFamily="2" charset="0"/>
                <a:cs typeface="NikoshBAN" panose="02000000000000000000" pitchFamily="2" charset="0"/>
              </a:rPr>
              <a:t> </a:t>
            </a:r>
            <a:r>
              <a:rPr lang="en-US" sz="2000" i="1" dirty="0" err="1" smtClean="0">
                <a:solidFill>
                  <a:schemeClr val="tx2">
                    <a:lumMod val="50000"/>
                  </a:schemeClr>
                </a:solidFill>
                <a:latin typeface="NikoshBAN" panose="02000000000000000000" pitchFamily="2" charset="0"/>
                <a:cs typeface="NikoshBAN" panose="02000000000000000000" pitchFamily="2" charset="0"/>
              </a:rPr>
              <a:t>আলিম</a:t>
            </a:r>
            <a:r>
              <a:rPr lang="en-US" sz="2000" i="1" dirty="0" smtClean="0">
                <a:solidFill>
                  <a:schemeClr val="tx2">
                    <a:lumMod val="50000"/>
                  </a:schemeClr>
                </a:solidFill>
                <a:latin typeface="NikoshBAN" panose="02000000000000000000" pitchFamily="2" charset="0"/>
                <a:cs typeface="NikoshBAN" panose="02000000000000000000" pitchFamily="2" charset="0"/>
              </a:rPr>
              <a:t> </a:t>
            </a:r>
            <a:r>
              <a:rPr lang="en-US" sz="2000" i="1" dirty="0" err="1" smtClean="0">
                <a:solidFill>
                  <a:schemeClr val="tx2">
                    <a:lumMod val="50000"/>
                  </a:schemeClr>
                </a:solidFill>
                <a:latin typeface="NikoshBAN" panose="02000000000000000000" pitchFamily="2" charset="0"/>
                <a:cs typeface="NikoshBAN" panose="02000000000000000000" pitchFamily="2" charset="0"/>
              </a:rPr>
              <a:t>মাদ্রাসা,আনোয়ারা,চট্রগ্রাম</a:t>
            </a:r>
            <a:r>
              <a:rPr lang="en-US" sz="2000" i="1" dirty="0" smtClean="0">
                <a:solidFill>
                  <a:schemeClr val="tx2">
                    <a:lumMod val="50000"/>
                  </a:schemeClr>
                </a:solidFill>
                <a:latin typeface="NikoshBAN" panose="02000000000000000000" pitchFamily="2" charset="0"/>
                <a:cs typeface="NikoshBAN" panose="02000000000000000000" pitchFamily="2" charset="0"/>
              </a:rPr>
              <a:t>। ০১৮১৯৩৩০৩৫৪৯</a:t>
            </a:r>
            <a:endParaRPr lang="en-US" sz="2000" i="1" dirty="0">
              <a:solidFill>
                <a:schemeClr val="tx2">
                  <a:lumMod val="50000"/>
                </a:schemeClr>
              </a:solidFill>
              <a:latin typeface="NikoshBAN" panose="02000000000000000000" pitchFamily="2" charset="0"/>
              <a:cs typeface="NikoshBAN" panose="02000000000000000000" pitchFamily="2" charset="0"/>
            </a:endParaRPr>
          </a:p>
        </p:txBody>
      </p:sp>
      <p:sp>
        <p:nvSpPr>
          <p:cNvPr id="6" name="TextBox 5"/>
          <p:cNvSpPr txBox="1"/>
          <p:nvPr/>
        </p:nvSpPr>
        <p:spPr>
          <a:xfrm>
            <a:off x="1642204" y="5382201"/>
            <a:ext cx="9170798" cy="1015663"/>
          </a:xfrm>
          <a:prstGeom prst="rect">
            <a:avLst/>
          </a:prstGeom>
          <a:solidFill>
            <a:schemeClr val="bg1">
              <a:lumMod val="95000"/>
            </a:schemeClr>
          </a:solidFill>
        </p:spPr>
        <p:txBody>
          <a:bodyPr wrap="square" rtlCol="0">
            <a:spAutoFit/>
          </a:bodyPr>
          <a:lstStyle/>
          <a:p>
            <a:r>
              <a:rPr lang="en-US" sz="6000" dirty="0" err="1" smtClean="0">
                <a:latin typeface="NikoshBAN" panose="02000000000000000000" pitchFamily="2" charset="0"/>
                <a:cs typeface="NikoshBAN" panose="02000000000000000000" pitchFamily="2" charset="0"/>
              </a:rPr>
              <a:t>আসসালামু</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আলাইকুম</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ওয়া</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রাহমাতুল্লাহ</a:t>
            </a:r>
            <a:r>
              <a:rPr lang="en-US" sz="6000" dirty="0" smtClean="0">
                <a:latin typeface="NikoshBAN" panose="02000000000000000000" pitchFamily="2" charset="0"/>
                <a:cs typeface="NikoshBAN" panose="02000000000000000000" pitchFamily="2" charset="0"/>
              </a:rPr>
              <a:t> </a:t>
            </a:r>
            <a:endParaRPr lang="en-US" sz="6000"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4"/>
          <a:stretch>
            <a:fillRect/>
          </a:stretch>
        </p:blipFill>
        <p:spPr>
          <a:xfrm>
            <a:off x="1603386" y="412214"/>
            <a:ext cx="9248434" cy="4762755"/>
          </a:xfrm>
          <a:prstGeom prst="rect">
            <a:avLst/>
          </a:prstGeom>
        </p:spPr>
      </p:pic>
      <p:pic>
        <p:nvPicPr>
          <p:cNvPr id="7" name="Picture 6"/>
          <p:cNvPicPr>
            <a:picLocks noChangeAspect="1"/>
          </p:cNvPicPr>
          <p:nvPr/>
        </p:nvPicPr>
        <p:blipFill>
          <a:blip r:embed="rId5"/>
          <a:stretch>
            <a:fillRect/>
          </a:stretch>
        </p:blipFill>
        <p:spPr>
          <a:xfrm>
            <a:off x="352930" y="412214"/>
            <a:ext cx="1158340" cy="4762755"/>
          </a:xfrm>
          <a:prstGeom prst="rect">
            <a:avLst/>
          </a:prstGeom>
        </p:spPr>
      </p:pic>
      <p:pic>
        <p:nvPicPr>
          <p:cNvPr id="8" name="Picture 7"/>
          <p:cNvPicPr>
            <a:picLocks noChangeAspect="1"/>
          </p:cNvPicPr>
          <p:nvPr/>
        </p:nvPicPr>
        <p:blipFill>
          <a:blip r:embed="rId5"/>
          <a:stretch>
            <a:fillRect/>
          </a:stretch>
        </p:blipFill>
        <p:spPr>
          <a:xfrm>
            <a:off x="10943936" y="387827"/>
            <a:ext cx="1158340" cy="4852837"/>
          </a:xfrm>
          <a:prstGeom prst="rect">
            <a:avLst/>
          </a:prstGeom>
        </p:spPr>
      </p:pic>
    </p:spTree>
    <p:extLst>
      <p:ext uri="{BB962C8B-B14F-4D97-AF65-F5344CB8AC3E}">
        <p14:creationId xmlns:p14="http://schemas.microsoft.com/office/powerpoint/2010/main" val="136607195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2030" y="1742494"/>
            <a:ext cx="11230708" cy="397031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as-IN" sz="2800" dirty="0">
                <a:latin typeface="NikoshBAN" panose="02000000000000000000" pitchFamily="2" charset="0"/>
                <a:cs typeface="NikoshBAN" panose="02000000000000000000" pitchFamily="2" charset="0"/>
              </a:rPr>
              <a:t>এ সূরার ৪৬ ও ৪৭নং আয়াতে (পঞ্চম রুকূতে) আসহাবে আরাফ বা আরাফবাসীদের উল্লেখ করা হয়েছে । সেই জন্যে এর নামকরণ করা হয়েছে আল আরাফ। অন্য কথায় বলা যায়, এ সূরাকে সূরা আল আরাফ বলার তাৎপর্য হচ্ছে এই যে, যে সূরার মধ্যে আ’রাফের কথা বলা হয়েছে ,এটা সেই সূরা</a:t>
            </a:r>
            <a:r>
              <a:rPr lang="as-IN" sz="2800" dirty="0" smtClean="0">
                <a:latin typeface="NikoshBAN" panose="02000000000000000000" pitchFamily="2" charset="0"/>
                <a:cs typeface="NikoshBAN" panose="02000000000000000000" pitchFamily="2" charset="0"/>
              </a:rPr>
              <a:t>।</a:t>
            </a:r>
            <a:endParaRPr lang="as-IN" sz="2800" dirty="0">
              <a:latin typeface="NikoshBAN" panose="02000000000000000000" pitchFamily="2" charset="0"/>
              <a:cs typeface="NikoshBAN" panose="02000000000000000000" pitchFamily="2" charset="0"/>
            </a:endParaRPr>
          </a:p>
          <a:p>
            <a:r>
              <a:rPr lang="as-IN" sz="2800" dirty="0">
                <a:latin typeface="NikoshBAN" panose="02000000000000000000" pitchFamily="2" charset="0"/>
                <a:cs typeface="NikoshBAN" panose="02000000000000000000" pitchFamily="2" charset="0"/>
              </a:rPr>
              <a:t>নাযিলের সময়-কাল</a:t>
            </a:r>
          </a:p>
          <a:p>
            <a:r>
              <a:rPr lang="as-IN" sz="2800" dirty="0">
                <a:latin typeface="NikoshBAN" panose="02000000000000000000" pitchFamily="2" charset="0"/>
                <a:cs typeface="NikoshBAN" panose="02000000000000000000" pitchFamily="2" charset="0"/>
              </a:rPr>
              <a:t>এ সূরার আলোচ্য বিষয়ের প্রতি দৃষ্টিপাত করলে সুস্পষ্টভাবে অনুভূত হয়ে যে, এ সূরাটি সূরা আন’আমের প্রায় সমসময়ে নাযিল হয়। অবশ্য এটা আগে না আন’আম আগে নাযিল হয় তা নিশ্চয়তার সাথে চিহ্নিত করা যাবে না। তবে এ সূরায় প্রদত্ত ভাষণের বাচনভংগী থেকে এটি যে ঐ সময়ের সাথে সম্পর্কিত তা পরিষ্কার বুঝা যায়। কাজেই এর ঐতিহাসিক পটভূমি অনুধাবন করার জন্যে সূরা আন’আমের শুরুতে যে ভূমিকা লেখা হয়েছে তার ওপর একবর নজর বুলিয়ে নেয়া যথেষ্ট হবে।</a:t>
            </a:r>
            <a:endParaRPr lang="en-US" sz="2800" dirty="0">
              <a:latin typeface="NikoshBAN" panose="02000000000000000000" pitchFamily="2" charset="0"/>
              <a:cs typeface="NikoshBAN" panose="02000000000000000000" pitchFamily="2" charset="0"/>
            </a:endParaRPr>
          </a:p>
        </p:txBody>
      </p:sp>
      <p:sp>
        <p:nvSpPr>
          <p:cNvPr id="5" name="Up Arrow 4"/>
          <p:cNvSpPr/>
          <p:nvPr/>
        </p:nvSpPr>
        <p:spPr>
          <a:xfrm rot="10800000">
            <a:off x="2754921" y="328245"/>
            <a:ext cx="5861539" cy="1226679"/>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p:cNvSpPr txBox="1"/>
          <p:nvPr/>
        </p:nvSpPr>
        <p:spPr>
          <a:xfrm>
            <a:off x="4325815" y="328245"/>
            <a:ext cx="2719753" cy="1015663"/>
          </a:xfrm>
          <a:prstGeom prst="rect">
            <a:avLst/>
          </a:prstGeom>
          <a:noFill/>
        </p:spPr>
        <p:txBody>
          <a:bodyPr wrap="square" rtlCol="0">
            <a:spAutoFit/>
          </a:bodyPr>
          <a:lstStyle/>
          <a:p>
            <a:r>
              <a:rPr lang="en-US" sz="6000" dirty="0" err="1" smtClean="0">
                <a:solidFill>
                  <a:srgbClr val="FFFF00"/>
                </a:solidFill>
                <a:latin typeface="NikoshBAN" panose="02000000000000000000" pitchFamily="2" charset="0"/>
                <a:cs typeface="NikoshBAN" panose="02000000000000000000" pitchFamily="2" charset="0"/>
              </a:rPr>
              <a:t>নামকরণ</a:t>
            </a:r>
            <a:r>
              <a:rPr lang="en-US" dirty="0" smtClean="0">
                <a:solidFill>
                  <a:srgbClr val="FFFF00"/>
                </a:solidFill>
              </a:rPr>
              <a:t> </a:t>
            </a:r>
            <a:endParaRPr lang="en-US" dirty="0">
              <a:solidFill>
                <a:srgbClr val="FFFF00"/>
              </a:solidFill>
            </a:endParaRPr>
          </a:p>
        </p:txBody>
      </p:sp>
      <p:pic>
        <p:nvPicPr>
          <p:cNvPr id="7" name="Picture 6"/>
          <p:cNvPicPr>
            <a:picLocks noChangeAspect="1"/>
          </p:cNvPicPr>
          <p:nvPr/>
        </p:nvPicPr>
        <p:blipFill>
          <a:blip r:embed="rId2"/>
          <a:stretch>
            <a:fillRect/>
          </a:stretch>
        </p:blipFill>
        <p:spPr>
          <a:xfrm>
            <a:off x="-190220" y="106130"/>
            <a:ext cx="12455207" cy="6980525"/>
          </a:xfrm>
          <a:prstGeom prst="rect">
            <a:avLst/>
          </a:prstGeom>
        </p:spPr>
      </p:pic>
      <p:sp>
        <p:nvSpPr>
          <p:cNvPr id="3" name="TextBox 2"/>
          <p:cNvSpPr txBox="1"/>
          <p:nvPr/>
        </p:nvSpPr>
        <p:spPr>
          <a:xfrm>
            <a:off x="1409700" y="6717324"/>
            <a:ext cx="12074769" cy="369332"/>
          </a:xfrm>
          <a:prstGeom prst="rect">
            <a:avLst/>
          </a:prstGeom>
          <a:noFill/>
        </p:spPr>
        <p:txBody>
          <a:bodyPr wrap="square" rtlCol="0">
            <a:spAutoFit/>
          </a:bodyPr>
          <a:lstStyle/>
          <a:p>
            <a:r>
              <a:rPr lang="en-US" i="1" dirty="0" err="1" smtClean="0">
                <a:latin typeface="NikoshBAN" panose="02000000000000000000" pitchFamily="2" charset="0"/>
                <a:cs typeface="NikoshBAN" panose="02000000000000000000" pitchFamily="2" charset="0"/>
              </a:rPr>
              <a:t>কালী</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মোঃ</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আবদুল</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হান্নান,অধ্যক্ষ</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বখতিয়ার</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পাড়া</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চারপীর</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আউলিয়া</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আলিম</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মাদ্রাসা,আনোয়ারা</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চট্রগ্রাম</a:t>
            </a:r>
            <a:r>
              <a:rPr lang="en-US" i="1" dirty="0" smtClean="0">
                <a:latin typeface="NikoshBAN" panose="02000000000000000000" pitchFamily="2" charset="0"/>
                <a:cs typeface="NikoshBAN" panose="02000000000000000000" pitchFamily="2" charset="0"/>
              </a:rPr>
              <a:t> ০১৮১৯৩৩০৫৪৯ </a:t>
            </a:r>
            <a:endParaRPr lang="en-US" i="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23246403"/>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096" y="-116428"/>
            <a:ext cx="12455207" cy="6974428"/>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615141460"/>
              </p:ext>
            </p:extLst>
          </p:nvPr>
        </p:nvGraphicFramePr>
        <p:xfrm>
          <a:off x="2031999" y="2012123"/>
          <a:ext cx="8128000" cy="3566160"/>
        </p:xfrm>
        <a:graphic>
          <a:graphicData uri="http://schemas.openxmlformats.org/drawingml/2006/table">
            <a:tbl>
              <a:tblPr firstRow="1" bandRow="1">
                <a:tableStyleId>{93296810-A885-4BE3-A3E7-6D5BEEA58F35}</a:tableStyleId>
              </a:tblPr>
              <a:tblGrid>
                <a:gridCol w="4064000"/>
                <a:gridCol w="4064000"/>
              </a:tblGrid>
              <a:tr h="370840">
                <a:tc>
                  <a:txBody>
                    <a:bodyPr/>
                    <a:lstStyle/>
                    <a:p>
                      <a:r>
                        <a:rPr lang="en-US" sz="2400" dirty="0" smtClean="0"/>
                        <a:t>            </a:t>
                      </a:r>
                      <a:r>
                        <a:rPr lang="en-US" sz="2400" dirty="0" err="1" smtClean="0"/>
                        <a:t>বাংলা</a:t>
                      </a:r>
                      <a:r>
                        <a:rPr lang="en-US" sz="2400" baseline="0" dirty="0" smtClean="0"/>
                        <a:t> </a:t>
                      </a:r>
                      <a:r>
                        <a:rPr lang="en-US" sz="2400" baseline="0" dirty="0" err="1" smtClean="0"/>
                        <a:t>অর্থ</a:t>
                      </a:r>
                      <a:r>
                        <a:rPr lang="en-US" sz="2400" baseline="0" dirty="0" smtClean="0"/>
                        <a:t> </a:t>
                      </a:r>
                      <a:endParaRPr lang="en-US" sz="2400" dirty="0"/>
                    </a:p>
                  </a:txBody>
                  <a:tcPr/>
                </a:tc>
                <a:tc>
                  <a:txBody>
                    <a:bodyPr/>
                    <a:lstStyle/>
                    <a:p>
                      <a:r>
                        <a:rPr lang="en-US" sz="2400" dirty="0" smtClean="0"/>
                        <a:t>   </a:t>
                      </a:r>
                      <a:r>
                        <a:rPr lang="en-US" sz="2400" dirty="0" err="1" smtClean="0"/>
                        <a:t>আরবি</a:t>
                      </a:r>
                      <a:r>
                        <a:rPr lang="en-US" sz="2400" baseline="0" dirty="0" smtClean="0"/>
                        <a:t> </a:t>
                      </a:r>
                      <a:r>
                        <a:rPr lang="en-US" sz="2400" baseline="0" dirty="0" err="1" smtClean="0"/>
                        <a:t>শব্দ</a:t>
                      </a:r>
                      <a:r>
                        <a:rPr lang="en-US" sz="2400" baseline="0" dirty="0" smtClean="0"/>
                        <a:t> </a:t>
                      </a:r>
                      <a:endParaRPr lang="en-US" sz="2400" dirty="0"/>
                    </a:p>
                  </a:txBody>
                  <a:tcPr/>
                </a:tc>
              </a:tr>
              <a:tr h="370840">
                <a:tc>
                  <a:txBody>
                    <a:bodyPr/>
                    <a:lstStyle/>
                    <a:p>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তাদের</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ভাই</a:t>
                      </a:r>
                      <a:r>
                        <a:rPr lang="en-US" sz="2800" b="1" dirty="0" smtClean="0">
                          <a:latin typeface="NikoshBAN" panose="02000000000000000000" pitchFamily="2" charset="0"/>
                          <a:cs typeface="NikoshBAN" panose="02000000000000000000" pitchFamily="2" charset="0"/>
                        </a:rPr>
                        <a:t> </a:t>
                      </a:r>
                      <a:endParaRPr lang="en-US" sz="2800" b="1" dirty="0">
                        <a:latin typeface="NikoshBAN" panose="02000000000000000000" pitchFamily="2" charset="0"/>
                        <a:cs typeface="NikoshBAN" panose="02000000000000000000" pitchFamily="2" charset="0"/>
                      </a:endParaRPr>
                    </a:p>
                  </a:txBody>
                  <a:tcPr/>
                </a:tc>
                <a:tc>
                  <a:txBody>
                    <a:bodyPr/>
                    <a:lstStyle/>
                    <a:p>
                      <a:r>
                        <a:rPr lang="ar-AE" sz="2800" b="1" dirty="0" smtClean="0">
                          <a:latin typeface="Arial" panose="020B0604020202020204" pitchFamily="34" charset="0"/>
                          <a:cs typeface="Arial" panose="020B0604020202020204" pitchFamily="34" charset="0"/>
                        </a:rPr>
                        <a:t>أَخَاهُمْ</a:t>
                      </a:r>
                      <a:endParaRPr lang="en-US" sz="2800" b="1" dirty="0">
                        <a:latin typeface="Arial" panose="020B0604020202020204" pitchFamily="34" charset="0"/>
                        <a:cs typeface="Arial" panose="020B0604020202020204" pitchFamily="34" charset="0"/>
                      </a:endParaRPr>
                    </a:p>
                  </a:txBody>
                  <a:tcPr/>
                </a:tc>
              </a:tr>
              <a:tr h="370840">
                <a:tc>
                  <a:txBody>
                    <a:bodyPr/>
                    <a:lstStyle/>
                    <a:p>
                      <a:r>
                        <a:rPr lang="en-US" sz="2800" b="1" dirty="0" err="1" smtClean="0">
                          <a:latin typeface="NikoshBAN" panose="02000000000000000000" pitchFamily="2" charset="0"/>
                          <a:cs typeface="NikoshBAN" panose="02000000000000000000" pitchFamily="2" charset="0"/>
                        </a:rPr>
                        <a:t>তিনি</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বলেছেন</a:t>
                      </a:r>
                      <a:r>
                        <a:rPr lang="en-US" sz="2800" b="1" baseline="0" dirty="0" smtClean="0">
                          <a:latin typeface="NikoshBAN" panose="02000000000000000000" pitchFamily="2" charset="0"/>
                          <a:cs typeface="NikoshBAN" panose="02000000000000000000" pitchFamily="2" charset="0"/>
                        </a:rPr>
                        <a:t> </a:t>
                      </a:r>
                      <a:endParaRPr lang="en-US" sz="2800" b="1" dirty="0">
                        <a:latin typeface="NikoshBAN" panose="02000000000000000000" pitchFamily="2" charset="0"/>
                        <a:cs typeface="NikoshBAN" panose="02000000000000000000" pitchFamily="2" charset="0"/>
                      </a:endParaRPr>
                    </a:p>
                  </a:txBody>
                  <a:tcPr/>
                </a:tc>
                <a:tc>
                  <a:txBody>
                    <a:bodyPr/>
                    <a:lstStyle/>
                    <a:p>
                      <a:r>
                        <a:rPr lang="ar-AE" sz="2800" b="1" dirty="0" smtClean="0">
                          <a:latin typeface="Arial" panose="020B0604020202020204" pitchFamily="34" charset="0"/>
                          <a:cs typeface="Arial" panose="020B0604020202020204" pitchFamily="34" charset="0"/>
                        </a:rPr>
                        <a:t>قَالَ</a:t>
                      </a:r>
                      <a:endParaRPr lang="en-US" sz="2800" b="1" dirty="0">
                        <a:latin typeface="Arial" panose="020B0604020202020204" pitchFamily="34" charset="0"/>
                        <a:cs typeface="Arial" panose="020B0604020202020204" pitchFamily="34" charset="0"/>
                      </a:endParaRPr>
                    </a:p>
                  </a:txBody>
                  <a:tcPr/>
                </a:tc>
              </a:tr>
              <a:tr h="370840">
                <a:tc>
                  <a:txBody>
                    <a:bodyPr/>
                    <a:lstStyle/>
                    <a:p>
                      <a:r>
                        <a:rPr lang="en-US" sz="2800" b="1" dirty="0" err="1" smtClean="0">
                          <a:latin typeface="NikoshBAN" panose="02000000000000000000" pitchFamily="2" charset="0"/>
                          <a:cs typeface="NikoshBAN" panose="02000000000000000000" pitchFamily="2" charset="0"/>
                        </a:rPr>
                        <a:t>হে</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আমার</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জাতির</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লোকজন</a:t>
                      </a:r>
                      <a:endParaRPr lang="en-US" sz="2800" b="1" dirty="0">
                        <a:latin typeface="NikoshBAN" panose="02000000000000000000" pitchFamily="2" charset="0"/>
                        <a:cs typeface="NikoshBAN" panose="02000000000000000000" pitchFamily="2" charset="0"/>
                      </a:endParaRPr>
                    </a:p>
                  </a:txBody>
                  <a:tcPr/>
                </a:tc>
                <a:tc>
                  <a:txBody>
                    <a:bodyPr/>
                    <a:lstStyle/>
                    <a:p>
                      <a:r>
                        <a:rPr lang="ar-AE" sz="2800" b="1" dirty="0" smtClean="0">
                          <a:latin typeface="Arial" panose="020B0604020202020204" pitchFamily="34" charset="0"/>
                          <a:cs typeface="Arial" panose="020B0604020202020204" pitchFamily="34" charset="0"/>
                        </a:rPr>
                        <a:t>يَا قَوْمِ </a:t>
                      </a:r>
                      <a:endParaRPr lang="en-US" sz="2800" b="1" dirty="0">
                        <a:latin typeface="Arial" panose="020B0604020202020204" pitchFamily="34" charset="0"/>
                        <a:cs typeface="Arial" panose="020B0604020202020204" pitchFamily="34" charset="0"/>
                      </a:endParaRPr>
                    </a:p>
                  </a:txBody>
                  <a:tcPr/>
                </a:tc>
              </a:tr>
              <a:tr h="370840">
                <a:tc>
                  <a:txBody>
                    <a:bodyPr/>
                    <a:lstStyle/>
                    <a:p>
                      <a:r>
                        <a:rPr lang="en-US" sz="2800" b="1" dirty="0" err="1" smtClean="0">
                          <a:latin typeface="NikoshBAN" panose="02000000000000000000" pitchFamily="2" charset="0"/>
                          <a:cs typeface="NikoshBAN" panose="02000000000000000000" pitchFamily="2" charset="0"/>
                        </a:rPr>
                        <a:t>তোমরা</a:t>
                      </a:r>
                      <a:r>
                        <a:rPr lang="en-US" sz="2800" b="1" baseline="0" dirty="0" smtClean="0">
                          <a:latin typeface="NikoshBAN" panose="02000000000000000000" pitchFamily="2" charset="0"/>
                          <a:cs typeface="NikoshBAN" panose="02000000000000000000" pitchFamily="2" charset="0"/>
                        </a:rPr>
                        <a:t> </a:t>
                      </a:r>
                      <a:r>
                        <a:rPr lang="en-US" sz="2800" b="1" baseline="0" dirty="0" err="1" smtClean="0">
                          <a:latin typeface="NikoshBAN" panose="02000000000000000000" pitchFamily="2" charset="0"/>
                          <a:cs typeface="NikoshBAN" panose="02000000000000000000" pitchFamily="2" charset="0"/>
                        </a:rPr>
                        <a:t>আল্লাহর</a:t>
                      </a:r>
                      <a:r>
                        <a:rPr lang="en-US" sz="2800" b="1" baseline="0" dirty="0" smtClean="0">
                          <a:latin typeface="NikoshBAN" panose="02000000000000000000" pitchFamily="2" charset="0"/>
                          <a:cs typeface="NikoshBAN" panose="02000000000000000000" pitchFamily="2" charset="0"/>
                        </a:rPr>
                        <a:t> </a:t>
                      </a:r>
                      <a:r>
                        <a:rPr lang="en-US" sz="2800" b="1" baseline="0" dirty="0" err="1" smtClean="0">
                          <a:latin typeface="NikoshBAN" panose="02000000000000000000" pitchFamily="2" charset="0"/>
                          <a:cs typeface="NikoshBAN" panose="02000000000000000000" pitchFamily="2" charset="0"/>
                        </a:rPr>
                        <a:t>ইবাদত</a:t>
                      </a:r>
                      <a:r>
                        <a:rPr lang="en-US" sz="2800" b="1" baseline="0" dirty="0" smtClean="0">
                          <a:latin typeface="NikoshBAN" panose="02000000000000000000" pitchFamily="2" charset="0"/>
                          <a:cs typeface="NikoshBAN" panose="02000000000000000000" pitchFamily="2" charset="0"/>
                        </a:rPr>
                        <a:t> </a:t>
                      </a:r>
                      <a:r>
                        <a:rPr lang="en-US" sz="2800" b="1" baseline="0" dirty="0" err="1" smtClean="0">
                          <a:latin typeface="NikoshBAN" panose="02000000000000000000" pitchFamily="2" charset="0"/>
                          <a:cs typeface="NikoshBAN" panose="02000000000000000000" pitchFamily="2" charset="0"/>
                        </a:rPr>
                        <a:t>কর</a:t>
                      </a:r>
                      <a:r>
                        <a:rPr lang="en-US" sz="2800" b="1" baseline="0" dirty="0" smtClean="0">
                          <a:latin typeface="NikoshBAN" panose="02000000000000000000" pitchFamily="2" charset="0"/>
                          <a:cs typeface="NikoshBAN" panose="02000000000000000000" pitchFamily="2" charset="0"/>
                        </a:rPr>
                        <a:t> </a:t>
                      </a:r>
                      <a:endParaRPr lang="en-US" sz="2800" b="1" dirty="0">
                        <a:latin typeface="NikoshBAN" panose="02000000000000000000" pitchFamily="2" charset="0"/>
                        <a:cs typeface="NikoshBAN" panose="02000000000000000000" pitchFamily="2" charset="0"/>
                      </a:endParaRPr>
                    </a:p>
                  </a:txBody>
                  <a:tcPr/>
                </a:tc>
                <a:tc>
                  <a:txBody>
                    <a:bodyPr/>
                    <a:lstStyle/>
                    <a:p>
                      <a:r>
                        <a:rPr lang="ar-AE" sz="2800" b="1" dirty="0" smtClean="0">
                          <a:latin typeface="Arial" panose="020B0604020202020204" pitchFamily="34" charset="0"/>
                          <a:cs typeface="Arial" panose="020B0604020202020204" pitchFamily="34" charset="0"/>
                        </a:rPr>
                        <a:t>اعْبُدُوا اللَّهَ </a:t>
                      </a:r>
                      <a:endParaRPr lang="en-US" sz="2800" b="1" dirty="0">
                        <a:latin typeface="Arial" panose="020B0604020202020204" pitchFamily="34" charset="0"/>
                        <a:cs typeface="Arial" panose="020B0604020202020204" pitchFamily="34" charset="0"/>
                      </a:endParaRPr>
                    </a:p>
                  </a:txBody>
                  <a:tcPr/>
                </a:tc>
              </a:tr>
              <a:tr h="370840">
                <a:tc>
                  <a:txBody>
                    <a:bodyPr/>
                    <a:lstStyle/>
                    <a:p>
                      <a:r>
                        <a:rPr lang="en-US" sz="2800" b="1" dirty="0" err="1" smtClean="0">
                          <a:latin typeface="NikoshBAN" panose="02000000000000000000" pitchFamily="2" charset="0"/>
                          <a:cs typeface="NikoshBAN" panose="02000000000000000000" pitchFamily="2" charset="0"/>
                        </a:rPr>
                        <a:t>অচিরেই</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তোমাদের</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কাছে</a:t>
                      </a:r>
                      <a:r>
                        <a:rPr lang="en-US" sz="2800" b="1" baseline="0" dirty="0" smtClean="0">
                          <a:latin typeface="NikoshBAN" panose="02000000000000000000" pitchFamily="2" charset="0"/>
                          <a:cs typeface="NikoshBAN" panose="02000000000000000000" pitchFamily="2" charset="0"/>
                        </a:rPr>
                        <a:t> </a:t>
                      </a:r>
                      <a:r>
                        <a:rPr lang="en-US" sz="2800" b="1" baseline="0" dirty="0" err="1" smtClean="0">
                          <a:latin typeface="NikoshBAN" panose="02000000000000000000" pitchFamily="2" charset="0"/>
                          <a:cs typeface="NikoshBAN" panose="02000000000000000000" pitchFamily="2" charset="0"/>
                        </a:rPr>
                        <a:t>এসেছে</a:t>
                      </a:r>
                      <a:endParaRPr lang="en-US" sz="2800" b="1" dirty="0">
                        <a:latin typeface="NikoshBAN" panose="02000000000000000000" pitchFamily="2" charset="0"/>
                        <a:cs typeface="NikoshBAN" panose="02000000000000000000" pitchFamily="2" charset="0"/>
                      </a:endParaRPr>
                    </a:p>
                  </a:txBody>
                  <a:tcPr/>
                </a:tc>
                <a:tc>
                  <a:txBody>
                    <a:bodyPr/>
                    <a:lstStyle/>
                    <a:p>
                      <a:r>
                        <a:rPr lang="ar-AE" sz="2800" b="1" dirty="0" smtClean="0">
                          <a:latin typeface="Arial" panose="020B0604020202020204" pitchFamily="34" charset="0"/>
                          <a:cs typeface="Arial" panose="020B0604020202020204" pitchFamily="34" charset="0"/>
                        </a:rPr>
                        <a:t> قَدْ جَاءَتْكُمْ </a:t>
                      </a:r>
                      <a:endParaRPr lang="en-US" sz="2800" b="1" dirty="0">
                        <a:latin typeface="Arial" panose="020B0604020202020204" pitchFamily="34" charset="0"/>
                        <a:cs typeface="Arial" panose="020B0604020202020204" pitchFamily="34" charset="0"/>
                      </a:endParaRPr>
                    </a:p>
                  </a:txBody>
                  <a:tcPr/>
                </a:tc>
              </a:tr>
              <a:tr h="370840">
                <a:tc>
                  <a:txBody>
                    <a:bodyPr/>
                    <a:lstStyle/>
                    <a:p>
                      <a:r>
                        <a:rPr lang="en-US" sz="2800" b="1" dirty="0" err="1" smtClean="0">
                          <a:latin typeface="NikoshBAN" panose="02000000000000000000" pitchFamily="2" charset="0"/>
                          <a:cs typeface="NikoshBAN" panose="02000000000000000000" pitchFamily="2" charset="0"/>
                        </a:rPr>
                        <a:t>আর</a:t>
                      </a:r>
                      <a:r>
                        <a:rPr lang="en-US" sz="2800" b="1" baseline="0" dirty="0" smtClean="0">
                          <a:latin typeface="NikoshBAN" panose="02000000000000000000" pitchFamily="2" charset="0"/>
                          <a:cs typeface="NikoshBAN" panose="02000000000000000000" pitchFamily="2" charset="0"/>
                        </a:rPr>
                        <a:t> </a:t>
                      </a:r>
                      <a:r>
                        <a:rPr lang="en-US" sz="2800" b="1" baseline="0" dirty="0" err="1" smtClean="0">
                          <a:latin typeface="NikoshBAN" panose="02000000000000000000" pitchFamily="2" charset="0"/>
                          <a:cs typeface="NikoshBAN" panose="02000000000000000000" pitchFamily="2" charset="0"/>
                        </a:rPr>
                        <a:t>তোমরা</a:t>
                      </a:r>
                      <a:r>
                        <a:rPr lang="en-US" sz="2800" b="1" baseline="0" dirty="0" smtClean="0">
                          <a:latin typeface="NikoshBAN" panose="02000000000000000000" pitchFamily="2" charset="0"/>
                          <a:cs typeface="NikoshBAN" panose="02000000000000000000" pitchFamily="2" charset="0"/>
                        </a:rPr>
                        <a:t> </a:t>
                      </a:r>
                      <a:r>
                        <a:rPr lang="en-US" sz="2800" b="1" baseline="0" dirty="0" err="1" smtClean="0">
                          <a:latin typeface="NikoshBAN" panose="02000000000000000000" pitchFamily="2" charset="0"/>
                          <a:cs typeface="NikoshBAN" panose="02000000000000000000" pitchFamily="2" charset="0"/>
                        </a:rPr>
                        <a:t>বসবে</a:t>
                      </a:r>
                      <a:r>
                        <a:rPr lang="en-US" sz="2800" b="1" baseline="0" dirty="0" smtClean="0">
                          <a:latin typeface="NikoshBAN" panose="02000000000000000000" pitchFamily="2" charset="0"/>
                          <a:cs typeface="NikoshBAN" panose="02000000000000000000" pitchFamily="2" charset="0"/>
                        </a:rPr>
                        <a:t> </a:t>
                      </a:r>
                      <a:r>
                        <a:rPr lang="en-US" sz="2800" b="1" baseline="0" dirty="0" err="1" smtClean="0">
                          <a:latin typeface="NikoshBAN" panose="02000000000000000000" pitchFamily="2" charset="0"/>
                          <a:cs typeface="NikoshBAN" panose="02000000000000000000" pitchFamily="2" charset="0"/>
                        </a:rPr>
                        <a:t>না</a:t>
                      </a:r>
                      <a:r>
                        <a:rPr lang="en-US" sz="2800" b="1" baseline="0" dirty="0" smtClean="0">
                          <a:latin typeface="NikoshBAN" panose="02000000000000000000" pitchFamily="2" charset="0"/>
                          <a:cs typeface="NikoshBAN" panose="02000000000000000000" pitchFamily="2" charset="0"/>
                        </a:rPr>
                        <a:t> </a:t>
                      </a:r>
                      <a:endParaRPr lang="en-US" sz="2800" b="1" dirty="0">
                        <a:latin typeface="NikoshBAN" panose="02000000000000000000" pitchFamily="2" charset="0"/>
                        <a:cs typeface="NikoshBAN" panose="02000000000000000000" pitchFamily="2" charset="0"/>
                      </a:endParaRPr>
                    </a:p>
                  </a:txBody>
                  <a:tcPr/>
                </a:tc>
                <a:tc>
                  <a:txBody>
                    <a:bodyPr/>
                    <a:lstStyle/>
                    <a:p>
                      <a:r>
                        <a:rPr lang="ar-AE" sz="2800" b="1" dirty="0" smtClean="0">
                          <a:latin typeface="Arial" panose="020B0604020202020204" pitchFamily="34" charset="0"/>
                          <a:cs typeface="Arial" panose="020B0604020202020204" pitchFamily="34" charset="0"/>
                        </a:rPr>
                        <a:t>وَلَا تَقْعُدُوا </a:t>
                      </a:r>
                      <a:endParaRPr lang="en-US" sz="2800" b="1" dirty="0">
                        <a:latin typeface="Arial" panose="020B0604020202020204" pitchFamily="34" charset="0"/>
                        <a:cs typeface="Arial" panose="020B0604020202020204" pitchFamily="34" charset="0"/>
                      </a:endParaRPr>
                    </a:p>
                  </a:txBody>
                  <a:tcPr/>
                </a:tc>
              </a:tr>
            </a:tbl>
          </a:graphicData>
        </a:graphic>
      </p:graphicFrame>
      <p:sp>
        <p:nvSpPr>
          <p:cNvPr id="5" name="Bevel 4"/>
          <p:cNvSpPr/>
          <p:nvPr/>
        </p:nvSpPr>
        <p:spPr>
          <a:xfrm>
            <a:off x="2989385" y="644769"/>
            <a:ext cx="5826369" cy="679939"/>
          </a:xfrm>
          <a:prstGeom prst="bevel">
            <a:avLst/>
          </a:prstGeom>
          <a:ln>
            <a:solidFill>
              <a:schemeClr val="accent6">
                <a:lumMod val="75000"/>
              </a:schemeClr>
            </a:solidFill>
          </a:ln>
          <a:effectLst>
            <a:innerShdw blurRad="63500" dist="50800" dir="16200000">
              <a:prstClr val="black">
                <a:alpha val="50000"/>
              </a:prstClr>
            </a:inn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6000" dirty="0" err="1" smtClean="0">
                <a:latin typeface="NikoshBAN" panose="02000000000000000000" pitchFamily="2" charset="0"/>
                <a:cs typeface="NikoshBAN" panose="02000000000000000000" pitchFamily="2" charset="0"/>
              </a:rPr>
              <a:t>চল</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শব্দার্থ</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জেনে</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নেই</a:t>
            </a:r>
            <a:r>
              <a:rPr lang="en-US" sz="6000" dirty="0" smtClean="0">
                <a:latin typeface="NikoshBAN" panose="02000000000000000000" pitchFamily="2" charset="0"/>
                <a:cs typeface="NikoshBAN" panose="02000000000000000000" pitchFamily="2" charset="0"/>
              </a:rPr>
              <a:t> </a:t>
            </a:r>
            <a:endParaRPr lang="en-US" sz="6000" dirty="0">
              <a:latin typeface="NikoshBAN" panose="02000000000000000000" pitchFamily="2" charset="0"/>
              <a:cs typeface="NikoshBAN" panose="02000000000000000000" pitchFamily="2" charset="0"/>
            </a:endParaRPr>
          </a:p>
        </p:txBody>
      </p:sp>
      <p:sp>
        <p:nvSpPr>
          <p:cNvPr id="6" name="TextBox 5"/>
          <p:cNvSpPr txBox="1"/>
          <p:nvPr/>
        </p:nvSpPr>
        <p:spPr>
          <a:xfrm>
            <a:off x="1908908" y="6519446"/>
            <a:ext cx="11582400" cy="338554"/>
          </a:xfrm>
          <a:prstGeom prst="rect">
            <a:avLst/>
          </a:prstGeom>
          <a:noFill/>
        </p:spPr>
        <p:txBody>
          <a:bodyPr wrap="square" rtlCol="0">
            <a:spAutoFit/>
          </a:bodyPr>
          <a:lstStyle/>
          <a:p>
            <a:r>
              <a:rPr lang="en-US" sz="1600" b="1" i="1" dirty="0" err="1" smtClean="0">
                <a:latin typeface="NikoshBAN" panose="02000000000000000000" pitchFamily="2" charset="0"/>
                <a:cs typeface="NikoshBAN" panose="02000000000000000000" pitchFamily="2" charset="0"/>
              </a:rPr>
              <a:t>কাজি</a:t>
            </a:r>
            <a:r>
              <a:rPr lang="en-US" sz="1600" b="1" i="1" dirty="0" smtClean="0">
                <a:latin typeface="NikoshBAN" panose="02000000000000000000" pitchFamily="2" charset="0"/>
                <a:cs typeface="NikoshBAN" panose="02000000000000000000" pitchFamily="2" charset="0"/>
              </a:rPr>
              <a:t> </a:t>
            </a:r>
            <a:r>
              <a:rPr lang="en-US" sz="1600" b="1" i="1" dirty="0" err="1" smtClean="0">
                <a:latin typeface="NikoshBAN" panose="02000000000000000000" pitchFamily="2" charset="0"/>
                <a:cs typeface="NikoshBAN" panose="02000000000000000000" pitchFamily="2" charset="0"/>
              </a:rPr>
              <a:t>মোঃ</a:t>
            </a:r>
            <a:r>
              <a:rPr lang="en-US" sz="1600" b="1" i="1" dirty="0" smtClean="0">
                <a:latin typeface="NikoshBAN" panose="02000000000000000000" pitchFamily="2" charset="0"/>
                <a:cs typeface="NikoshBAN" panose="02000000000000000000" pitchFamily="2" charset="0"/>
              </a:rPr>
              <a:t> </a:t>
            </a:r>
            <a:r>
              <a:rPr lang="en-US" sz="1600" b="1" i="1" dirty="0" err="1" smtClean="0">
                <a:latin typeface="NikoshBAN" panose="02000000000000000000" pitchFamily="2" charset="0"/>
                <a:cs typeface="NikoshBAN" panose="02000000000000000000" pitchFamily="2" charset="0"/>
              </a:rPr>
              <a:t>আবদুল</a:t>
            </a:r>
            <a:r>
              <a:rPr lang="en-US" sz="1600" b="1" i="1" dirty="0" smtClean="0">
                <a:latin typeface="NikoshBAN" panose="02000000000000000000" pitchFamily="2" charset="0"/>
                <a:cs typeface="NikoshBAN" panose="02000000000000000000" pitchFamily="2" charset="0"/>
              </a:rPr>
              <a:t> </a:t>
            </a:r>
            <a:r>
              <a:rPr lang="en-US" sz="1600" b="1" i="1" dirty="0" err="1" smtClean="0">
                <a:latin typeface="NikoshBAN" panose="02000000000000000000" pitchFamily="2" charset="0"/>
                <a:cs typeface="NikoshBAN" panose="02000000000000000000" pitchFamily="2" charset="0"/>
              </a:rPr>
              <a:t>হান্নান,অধ্যক্ষ</a:t>
            </a:r>
            <a:r>
              <a:rPr lang="en-US" sz="1600" b="1" i="1" dirty="0" smtClean="0">
                <a:latin typeface="NikoshBAN" panose="02000000000000000000" pitchFamily="2" charset="0"/>
                <a:cs typeface="NikoshBAN" panose="02000000000000000000" pitchFamily="2" charset="0"/>
              </a:rPr>
              <a:t>- </a:t>
            </a:r>
            <a:r>
              <a:rPr lang="en-US" sz="1600" b="1" i="1" dirty="0" err="1" smtClean="0">
                <a:latin typeface="NikoshBAN" panose="02000000000000000000" pitchFamily="2" charset="0"/>
                <a:cs typeface="NikoshBAN" panose="02000000000000000000" pitchFamily="2" charset="0"/>
              </a:rPr>
              <a:t>বখতিয়ার</a:t>
            </a:r>
            <a:r>
              <a:rPr lang="en-US" sz="1600" b="1" i="1" dirty="0" smtClean="0">
                <a:latin typeface="NikoshBAN" panose="02000000000000000000" pitchFamily="2" charset="0"/>
                <a:cs typeface="NikoshBAN" panose="02000000000000000000" pitchFamily="2" charset="0"/>
              </a:rPr>
              <a:t> </a:t>
            </a:r>
            <a:r>
              <a:rPr lang="en-US" sz="1600" b="1" i="1" dirty="0" err="1" smtClean="0">
                <a:latin typeface="NikoshBAN" panose="02000000000000000000" pitchFamily="2" charset="0"/>
                <a:cs typeface="NikoshBAN" panose="02000000000000000000" pitchFamily="2" charset="0"/>
              </a:rPr>
              <a:t>পাড়া</a:t>
            </a:r>
            <a:r>
              <a:rPr lang="en-US" sz="1600" b="1" i="1" dirty="0" smtClean="0">
                <a:latin typeface="NikoshBAN" panose="02000000000000000000" pitchFamily="2" charset="0"/>
                <a:cs typeface="NikoshBAN" panose="02000000000000000000" pitchFamily="2" charset="0"/>
              </a:rPr>
              <a:t> </a:t>
            </a:r>
            <a:r>
              <a:rPr lang="en-US" sz="1600" b="1" i="1" dirty="0" err="1" smtClean="0">
                <a:latin typeface="NikoshBAN" panose="02000000000000000000" pitchFamily="2" charset="0"/>
                <a:cs typeface="NikoshBAN" panose="02000000000000000000" pitchFamily="2" charset="0"/>
              </a:rPr>
              <a:t>চারপীর</a:t>
            </a:r>
            <a:r>
              <a:rPr lang="en-US" sz="1600" b="1" i="1" dirty="0" smtClean="0">
                <a:latin typeface="NikoshBAN" panose="02000000000000000000" pitchFamily="2" charset="0"/>
                <a:cs typeface="NikoshBAN" panose="02000000000000000000" pitchFamily="2" charset="0"/>
              </a:rPr>
              <a:t> </a:t>
            </a:r>
            <a:r>
              <a:rPr lang="en-US" sz="1600" b="1" i="1" dirty="0" err="1" smtClean="0">
                <a:latin typeface="NikoshBAN" panose="02000000000000000000" pitchFamily="2" charset="0"/>
                <a:cs typeface="NikoshBAN" panose="02000000000000000000" pitchFamily="2" charset="0"/>
              </a:rPr>
              <a:t>আউলিয়া</a:t>
            </a:r>
            <a:r>
              <a:rPr lang="en-US" sz="1600" b="1" i="1" dirty="0" smtClean="0">
                <a:latin typeface="NikoshBAN" panose="02000000000000000000" pitchFamily="2" charset="0"/>
                <a:cs typeface="NikoshBAN" panose="02000000000000000000" pitchFamily="2" charset="0"/>
              </a:rPr>
              <a:t> </a:t>
            </a:r>
            <a:r>
              <a:rPr lang="en-US" sz="1600" b="1" i="1" dirty="0" err="1" smtClean="0">
                <a:latin typeface="NikoshBAN" panose="02000000000000000000" pitchFamily="2" charset="0"/>
                <a:cs typeface="NikoshBAN" panose="02000000000000000000" pitchFamily="2" charset="0"/>
              </a:rPr>
              <a:t>আলিম</a:t>
            </a:r>
            <a:r>
              <a:rPr lang="en-US" sz="1600" b="1" i="1" dirty="0" smtClean="0">
                <a:latin typeface="NikoshBAN" panose="02000000000000000000" pitchFamily="2" charset="0"/>
                <a:cs typeface="NikoshBAN" panose="02000000000000000000" pitchFamily="2" charset="0"/>
              </a:rPr>
              <a:t> </a:t>
            </a:r>
            <a:r>
              <a:rPr lang="en-US" sz="1600" b="1" i="1" dirty="0" err="1" smtClean="0">
                <a:latin typeface="NikoshBAN" panose="02000000000000000000" pitchFamily="2" charset="0"/>
                <a:cs typeface="NikoshBAN" panose="02000000000000000000" pitchFamily="2" charset="0"/>
              </a:rPr>
              <a:t>মাদ্রাসা</a:t>
            </a:r>
            <a:r>
              <a:rPr lang="en-US" sz="1600" b="1" i="1" dirty="0" smtClean="0">
                <a:latin typeface="NikoshBAN" panose="02000000000000000000" pitchFamily="2" charset="0"/>
                <a:cs typeface="NikoshBAN" panose="02000000000000000000" pitchFamily="2" charset="0"/>
              </a:rPr>
              <a:t>, </a:t>
            </a:r>
            <a:r>
              <a:rPr lang="en-US" sz="1600" b="1" i="1" dirty="0" err="1" smtClean="0">
                <a:latin typeface="NikoshBAN" panose="02000000000000000000" pitchFamily="2" charset="0"/>
                <a:cs typeface="NikoshBAN" panose="02000000000000000000" pitchFamily="2" charset="0"/>
              </a:rPr>
              <a:t>আনোয়ারা</a:t>
            </a:r>
            <a:r>
              <a:rPr lang="en-US" sz="1600" b="1" i="1" dirty="0" smtClean="0">
                <a:latin typeface="NikoshBAN" panose="02000000000000000000" pitchFamily="2" charset="0"/>
                <a:cs typeface="NikoshBAN" panose="02000000000000000000" pitchFamily="2" charset="0"/>
              </a:rPr>
              <a:t>, </a:t>
            </a:r>
            <a:r>
              <a:rPr lang="en-US" sz="1600" b="1" i="1" dirty="0" err="1" smtClean="0">
                <a:latin typeface="NikoshBAN" panose="02000000000000000000" pitchFamily="2" charset="0"/>
                <a:cs typeface="NikoshBAN" panose="02000000000000000000" pitchFamily="2" charset="0"/>
              </a:rPr>
              <a:t>চট্রগ্রাম</a:t>
            </a:r>
            <a:r>
              <a:rPr lang="en-US" sz="1600" b="1" i="1" dirty="0" smtClean="0">
                <a:latin typeface="NikoshBAN" panose="02000000000000000000" pitchFamily="2" charset="0"/>
                <a:cs typeface="NikoshBAN" panose="02000000000000000000" pitchFamily="2" charset="0"/>
              </a:rPr>
              <a:t>- ০১৮১৯৩৩০৫৪৯ </a:t>
            </a:r>
            <a:endParaRPr lang="en-US" sz="1600" b="1" i="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39577304"/>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7361" y="-116428"/>
            <a:ext cx="12455207" cy="6974428"/>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3163857329"/>
              </p:ext>
            </p:extLst>
          </p:nvPr>
        </p:nvGraphicFramePr>
        <p:xfrm>
          <a:off x="1844431" y="2853266"/>
          <a:ext cx="8128000" cy="3261360"/>
        </p:xfrm>
        <a:graphic>
          <a:graphicData uri="http://schemas.openxmlformats.org/drawingml/2006/table">
            <a:tbl>
              <a:tblPr firstRow="1" bandRow="1">
                <a:tableStyleId>{F5AB1C69-6EDB-4FF4-983F-18BD219EF322}</a:tableStyleId>
              </a:tblPr>
              <a:tblGrid>
                <a:gridCol w="4052277"/>
                <a:gridCol w="4075723"/>
              </a:tblGrid>
              <a:tr h="370840">
                <a:tc>
                  <a:txBody>
                    <a:bodyPr/>
                    <a:lstStyle/>
                    <a:p>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বাংলা</a:t>
                      </a:r>
                      <a:r>
                        <a:rPr lang="en-US" sz="2800" b="1" baseline="0" dirty="0" smtClean="0">
                          <a:latin typeface="NikoshBAN" panose="02000000000000000000" pitchFamily="2" charset="0"/>
                          <a:cs typeface="NikoshBAN" panose="02000000000000000000" pitchFamily="2" charset="0"/>
                        </a:rPr>
                        <a:t> </a:t>
                      </a:r>
                      <a:r>
                        <a:rPr lang="en-US" sz="2800" b="1" baseline="0" dirty="0" err="1" smtClean="0">
                          <a:latin typeface="NikoshBAN" panose="02000000000000000000" pitchFamily="2" charset="0"/>
                          <a:cs typeface="NikoshBAN" panose="02000000000000000000" pitchFamily="2" charset="0"/>
                        </a:rPr>
                        <a:t>অর্থ</a:t>
                      </a:r>
                      <a:r>
                        <a:rPr lang="en-US" sz="2800" b="1" baseline="0" dirty="0" smtClean="0">
                          <a:latin typeface="NikoshBAN" panose="02000000000000000000" pitchFamily="2" charset="0"/>
                          <a:cs typeface="NikoshBAN" panose="02000000000000000000" pitchFamily="2" charset="0"/>
                        </a:rPr>
                        <a:t> </a:t>
                      </a:r>
                      <a:r>
                        <a:rPr lang="en-US" sz="2800" b="1" baseline="0" dirty="0" err="1" smtClean="0">
                          <a:latin typeface="NikoshBAN" panose="02000000000000000000" pitchFamily="2" charset="0"/>
                          <a:cs typeface="NikoshBAN" panose="02000000000000000000" pitchFamily="2" charset="0"/>
                        </a:rPr>
                        <a:t>লিখ</a:t>
                      </a:r>
                      <a:r>
                        <a:rPr lang="en-US" sz="2800" b="1" baseline="0" dirty="0" smtClean="0">
                          <a:latin typeface="NikoshBAN" panose="02000000000000000000" pitchFamily="2" charset="0"/>
                          <a:cs typeface="NikoshBAN" panose="02000000000000000000" pitchFamily="2" charset="0"/>
                        </a:rPr>
                        <a:t> </a:t>
                      </a:r>
                      <a:endParaRPr lang="en-US" sz="2800" b="1" dirty="0">
                        <a:latin typeface="NikoshBAN" panose="02000000000000000000" pitchFamily="2" charset="0"/>
                        <a:cs typeface="NikoshBAN" panose="02000000000000000000" pitchFamily="2" charset="0"/>
                      </a:endParaRPr>
                    </a:p>
                  </a:txBody>
                  <a:tcPr>
                    <a:solidFill>
                      <a:schemeClr val="tx1"/>
                    </a:solidFill>
                  </a:tcPr>
                </a:tc>
                <a:tc>
                  <a:txBody>
                    <a:bodyPr/>
                    <a:lstStyle/>
                    <a:p>
                      <a:r>
                        <a:rPr lang="en-US" dirty="0" smtClean="0"/>
                        <a:t>    </a:t>
                      </a:r>
                      <a:r>
                        <a:rPr lang="en-US" sz="2800" dirty="0" err="1" smtClean="0">
                          <a:latin typeface="NikoshBAN" panose="02000000000000000000" pitchFamily="2" charset="0"/>
                          <a:cs typeface="NikoshBAN" panose="02000000000000000000" pitchFamily="2" charset="0"/>
                        </a:rPr>
                        <a:t>আরবি</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শব্দ</a:t>
                      </a:r>
                      <a:r>
                        <a:rPr lang="en-US"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a:txBody>
                  <a:tcPr>
                    <a:solidFill>
                      <a:schemeClr val="tx1"/>
                    </a:solidFill>
                  </a:tcPr>
                </a:tc>
              </a:tr>
              <a:tr h="370840">
                <a:tc>
                  <a:txBody>
                    <a:bodyPr/>
                    <a:lstStyle/>
                    <a:p>
                      <a:endParaRPr lang="en-US" dirty="0"/>
                    </a:p>
                  </a:txBody>
                  <a:tcPr>
                    <a:solidFill>
                      <a:schemeClr val="accent1">
                        <a:lumMod val="20000"/>
                        <a:lumOff val="80000"/>
                      </a:schemeClr>
                    </a:solidFill>
                  </a:tcPr>
                </a:tc>
                <a:tc>
                  <a:txBody>
                    <a:bodyPr/>
                    <a:lstStyle/>
                    <a:p>
                      <a:r>
                        <a:rPr lang="ar-AE" sz="5400" dirty="0" smtClean="0">
                          <a:latin typeface="Arial" panose="020B0604020202020204" pitchFamily="34" charset="0"/>
                          <a:cs typeface="Arial" panose="020B0604020202020204" pitchFamily="34" charset="0"/>
                        </a:rPr>
                        <a:t>وَاذْكُرُوا</a:t>
                      </a:r>
                      <a:endParaRPr lang="en-US" sz="5400" dirty="0">
                        <a:latin typeface="Arial" panose="020B0604020202020204" pitchFamily="34" charset="0"/>
                        <a:cs typeface="Arial" panose="020B0604020202020204" pitchFamily="34" charset="0"/>
                      </a:endParaRPr>
                    </a:p>
                  </a:txBody>
                  <a:tcPr>
                    <a:solidFill>
                      <a:schemeClr val="accent1">
                        <a:lumMod val="20000"/>
                        <a:lumOff val="80000"/>
                      </a:schemeClr>
                    </a:solidFill>
                  </a:tcPr>
                </a:tc>
              </a:tr>
              <a:tr h="370840">
                <a:tc>
                  <a:txBody>
                    <a:bodyPr/>
                    <a:lstStyle/>
                    <a:p>
                      <a:endParaRPr lang="en-US" dirty="0"/>
                    </a:p>
                  </a:txBody>
                  <a:tcPr>
                    <a:solidFill>
                      <a:schemeClr val="bg2">
                        <a:lumMod val="90000"/>
                      </a:schemeClr>
                    </a:solidFill>
                  </a:tcPr>
                </a:tc>
                <a:tc>
                  <a:txBody>
                    <a:bodyPr/>
                    <a:lstStyle/>
                    <a:p>
                      <a:r>
                        <a:rPr lang="ar-AE" sz="5400" dirty="0" smtClean="0">
                          <a:latin typeface="Arial" panose="020B0604020202020204" pitchFamily="34" charset="0"/>
                          <a:cs typeface="Arial" panose="020B0604020202020204" pitchFamily="34" charset="0"/>
                        </a:rPr>
                        <a:t>إِصْلَاحِهَا</a:t>
                      </a:r>
                      <a:endParaRPr lang="en-US" sz="5400" dirty="0">
                        <a:latin typeface="Arial" panose="020B0604020202020204" pitchFamily="34" charset="0"/>
                        <a:cs typeface="Arial" panose="020B0604020202020204" pitchFamily="34" charset="0"/>
                      </a:endParaRPr>
                    </a:p>
                  </a:txBody>
                  <a:tcPr>
                    <a:solidFill>
                      <a:schemeClr val="bg2">
                        <a:lumMod val="90000"/>
                      </a:schemeClr>
                    </a:solidFill>
                  </a:tcPr>
                </a:tc>
              </a:tr>
              <a:tr h="370840">
                <a:tc>
                  <a:txBody>
                    <a:bodyPr/>
                    <a:lstStyle/>
                    <a:p>
                      <a:endParaRPr lang="en-US" dirty="0"/>
                    </a:p>
                  </a:txBody>
                  <a:tcPr/>
                </a:tc>
                <a:tc>
                  <a:txBody>
                    <a:bodyPr/>
                    <a:lstStyle/>
                    <a:p>
                      <a:r>
                        <a:rPr lang="ar-AE" sz="5400" dirty="0" smtClean="0">
                          <a:latin typeface="Arial" panose="020B0604020202020204" pitchFamily="34" charset="0"/>
                          <a:cs typeface="Arial" panose="020B0604020202020204" pitchFamily="34" charset="0"/>
                        </a:rPr>
                        <a:t>فَاصْبِرُو</a:t>
                      </a:r>
                      <a:endParaRPr lang="en-US" sz="5400" dirty="0">
                        <a:latin typeface="Arial" panose="020B0604020202020204" pitchFamily="34" charset="0"/>
                        <a:cs typeface="Arial" panose="020B0604020202020204" pitchFamily="34" charset="0"/>
                      </a:endParaRPr>
                    </a:p>
                  </a:txBody>
                  <a:tcPr/>
                </a:tc>
              </a:tr>
            </a:tbl>
          </a:graphicData>
        </a:graphic>
      </p:graphicFrame>
      <p:sp>
        <p:nvSpPr>
          <p:cNvPr id="5" name="TextBox 4"/>
          <p:cNvSpPr txBox="1"/>
          <p:nvPr/>
        </p:nvSpPr>
        <p:spPr>
          <a:xfrm>
            <a:off x="7953546" y="1338572"/>
            <a:ext cx="3563815" cy="76944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400" b="1" dirty="0" err="1" smtClean="0">
                <a:latin typeface="NikoshBAN" panose="02000000000000000000" pitchFamily="2" charset="0"/>
                <a:cs typeface="NikoshBAN" panose="02000000000000000000" pitchFamily="2" charset="0"/>
              </a:rPr>
              <a:t>সময়</a:t>
            </a:r>
            <a:r>
              <a:rPr lang="en-US" sz="4400" b="1" dirty="0" smtClean="0">
                <a:latin typeface="NikoshBAN" panose="02000000000000000000" pitchFamily="2" charset="0"/>
                <a:cs typeface="NikoshBAN" panose="02000000000000000000" pitchFamily="2" charset="0"/>
              </a:rPr>
              <a:t> </a:t>
            </a:r>
            <a:r>
              <a:rPr lang="en-US" sz="4400" b="1" dirty="0" err="1" smtClean="0">
                <a:latin typeface="NikoshBAN" panose="02000000000000000000" pitchFamily="2" charset="0"/>
                <a:cs typeface="NikoshBAN" panose="02000000000000000000" pitchFamily="2" charset="0"/>
              </a:rPr>
              <a:t>মাত্র</a:t>
            </a:r>
            <a:r>
              <a:rPr lang="en-US" sz="4400" b="1" dirty="0" smtClean="0">
                <a:latin typeface="NikoshBAN" panose="02000000000000000000" pitchFamily="2" charset="0"/>
                <a:cs typeface="NikoshBAN" panose="02000000000000000000" pitchFamily="2" charset="0"/>
              </a:rPr>
              <a:t> ৩ </a:t>
            </a:r>
            <a:r>
              <a:rPr lang="en-US" sz="4400" b="1" dirty="0" err="1" smtClean="0">
                <a:latin typeface="NikoshBAN" panose="02000000000000000000" pitchFamily="2" charset="0"/>
                <a:cs typeface="NikoshBAN" panose="02000000000000000000" pitchFamily="2" charset="0"/>
              </a:rPr>
              <a:t>মিনিট</a:t>
            </a:r>
            <a:r>
              <a:rPr lang="en-US" sz="4400" b="1" dirty="0" smtClean="0">
                <a:latin typeface="NikoshBAN" panose="02000000000000000000" pitchFamily="2" charset="0"/>
                <a:cs typeface="NikoshBAN" panose="02000000000000000000" pitchFamily="2" charset="0"/>
              </a:rPr>
              <a:t> </a:t>
            </a:r>
            <a:endParaRPr lang="en-US" sz="4400" b="1" dirty="0">
              <a:latin typeface="NikoshBAN" panose="02000000000000000000" pitchFamily="2" charset="0"/>
              <a:cs typeface="NikoshBAN" panose="02000000000000000000" pitchFamily="2" charset="0"/>
            </a:endParaRPr>
          </a:p>
        </p:txBody>
      </p:sp>
      <p:sp>
        <p:nvSpPr>
          <p:cNvPr id="9" name="Vertical Scroll 8"/>
          <p:cNvSpPr/>
          <p:nvPr/>
        </p:nvSpPr>
        <p:spPr>
          <a:xfrm>
            <a:off x="2895600" y="771620"/>
            <a:ext cx="3798277" cy="951673"/>
          </a:xfrm>
          <a:prstGeom prst="verticalScroll">
            <a:avLst/>
          </a:prstGeom>
          <a:effectLst>
            <a:glow rad="228600">
              <a:schemeClr val="accent6">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6000" dirty="0" err="1" smtClean="0">
                <a:latin typeface="NikoshBAN" panose="02000000000000000000" pitchFamily="2" charset="0"/>
                <a:cs typeface="NikoshBAN" panose="02000000000000000000" pitchFamily="2" charset="0"/>
              </a:rPr>
              <a:t>একক</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কাজ</a:t>
            </a:r>
            <a:r>
              <a:rPr lang="en-US" sz="6000" dirty="0" smtClean="0">
                <a:latin typeface="NikoshBAN" panose="02000000000000000000" pitchFamily="2" charset="0"/>
                <a:cs typeface="NikoshBAN" panose="02000000000000000000" pitchFamily="2" charset="0"/>
              </a:rPr>
              <a:t> </a:t>
            </a:r>
            <a:endParaRPr lang="en-US" sz="6000" dirty="0">
              <a:latin typeface="NikoshBAN" panose="02000000000000000000" pitchFamily="2" charset="0"/>
              <a:cs typeface="NikoshBAN" panose="02000000000000000000" pitchFamily="2" charset="0"/>
            </a:endParaRPr>
          </a:p>
        </p:txBody>
      </p:sp>
      <p:sp>
        <p:nvSpPr>
          <p:cNvPr id="10" name="TextBox 9"/>
          <p:cNvSpPr txBox="1"/>
          <p:nvPr/>
        </p:nvSpPr>
        <p:spPr>
          <a:xfrm>
            <a:off x="1468596" y="6457890"/>
            <a:ext cx="10450561" cy="400110"/>
          </a:xfrm>
          <a:prstGeom prst="rect">
            <a:avLst/>
          </a:prstGeom>
          <a:noFill/>
        </p:spPr>
        <p:txBody>
          <a:bodyPr wrap="square" rtlCol="0">
            <a:spAutoFit/>
          </a:bodyPr>
          <a:lstStyle/>
          <a:p>
            <a:r>
              <a:rPr lang="en-US" sz="2000" b="1" i="1" dirty="0" err="1" smtClean="0">
                <a:latin typeface="NikoshBAN" panose="02000000000000000000" pitchFamily="2" charset="0"/>
                <a:cs typeface="NikoshBAN" panose="02000000000000000000" pitchFamily="2" charset="0"/>
              </a:rPr>
              <a:t>কাজী</a:t>
            </a:r>
            <a:r>
              <a:rPr lang="en-US" sz="2000" b="1" i="1" dirty="0" smtClean="0">
                <a:latin typeface="NikoshBAN" panose="02000000000000000000" pitchFamily="2" charset="0"/>
                <a:cs typeface="NikoshBAN" panose="02000000000000000000" pitchFamily="2" charset="0"/>
              </a:rPr>
              <a:t> </a:t>
            </a:r>
            <a:r>
              <a:rPr lang="en-US" sz="2000" b="1" i="1" dirty="0" err="1" smtClean="0">
                <a:latin typeface="NikoshBAN" panose="02000000000000000000" pitchFamily="2" charset="0"/>
                <a:cs typeface="NikoshBAN" panose="02000000000000000000" pitchFamily="2" charset="0"/>
              </a:rPr>
              <a:t>মোঃ</a:t>
            </a:r>
            <a:r>
              <a:rPr lang="en-US" sz="2000" b="1" i="1" dirty="0" smtClean="0">
                <a:latin typeface="NikoshBAN" panose="02000000000000000000" pitchFamily="2" charset="0"/>
                <a:cs typeface="NikoshBAN" panose="02000000000000000000" pitchFamily="2" charset="0"/>
              </a:rPr>
              <a:t> </a:t>
            </a:r>
            <a:r>
              <a:rPr lang="en-US" sz="2000" b="1" i="1" dirty="0" err="1" smtClean="0">
                <a:latin typeface="NikoshBAN" panose="02000000000000000000" pitchFamily="2" charset="0"/>
                <a:cs typeface="NikoshBAN" panose="02000000000000000000" pitchFamily="2" charset="0"/>
              </a:rPr>
              <a:t>আবদুল</a:t>
            </a:r>
            <a:r>
              <a:rPr lang="en-US" sz="2000" b="1" i="1" dirty="0" smtClean="0">
                <a:latin typeface="NikoshBAN" panose="02000000000000000000" pitchFamily="2" charset="0"/>
                <a:cs typeface="NikoshBAN" panose="02000000000000000000" pitchFamily="2" charset="0"/>
              </a:rPr>
              <a:t> </a:t>
            </a:r>
            <a:r>
              <a:rPr lang="en-US" sz="2000" b="1" i="1" dirty="0" err="1" smtClean="0">
                <a:latin typeface="NikoshBAN" panose="02000000000000000000" pitchFamily="2" charset="0"/>
                <a:cs typeface="NikoshBAN" panose="02000000000000000000" pitchFamily="2" charset="0"/>
              </a:rPr>
              <a:t>হান্নান</a:t>
            </a:r>
            <a:r>
              <a:rPr lang="en-US" sz="2000" b="1" i="1" dirty="0" smtClean="0">
                <a:latin typeface="NikoshBAN" panose="02000000000000000000" pitchFamily="2" charset="0"/>
                <a:cs typeface="NikoshBAN" panose="02000000000000000000" pitchFamily="2" charset="0"/>
              </a:rPr>
              <a:t>, অধ্যক্ষ- </a:t>
            </a:r>
            <a:r>
              <a:rPr lang="en-US" sz="2000" b="1" i="1" dirty="0" err="1" smtClean="0">
                <a:latin typeface="NikoshBAN" panose="02000000000000000000" pitchFamily="2" charset="0"/>
                <a:cs typeface="NikoshBAN" panose="02000000000000000000" pitchFamily="2" charset="0"/>
              </a:rPr>
              <a:t>বখতিয়ার</a:t>
            </a:r>
            <a:r>
              <a:rPr lang="en-US" sz="2000" b="1" i="1" dirty="0" smtClean="0">
                <a:latin typeface="NikoshBAN" panose="02000000000000000000" pitchFamily="2" charset="0"/>
                <a:cs typeface="NikoshBAN" panose="02000000000000000000" pitchFamily="2" charset="0"/>
              </a:rPr>
              <a:t> </a:t>
            </a:r>
            <a:r>
              <a:rPr lang="en-US" sz="2000" b="1" i="1" dirty="0" err="1" smtClean="0">
                <a:latin typeface="NikoshBAN" panose="02000000000000000000" pitchFamily="2" charset="0"/>
                <a:cs typeface="NikoshBAN" panose="02000000000000000000" pitchFamily="2" charset="0"/>
              </a:rPr>
              <a:t>পাড়া</a:t>
            </a:r>
            <a:r>
              <a:rPr lang="en-US" sz="2000" b="1" i="1" dirty="0" smtClean="0">
                <a:latin typeface="NikoshBAN" panose="02000000000000000000" pitchFamily="2" charset="0"/>
                <a:cs typeface="NikoshBAN" panose="02000000000000000000" pitchFamily="2" charset="0"/>
              </a:rPr>
              <a:t> </a:t>
            </a:r>
            <a:r>
              <a:rPr lang="en-US" sz="2000" b="1" i="1" dirty="0" err="1" smtClean="0">
                <a:latin typeface="NikoshBAN" panose="02000000000000000000" pitchFamily="2" charset="0"/>
                <a:cs typeface="NikoshBAN" panose="02000000000000000000" pitchFamily="2" charset="0"/>
              </a:rPr>
              <a:t>চারপীর</a:t>
            </a:r>
            <a:r>
              <a:rPr lang="en-US" sz="2000" b="1" i="1" dirty="0" smtClean="0">
                <a:latin typeface="NikoshBAN" panose="02000000000000000000" pitchFamily="2" charset="0"/>
                <a:cs typeface="NikoshBAN" panose="02000000000000000000" pitchFamily="2" charset="0"/>
              </a:rPr>
              <a:t> </a:t>
            </a:r>
            <a:r>
              <a:rPr lang="en-US" sz="2000" b="1" i="1" dirty="0" err="1" smtClean="0">
                <a:latin typeface="NikoshBAN" panose="02000000000000000000" pitchFamily="2" charset="0"/>
                <a:cs typeface="NikoshBAN" panose="02000000000000000000" pitchFamily="2" charset="0"/>
              </a:rPr>
              <a:t>আউলিয়া</a:t>
            </a:r>
            <a:r>
              <a:rPr lang="en-US" sz="2000" b="1" i="1" dirty="0" smtClean="0">
                <a:latin typeface="NikoshBAN" panose="02000000000000000000" pitchFamily="2" charset="0"/>
                <a:cs typeface="NikoshBAN" panose="02000000000000000000" pitchFamily="2" charset="0"/>
              </a:rPr>
              <a:t> </a:t>
            </a:r>
            <a:r>
              <a:rPr lang="en-US" sz="2000" b="1" i="1" dirty="0" err="1" smtClean="0">
                <a:latin typeface="NikoshBAN" panose="02000000000000000000" pitchFamily="2" charset="0"/>
                <a:cs typeface="NikoshBAN" panose="02000000000000000000" pitchFamily="2" charset="0"/>
              </a:rPr>
              <a:t>আলিম</a:t>
            </a:r>
            <a:r>
              <a:rPr lang="en-US" sz="2000" b="1" i="1" dirty="0" smtClean="0">
                <a:latin typeface="NikoshBAN" panose="02000000000000000000" pitchFamily="2" charset="0"/>
                <a:cs typeface="NikoshBAN" panose="02000000000000000000" pitchFamily="2" charset="0"/>
              </a:rPr>
              <a:t> </a:t>
            </a:r>
            <a:r>
              <a:rPr lang="en-US" sz="2000" b="1" i="1" dirty="0" err="1" smtClean="0">
                <a:latin typeface="NikoshBAN" panose="02000000000000000000" pitchFamily="2" charset="0"/>
                <a:cs typeface="NikoshBAN" panose="02000000000000000000" pitchFamily="2" charset="0"/>
              </a:rPr>
              <a:t>মাদ্রাসা,আনোয়ারা,চট্রগ্রাম</a:t>
            </a:r>
            <a:r>
              <a:rPr lang="en-US" sz="2000" b="1" i="1" dirty="0" smtClean="0">
                <a:latin typeface="NikoshBAN" panose="02000000000000000000" pitchFamily="2" charset="0"/>
                <a:cs typeface="NikoshBAN" panose="02000000000000000000" pitchFamily="2" charset="0"/>
              </a:rPr>
              <a:t> ০১৮১৯৩৩০৫৪৯ </a:t>
            </a:r>
            <a:endParaRPr lang="en-US" sz="2000" b="1" i="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8016554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3797" y="-122525"/>
            <a:ext cx="12461304" cy="6980525"/>
          </a:xfrm>
          <a:prstGeom prst="rect">
            <a:avLst/>
          </a:prstGeom>
        </p:spPr>
      </p:pic>
      <p:sp>
        <p:nvSpPr>
          <p:cNvPr id="3" name="TextBox 2"/>
          <p:cNvSpPr txBox="1"/>
          <p:nvPr/>
        </p:nvSpPr>
        <p:spPr>
          <a:xfrm>
            <a:off x="5146432" y="280029"/>
            <a:ext cx="2766646" cy="1015663"/>
          </a:xfrm>
          <a:prstGeom prst="rect">
            <a:avLst/>
          </a:prstGeom>
          <a:noFill/>
        </p:spPr>
        <p:txBody>
          <a:bodyPr wrap="square" rtlCol="0">
            <a:spAutoFit/>
          </a:bodyPr>
          <a:lstStyle/>
          <a:p>
            <a:r>
              <a:rPr lang="en-US" sz="6000" b="1" dirty="0" smtClean="0">
                <a:latin typeface="NikoshBAN" panose="02000000000000000000" pitchFamily="2" charset="0"/>
                <a:cs typeface="NikoshBAN" panose="02000000000000000000" pitchFamily="2" charset="0"/>
              </a:rPr>
              <a:t> </a:t>
            </a:r>
            <a:endParaRPr lang="en-US" sz="6000" b="1" dirty="0">
              <a:latin typeface="NikoshBAN" panose="02000000000000000000" pitchFamily="2" charset="0"/>
              <a:cs typeface="NikoshBAN" panose="02000000000000000000" pitchFamily="2"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791217460"/>
              </p:ext>
            </p:extLst>
          </p:nvPr>
        </p:nvGraphicFramePr>
        <p:xfrm>
          <a:off x="498232" y="3107265"/>
          <a:ext cx="11195535" cy="2621280"/>
        </p:xfrm>
        <a:graphic>
          <a:graphicData uri="http://schemas.openxmlformats.org/drawingml/2006/table">
            <a:tbl>
              <a:tblPr firstRow="1" bandRow="1">
                <a:tableStyleId>{5C22544A-7EE6-4342-B048-85BDC9FD1C3A}</a:tableStyleId>
              </a:tblPr>
              <a:tblGrid>
                <a:gridCol w="2239107"/>
                <a:gridCol w="2239107"/>
                <a:gridCol w="2239107"/>
                <a:gridCol w="2239107"/>
                <a:gridCol w="2239107"/>
              </a:tblGrid>
              <a:tr h="0">
                <a:tc>
                  <a:txBody>
                    <a:bodyPr/>
                    <a:lstStyle/>
                    <a:p>
                      <a:r>
                        <a:rPr lang="en-US" sz="3200" dirty="0" smtClean="0">
                          <a:latin typeface="Arial" panose="020B0604020202020204" pitchFamily="34" charset="0"/>
                          <a:cs typeface="Arial" panose="020B0604020202020204" pitchFamily="34" charset="0"/>
                        </a:rPr>
                        <a:t>ক-</a:t>
                      </a:r>
                      <a:r>
                        <a:rPr lang="en-US" sz="3200" dirty="0" err="1" smtClean="0">
                          <a:latin typeface="Arial" panose="020B0604020202020204" pitchFamily="34" charset="0"/>
                          <a:cs typeface="Arial" panose="020B0604020202020204" pitchFamily="34" charset="0"/>
                        </a:rPr>
                        <a:t>দল</a:t>
                      </a:r>
                      <a:endParaRPr lang="en-US" sz="3200" dirty="0">
                        <a:latin typeface="Arial" panose="020B0604020202020204" pitchFamily="34" charset="0"/>
                        <a:cs typeface="Arial" panose="020B0604020202020204" pitchFamily="34" charset="0"/>
                      </a:endParaRPr>
                    </a:p>
                  </a:txBody>
                  <a:tcPr/>
                </a:tc>
                <a:tc>
                  <a:txBody>
                    <a:bodyPr/>
                    <a:lstStyle/>
                    <a:p>
                      <a:r>
                        <a:rPr lang="en-US" sz="3200" dirty="0" smtClean="0">
                          <a:latin typeface="Arial" panose="020B0604020202020204" pitchFamily="34" charset="0"/>
                          <a:cs typeface="Arial" panose="020B0604020202020204" pitchFamily="34" charset="0"/>
                        </a:rPr>
                        <a:t>খ-</a:t>
                      </a:r>
                      <a:r>
                        <a:rPr lang="en-US" sz="3200" dirty="0" err="1" smtClean="0">
                          <a:latin typeface="Arial" panose="020B0604020202020204" pitchFamily="34" charset="0"/>
                          <a:cs typeface="Arial" panose="020B0604020202020204" pitchFamily="34" charset="0"/>
                        </a:rPr>
                        <a:t>দল</a:t>
                      </a:r>
                      <a:r>
                        <a:rPr lang="en-US" sz="3200" baseline="0" dirty="0" smtClean="0">
                          <a:latin typeface="Arial" panose="020B0604020202020204" pitchFamily="34" charset="0"/>
                          <a:cs typeface="Arial" panose="020B0604020202020204" pitchFamily="34" charset="0"/>
                        </a:rPr>
                        <a:t> </a:t>
                      </a:r>
                      <a:endParaRPr lang="en-US" sz="3200" dirty="0">
                        <a:latin typeface="Arial" panose="020B0604020202020204" pitchFamily="34" charset="0"/>
                        <a:cs typeface="Arial" panose="020B0604020202020204" pitchFamily="34" charset="0"/>
                      </a:endParaRPr>
                    </a:p>
                  </a:txBody>
                  <a:tcPr/>
                </a:tc>
                <a:tc>
                  <a:txBody>
                    <a:bodyPr/>
                    <a:lstStyle/>
                    <a:p>
                      <a:r>
                        <a:rPr lang="en-US" sz="3200" dirty="0" smtClean="0">
                          <a:latin typeface="Arial" panose="020B0604020202020204" pitchFamily="34" charset="0"/>
                          <a:cs typeface="Arial" panose="020B0604020202020204" pitchFamily="34" charset="0"/>
                        </a:rPr>
                        <a:t>গ-</a:t>
                      </a:r>
                      <a:r>
                        <a:rPr lang="en-US" sz="3200" dirty="0" err="1" smtClean="0">
                          <a:latin typeface="Arial" panose="020B0604020202020204" pitchFamily="34" charset="0"/>
                          <a:cs typeface="Arial" panose="020B0604020202020204" pitchFamily="34" charset="0"/>
                        </a:rPr>
                        <a:t>দল</a:t>
                      </a:r>
                      <a:r>
                        <a:rPr lang="en-US" sz="3200" baseline="0" dirty="0" smtClean="0">
                          <a:latin typeface="Arial" panose="020B0604020202020204" pitchFamily="34" charset="0"/>
                          <a:cs typeface="Arial" panose="020B0604020202020204" pitchFamily="34" charset="0"/>
                        </a:rPr>
                        <a:t> </a:t>
                      </a:r>
                      <a:endParaRPr lang="en-US" sz="3200" dirty="0">
                        <a:latin typeface="Arial" panose="020B0604020202020204" pitchFamily="34" charset="0"/>
                        <a:cs typeface="Arial" panose="020B0604020202020204" pitchFamily="34" charset="0"/>
                      </a:endParaRPr>
                    </a:p>
                  </a:txBody>
                  <a:tcPr/>
                </a:tc>
                <a:tc>
                  <a:txBody>
                    <a:bodyPr/>
                    <a:lstStyle/>
                    <a:p>
                      <a:r>
                        <a:rPr lang="en-US" sz="3200" dirty="0" smtClean="0">
                          <a:latin typeface="Arial" panose="020B0604020202020204" pitchFamily="34" charset="0"/>
                          <a:cs typeface="Arial" panose="020B0604020202020204" pitchFamily="34" charset="0"/>
                        </a:rPr>
                        <a:t>ঘ-</a:t>
                      </a:r>
                      <a:r>
                        <a:rPr lang="en-US" sz="3200" dirty="0" err="1" smtClean="0">
                          <a:latin typeface="Arial" panose="020B0604020202020204" pitchFamily="34" charset="0"/>
                          <a:cs typeface="Arial" panose="020B0604020202020204" pitchFamily="34" charset="0"/>
                        </a:rPr>
                        <a:t>দল</a:t>
                      </a:r>
                      <a:r>
                        <a:rPr lang="en-US" sz="3200" baseline="0" dirty="0" smtClean="0">
                          <a:latin typeface="Arial" panose="020B0604020202020204" pitchFamily="34" charset="0"/>
                          <a:cs typeface="Arial" panose="020B0604020202020204" pitchFamily="34" charset="0"/>
                        </a:rPr>
                        <a:t> </a:t>
                      </a:r>
                      <a:endParaRPr lang="en-US" sz="3200" dirty="0">
                        <a:latin typeface="Arial" panose="020B0604020202020204" pitchFamily="34" charset="0"/>
                        <a:cs typeface="Arial" panose="020B0604020202020204" pitchFamily="34" charset="0"/>
                      </a:endParaRPr>
                    </a:p>
                  </a:txBody>
                  <a:tcPr/>
                </a:tc>
                <a:tc>
                  <a:txBody>
                    <a:bodyPr/>
                    <a:lstStyle/>
                    <a:p>
                      <a:r>
                        <a:rPr lang="en-US" sz="3200" dirty="0" smtClean="0">
                          <a:latin typeface="Arial" panose="020B0604020202020204" pitchFamily="34" charset="0"/>
                          <a:cs typeface="Arial" panose="020B0604020202020204" pitchFamily="34" charset="0"/>
                        </a:rPr>
                        <a:t>ঙ-</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দল</a:t>
                      </a:r>
                      <a:r>
                        <a:rPr lang="en-US" sz="3200" baseline="0" dirty="0" smtClean="0">
                          <a:latin typeface="Arial" panose="020B0604020202020204" pitchFamily="34" charset="0"/>
                          <a:cs typeface="Arial" panose="020B0604020202020204" pitchFamily="34" charset="0"/>
                        </a:rPr>
                        <a:t> </a:t>
                      </a:r>
                      <a:endParaRPr lang="en-US" sz="3200" dirty="0">
                        <a:latin typeface="Arial" panose="020B0604020202020204" pitchFamily="34" charset="0"/>
                        <a:cs typeface="Arial" panose="020B0604020202020204" pitchFamily="34" charset="0"/>
                      </a:endParaRPr>
                    </a:p>
                  </a:txBody>
                  <a:tcPr/>
                </a:tc>
              </a:tr>
              <a:tr h="370840">
                <a:tc>
                  <a:txBody>
                    <a:bodyPr/>
                    <a:lstStyle/>
                    <a:p>
                      <a:r>
                        <a:rPr lang="ar-AE" sz="3200" dirty="0" smtClean="0">
                          <a:latin typeface="Arial" panose="020B0604020202020204" pitchFamily="34" charset="0"/>
                          <a:cs typeface="Arial" panose="020B0604020202020204" pitchFamily="34" charset="0"/>
                        </a:rPr>
                        <a:t>قَدْ جَاءَتْكُمْ بَيِّنَةٌ مِنْ رَبِّكُمْ </a:t>
                      </a:r>
                      <a:endParaRPr lang="en-US" sz="3200" dirty="0">
                        <a:latin typeface="Arial" panose="020B0604020202020204" pitchFamily="34" charset="0"/>
                        <a:cs typeface="Arial" panose="020B0604020202020204" pitchFamily="34" charset="0"/>
                      </a:endParaRPr>
                    </a:p>
                  </a:txBody>
                  <a:tcPr/>
                </a:tc>
                <a:tc>
                  <a:txBody>
                    <a:bodyPr/>
                    <a:lstStyle/>
                    <a:p>
                      <a:r>
                        <a:rPr lang="ar-AE" sz="3200" dirty="0" smtClean="0">
                          <a:latin typeface="Arial" panose="020B0604020202020204" pitchFamily="34" charset="0"/>
                          <a:cs typeface="Arial" panose="020B0604020202020204" pitchFamily="34" charset="0"/>
                        </a:rPr>
                        <a:t>ذَلِكُمْ خَيْرٌ لَكُمْ         إِنْ كُنْتُمْ مُؤْمِنِينَ</a:t>
                      </a:r>
                      <a:endParaRPr lang="en-US" sz="3200" dirty="0">
                        <a:latin typeface="Arial" panose="020B0604020202020204" pitchFamily="34" charset="0"/>
                        <a:cs typeface="Arial" panose="020B0604020202020204" pitchFamily="34" charset="0"/>
                      </a:endParaRPr>
                    </a:p>
                  </a:txBody>
                  <a:tcPr/>
                </a:tc>
                <a:tc>
                  <a:txBody>
                    <a:bodyPr/>
                    <a:lstStyle/>
                    <a:p>
                      <a:r>
                        <a:rPr lang="ar-AE" sz="3200" dirty="0" smtClean="0">
                          <a:latin typeface="Arial" panose="020B0604020202020204" pitchFamily="34" charset="0"/>
                          <a:cs typeface="Arial" panose="020B0604020202020204" pitchFamily="34" charset="0"/>
                        </a:rPr>
                        <a:t>عَنْ سَبِيلِ اللَّهِ مَنْ آمَنَ بِهِ </a:t>
                      </a:r>
                      <a:endParaRPr lang="en-US" sz="3200" dirty="0">
                        <a:latin typeface="Arial" panose="020B0604020202020204" pitchFamily="34" charset="0"/>
                        <a:cs typeface="Arial" panose="020B0604020202020204" pitchFamily="34" charset="0"/>
                      </a:endParaRPr>
                    </a:p>
                  </a:txBody>
                  <a:tcPr/>
                </a:tc>
                <a:tc>
                  <a:txBody>
                    <a:bodyPr/>
                    <a:lstStyle/>
                    <a:p>
                      <a:r>
                        <a:rPr lang="ar-AE" sz="3200" dirty="0" smtClean="0">
                          <a:latin typeface="Arial" panose="020B0604020202020204" pitchFamily="34" charset="0"/>
                          <a:cs typeface="Arial" panose="020B0604020202020204" pitchFamily="34" charset="0"/>
                        </a:rPr>
                        <a:t>وَانْظُرُوا كَيْفَ كَانَ عَاقِبَةُ الْمُفْسِدِين</a:t>
                      </a:r>
                      <a:endParaRPr lang="en-US" sz="3200" dirty="0">
                        <a:latin typeface="Arial" panose="020B0604020202020204" pitchFamily="34" charset="0"/>
                        <a:cs typeface="Arial" panose="020B0604020202020204" pitchFamily="34" charset="0"/>
                      </a:endParaRPr>
                    </a:p>
                  </a:txBody>
                  <a:tcPr/>
                </a:tc>
                <a:tc>
                  <a:txBody>
                    <a:bodyPr/>
                    <a:lstStyle/>
                    <a:p>
                      <a:r>
                        <a:rPr lang="ar-AE" sz="3200" dirty="0" smtClean="0">
                          <a:latin typeface="Arial" panose="020B0604020202020204" pitchFamily="34" charset="0"/>
                          <a:cs typeface="Arial" panose="020B0604020202020204" pitchFamily="34" charset="0"/>
                        </a:rPr>
                        <a:t>وَإِنْ كَانَ طَائِفَةٌ مِنْكُمْ آمَنُوا بِالَّذِي أُرْسِلْتُ بِهِ </a:t>
                      </a:r>
                      <a:endParaRPr lang="en-US" sz="3200" dirty="0">
                        <a:latin typeface="Arial" panose="020B0604020202020204" pitchFamily="34" charset="0"/>
                        <a:cs typeface="Arial" panose="020B0604020202020204" pitchFamily="34" charset="0"/>
                      </a:endParaRPr>
                    </a:p>
                  </a:txBody>
                  <a:tcPr/>
                </a:tc>
              </a:tr>
            </a:tbl>
          </a:graphicData>
        </a:graphic>
      </p:graphicFrame>
      <p:sp>
        <p:nvSpPr>
          <p:cNvPr id="4" name="TextBox 3"/>
          <p:cNvSpPr txBox="1"/>
          <p:nvPr/>
        </p:nvSpPr>
        <p:spPr>
          <a:xfrm>
            <a:off x="7913078" y="1817077"/>
            <a:ext cx="3481754" cy="76944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400" b="1" dirty="0" err="1" smtClean="0">
                <a:latin typeface="NikoshBAN" panose="02000000000000000000" pitchFamily="2" charset="0"/>
                <a:cs typeface="NikoshBAN" panose="02000000000000000000" pitchFamily="2" charset="0"/>
              </a:rPr>
              <a:t>সময়</a:t>
            </a:r>
            <a:r>
              <a:rPr lang="en-US" sz="4400" b="1" dirty="0" smtClean="0">
                <a:latin typeface="NikoshBAN" panose="02000000000000000000" pitchFamily="2" charset="0"/>
                <a:cs typeface="NikoshBAN" panose="02000000000000000000" pitchFamily="2" charset="0"/>
              </a:rPr>
              <a:t> </a:t>
            </a:r>
            <a:r>
              <a:rPr lang="en-US" sz="4400" b="1" dirty="0" err="1" smtClean="0">
                <a:latin typeface="NikoshBAN" panose="02000000000000000000" pitchFamily="2" charset="0"/>
                <a:cs typeface="NikoshBAN" panose="02000000000000000000" pitchFamily="2" charset="0"/>
              </a:rPr>
              <a:t>মাত্র</a:t>
            </a:r>
            <a:r>
              <a:rPr lang="en-US" sz="4400" b="1" dirty="0" smtClean="0">
                <a:latin typeface="NikoshBAN" panose="02000000000000000000" pitchFamily="2" charset="0"/>
                <a:cs typeface="NikoshBAN" panose="02000000000000000000" pitchFamily="2" charset="0"/>
              </a:rPr>
              <a:t> ৫ </a:t>
            </a:r>
            <a:r>
              <a:rPr lang="en-US" sz="4400" b="1" dirty="0" err="1" smtClean="0">
                <a:latin typeface="NikoshBAN" panose="02000000000000000000" pitchFamily="2" charset="0"/>
                <a:cs typeface="NikoshBAN" panose="02000000000000000000" pitchFamily="2" charset="0"/>
              </a:rPr>
              <a:t>মিনিট</a:t>
            </a:r>
            <a:r>
              <a:rPr lang="en-US" sz="4400" b="1" dirty="0" smtClean="0">
                <a:latin typeface="NikoshBAN" panose="02000000000000000000" pitchFamily="2" charset="0"/>
                <a:cs typeface="NikoshBAN" panose="02000000000000000000" pitchFamily="2" charset="0"/>
              </a:rPr>
              <a:t> </a:t>
            </a:r>
            <a:endParaRPr lang="en-US" sz="4400" b="1" dirty="0">
              <a:latin typeface="NikoshBAN" panose="02000000000000000000" pitchFamily="2" charset="0"/>
              <a:cs typeface="NikoshBAN" panose="02000000000000000000" pitchFamily="2" charset="0"/>
            </a:endParaRPr>
          </a:p>
        </p:txBody>
      </p:sp>
      <p:sp>
        <p:nvSpPr>
          <p:cNvPr id="5" name="Horizontal Scroll 4"/>
          <p:cNvSpPr/>
          <p:nvPr/>
        </p:nvSpPr>
        <p:spPr>
          <a:xfrm>
            <a:off x="3024554" y="444287"/>
            <a:ext cx="5064368" cy="1112097"/>
          </a:xfrm>
          <a:prstGeom prst="horizontalScroll">
            <a:avLst/>
          </a:prstGeom>
          <a:effectLst>
            <a:glow rad="139700">
              <a:schemeClr val="accent3">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6000" dirty="0" err="1" smtClean="0"/>
              <a:t>দলীয়</a:t>
            </a:r>
            <a:r>
              <a:rPr lang="en-US" sz="6000" dirty="0" smtClean="0"/>
              <a:t> </a:t>
            </a:r>
            <a:r>
              <a:rPr lang="en-US" sz="6000" dirty="0" err="1" smtClean="0"/>
              <a:t>কাজ</a:t>
            </a:r>
            <a:r>
              <a:rPr lang="en-US" sz="6000" dirty="0" smtClean="0"/>
              <a:t> </a:t>
            </a:r>
            <a:endParaRPr lang="en-US" sz="6000" dirty="0"/>
          </a:p>
        </p:txBody>
      </p:sp>
      <p:sp>
        <p:nvSpPr>
          <p:cNvPr id="7" name="TextBox 6"/>
          <p:cNvSpPr txBox="1"/>
          <p:nvPr/>
        </p:nvSpPr>
        <p:spPr>
          <a:xfrm>
            <a:off x="1459686" y="6488668"/>
            <a:ext cx="11898923" cy="369332"/>
          </a:xfrm>
          <a:prstGeom prst="rect">
            <a:avLst/>
          </a:prstGeom>
          <a:noFill/>
        </p:spPr>
        <p:txBody>
          <a:bodyPr wrap="square" rtlCol="0">
            <a:spAutoFit/>
          </a:bodyPr>
          <a:lstStyle/>
          <a:p>
            <a:r>
              <a:rPr lang="en-US" i="1" dirty="0" err="1" smtClean="0">
                <a:latin typeface="NikoshBAN" panose="02000000000000000000" pitchFamily="2" charset="0"/>
                <a:cs typeface="NikoshBAN" panose="02000000000000000000" pitchFamily="2" charset="0"/>
              </a:rPr>
              <a:t>কাজী</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মোঃ</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আবদুল</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হান্নান</a:t>
            </a:r>
            <a:r>
              <a:rPr lang="en-US" i="1" dirty="0" smtClean="0">
                <a:latin typeface="NikoshBAN" panose="02000000000000000000" pitchFamily="2" charset="0"/>
                <a:cs typeface="NikoshBAN" panose="02000000000000000000" pitchFamily="2" charset="0"/>
              </a:rPr>
              <a:t>। অধ্যক্ষ- </a:t>
            </a:r>
            <a:r>
              <a:rPr lang="en-US" i="1" dirty="0" err="1" smtClean="0">
                <a:latin typeface="NikoshBAN" panose="02000000000000000000" pitchFamily="2" charset="0"/>
                <a:cs typeface="NikoshBAN" panose="02000000000000000000" pitchFamily="2" charset="0"/>
              </a:rPr>
              <a:t>বখতিয়ার</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পাড়া</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চারপীর</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আউলিয়া</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আলিম</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মাদ্রাসা,আনোয়ারা</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চট্রগ্রাম</a:t>
            </a:r>
            <a:r>
              <a:rPr lang="en-US" i="1" dirty="0" smtClean="0">
                <a:latin typeface="NikoshBAN" panose="02000000000000000000" pitchFamily="2" charset="0"/>
                <a:cs typeface="NikoshBAN" panose="02000000000000000000" pitchFamily="2" charset="0"/>
              </a:rPr>
              <a:t> ০১৮১৯৩৩০৫৪৯ </a:t>
            </a:r>
            <a:endParaRPr lang="en-US" i="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51639904"/>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9304" y="-128622"/>
            <a:ext cx="12461304" cy="6986622"/>
          </a:xfrm>
          <a:prstGeom prst="rect">
            <a:avLst/>
          </a:prstGeom>
        </p:spPr>
      </p:pic>
      <p:sp>
        <p:nvSpPr>
          <p:cNvPr id="4" name="TextBox 3"/>
          <p:cNvSpPr txBox="1"/>
          <p:nvPr/>
        </p:nvSpPr>
        <p:spPr>
          <a:xfrm>
            <a:off x="1899138" y="2403231"/>
            <a:ext cx="9237785" cy="3170099"/>
          </a:xfrm>
          <a:prstGeom prst="rect">
            <a:avLst/>
          </a:prstGeom>
          <a:noFill/>
        </p:spPr>
        <p:txBody>
          <a:bodyPr wrap="square" rtlCol="0">
            <a:spAutoFit/>
          </a:bodyPr>
          <a:lstStyle/>
          <a:p>
            <a:r>
              <a:rPr lang="en-US" sz="4000" b="1" dirty="0" smtClean="0">
                <a:latin typeface="NikoshBAN" panose="02000000000000000000" pitchFamily="2" charset="0"/>
                <a:cs typeface="NikoshBAN" panose="02000000000000000000" pitchFamily="2" charset="0"/>
              </a:rPr>
              <a:t>১/ </a:t>
            </a:r>
            <a:r>
              <a:rPr lang="en-US" sz="4000" b="1" dirty="0" err="1" smtClean="0">
                <a:latin typeface="NikoshBAN" panose="02000000000000000000" pitchFamily="2" charset="0"/>
                <a:cs typeface="NikoshBAN" panose="02000000000000000000" pitchFamily="2" charset="0"/>
              </a:rPr>
              <a:t>তারক্বীব</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করতে</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কয়টি</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অপশন</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ব্যবহার</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করতে</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হয়</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লিখতে</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পারবে</a:t>
            </a:r>
            <a:r>
              <a:rPr lang="en-US" sz="4000" b="1" dirty="0" smtClean="0">
                <a:latin typeface="NikoshBAN" panose="02000000000000000000" pitchFamily="2" charset="0"/>
                <a:cs typeface="NikoshBAN" panose="02000000000000000000" pitchFamily="2" charset="0"/>
              </a:rPr>
              <a:t>।</a:t>
            </a:r>
          </a:p>
          <a:p>
            <a:r>
              <a:rPr lang="en-US" sz="4000" b="1" dirty="0" smtClean="0">
                <a:latin typeface="NikoshBAN" panose="02000000000000000000" pitchFamily="2" charset="0"/>
                <a:cs typeface="NikoshBAN" panose="02000000000000000000" pitchFamily="2" charset="0"/>
              </a:rPr>
              <a:t>২/ </a:t>
            </a:r>
            <a:r>
              <a:rPr lang="en-US" sz="4000" b="1" dirty="0" err="1" smtClean="0">
                <a:latin typeface="NikoshBAN" panose="02000000000000000000" pitchFamily="2" charset="0"/>
                <a:cs typeface="NikoshBAN" panose="02000000000000000000" pitchFamily="2" charset="0"/>
              </a:rPr>
              <a:t>মাদাঈন</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শহরে</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কোন</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নবীকে</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আল্লাহ</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পাঠিয়েছিলেন</a:t>
            </a:r>
            <a:r>
              <a:rPr lang="en-US" sz="4000" b="1" dirty="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তা</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বলতে</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পারবে</a:t>
            </a:r>
            <a:r>
              <a:rPr lang="en-US" sz="4000" b="1" dirty="0" smtClean="0">
                <a:latin typeface="NikoshBAN" panose="02000000000000000000" pitchFamily="2" charset="0"/>
                <a:cs typeface="NikoshBAN" panose="02000000000000000000" pitchFamily="2" charset="0"/>
              </a:rPr>
              <a:t>।</a:t>
            </a:r>
          </a:p>
          <a:p>
            <a:r>
              <a:rPr lang="en-US" sz="4000" b="1" dirty="0" smtClean="0">
                <a:latin typeface="NikoshBAN" panose="02000000000000000000" pitchFamily="2" charset="0"/>
                <a:cs typeface="NikoshBAN" panose="02000000000000000000" pitchFamily="2" charset="0"/>
              </a:rPr>
              <a:t>৩/ </a:t>
            </a:r>
            <a:r>
              <a:rPr lang="en-US" sz="4000" b="1" dirty="0" err="1" smtClean="0">
                <a:latin typeface="NikoshBAN" panose="02000000000000000000" pitchFamily="2" charset="0"/>
                <a:cs typeface="NikoshBAN" panose="02000000000000000000" pitchFamily="2" charset="0"/>
              </a:rPr>
              <a:t>ওজনে</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কম</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দিলে</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কি</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পরিণতি</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হবে</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তা</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জানতে</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পারবে</a:t>
            </a:r>
            <a:r>
              <a:rPr lang="en-US" sz="4000" b="1" dirty="0" smtClean="0">
                <a:latin typeface="NikoshBAN" panose="02000000000000000000" pitchFamily="2" charset="0"/>
                <a:cs typeface="NikoshBAN" panose="02000000000000000000" pitchFamily="2" charset="0"/>
              </a:rPr>
              <a:t>। </a:t>
            </a:r>
            <a:endParaRPr lang="en-US" sz="4000" b="1" dirty="0">
              <a:latin typeface="NikoshBAN" panose="02000000000000000000" pitchFamily="2" charset="0"/>
              <a:cs typeface="NikoshBAN" panose="02000000000000000000" pitchFamily="2" charset="0"/>
            </a:endParaRPr>
          </a:p>
        </p:txBody>
      </p:sp>
      <p:sp>
        <p:nvSpPr>
          <p:cNvPr id="5" name="TextBox 4"/>
          <p:cNvSpPr txBox="1"/>
          <p:nvPr/>
        </p:nvSpPr>
        <p:spPr>
          <a:xfrm>
            <a:off x="1219200" y="6488668"/>
            <a:ext cx="12192000" cy="369332"/>
          </a:xfrm>
          <a:prstGeom prst="rect">
            <a:avLst/>
          </a:prstGeom>
          <a:noFill/>
        </p:spPr>
        <p:txBody>
          <a:bodyPr wrap="square" rtlCol="0">
            <a:spAutoFit/>
          </a:bodyPr>
          <a:lstStyle/>
          <a:p>
            <a:r>
              <a:rPr lang="en-US" i="1" dirty="0" err="1" smtClean="0">
                <a:latin typeface="NikoshBAN" panose="02000000000000000000" pitchFamily="2" charset="0"/>
                <a:cs typeface="NikoshBAN" panose="02000000000000000000" pitchFamily="2" charset="0"/>
              </a:rPr>
              <a:t>কাজী</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মোঃ</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আবদুল</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হান্নান</a:t>
            </a:r>
            <a:r>
              <a:rPr lang="en-US" i="1" dirty="0" smtClean="0">
                <a:latin typeface="NikoshBAN" panose="02000000000000000000" pitchFamily="2" charset="0"/>
                <a:cs typeface="NikoshBAN" panose="02000000000000000000" pitchFamily="2" charset="0"/>
              </a:rPr>
              <a:t>, অধ্যক্ষ- </a:t>
            </a:r>
            <a:r>
              <a:rPr lang="en-US" i="1" dirty="0" err="1" smtClean="0">
                <a:latin typeface="NikoshBAN" panose="02000000000000000000" pitchFamily="2" charset="0"/>
                <a:cs typeface="NikoshBAN" panose="02000000000000000000" pitchFamily="2" charset="0"/>
              </a:rPr>
              <a:t>বখতিয়ার</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পাড়া</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চারপীর</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আউলিয়া</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আলিম</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মাদ্রাসা,আনোয়ারা,চট্রগ্রাম</a:t>
            </a:r>
            <a:r>
              <a:rPr lang="en-US" i="1" dirty="0" smtClean="0">
                <a:latin typeface="NikoshBAN" panose="02000000000000000000" pitchFamily="2" charset="0"/>
                <a:cs typeface="NikoshBAN" panose="02000000000000000000" pitchFamily="2" charset="0"/>
              </a:rPr>
              <a:t> ০১৮১৯৩৩০৫৪৯</a:t>
            </a:r>
            <a:endParaRPr lang="en-US" i="1" dirty="0">
              <a:latin typeface="NikoshBAN" panose="02000000000000000000" pitchFamily="2" charset="0"/>
              <a:cs typeface="NikoshBAN" panose="02000000000000000000" pitchFamily="2" charset="0"/>
            </a:endParaRPr>
          </a:p>
        </p:txBody>
      </p:sp>
      <p:sp>
        <p:nvSpPr>
          <p:cNvPr id="6" name="Flowchart: Predefined Process 5"/>
          <p:cNvSpPr/>
          <p:nvPr/>
        </p:nvSpPr>
        <p:spPr>
          <a:xfrm>
            <a:off x="3505200" y="723900"/>
            <a:ext cx="3441700" cy="1104900"/>
          </a:xfrm>
          <a:prstGeom prst="flowChartPredefinedProcess">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3"/>
          </a:fillRef>
          <a:effectRef idx="1">
            <a:schemeClr val="accent3"/>
          </a:effectRef>
          <a:fontRef idx="minor">
            <a:schemeClr val="lt1"/>
          </a:fontRef>
        </p:style>
        <p:txBody>
          <a:bodyPr rtlCol="0" anchor="ctr"/>
          <a:lstStyle/>
          <a:p>
            <a:pPr algn="ctr"/>
            <a:r>
              <a:rPr lang="en-US" sz="6000" dirty="0" err="1" smtClean="0">
                <a:latin typeface="NikoshBAN" panose="02000000000000000000" pitchFamily="2" charset="0"/>
                <a:cs typeface="NikoshBAN" panose="02000000000000000000" pitchFamily="2" charset="0"/>
              </a:rPr>
              <a:t>মূল্যায়ন</a:t>
            </a:r>
            <a:r>
              <a:rPr lang="en-US" dirty="0" smtClean="0"/>
              <a:t> </a:t>
            </a:r>
            <a:endParaRPr lang="en-US" dirty="0"/>
          </a:p>
        </p:txBody>
      </p:sp>
    </p:spTree>
    <p:extLst>
      <p:ext uri="{BB962C8B-B14F-4D97-AF65-F5344CB8AC3E}">
        <p14:creationId xmlns:p14="http://schemas.microsoft.com/office/powerpoint/2010/main" val="178589155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1723"/>
            <a:ext cx="12449111" cy="6974428"/>
          </a:xfrm>
          <a:prstGeom prst="rect">
            <a:avLst/>
          </a:prstGeom>
          <a:effectLst>
            <a:glow rad="63500">
              <a:schemeClr val="accent6">
                <a:satMod val="175000"/>
                <a:alpha val="40000"/>
              </a:schemeClr>
            </a:glow>
          </a:effectLst>
        </p:spPr>
      </p:pic>
      <p:pic>
        <p:nvPicPr>
          <p:cNvPr id="4" name="Picture 3"/>
          <p:cNvPicPr>
            <a:picLocks noChangeAspect="1"/>
          </p:cNvPicPr>
          <p:nvPr/>
        </p:nvPicPr>
        <p:blipFill>
          <a:blip r:embed="rId3"/>
          <a:stretch>
            <a:fillRect/>
          </a:stretch>
        </p:blipFill>
        <p:spPr>
          <a:xfrm>
            <a:off x="1101570" y="521258"/>
            <a:ext cx="10245969" cy="3635796"/>
          </a:xfrm>
          <a:prstGeom prst="rect">
            <a:avLst/>
          </a:prstGeom>
        </p:spPr>
      </p:pic>
      <p:sp>
        <p:nvSpPr>
          <p:cNvPr id="6" name="Down Arrow Callout 5"/>
          <p:cNvSpPr/>
          <p:nvPr/>
        </p:nvSpPr>
        <p:spPr>
          <a:xfrm>
            <a:off x="4085092" y="3449724"/>
            <a:ext cx="4278924" cy="1406770"/>
          </a:xfrm>
          <a:prstGeom prst="downArrowCallou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lnRef>
          <a:fillRef idx="1">
            <a:schemeClr val="lt1"/>
          </a:fillRef>
          <a:effectRef idx="0">
            <a:schemeClr val="accent1"/>
          </a:effectRef>
          <a:fontRef idx="minor">
            <a:schemeClr val="dk1"/>
          </a:fontRef>
        </p:style>
        <p:txBody>
          <a:bodyPr rtlCol="0" anchor="ctr"/>
          <a:lstStyle/>
          <a:p>
            <a:pPr algn="ctr"/>
            <a:r>
              <a:rPr lang="en-US" sz="6000" dirty="0" err="1" smtClean="0">
                <a:latin typeface="NikoshBAN" panose="02000000000000000000" pitchFamily="2" charset="0"/>
                <a:cs typeface="NikoshBAN" panose="02000000000000000000" pitchFamily="2" charset="0"/>
              </a:rPr>
              <a:t>বাড়ির</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কাজ</a:t>
            </a:r>
            <a:r>
              <a:rPr lang="en-US" sz="6000" dirty="0" smtClean="0">
                <a:latin typeface="NikoshBAN" panose="02000000000000000000" pitchFamily="2" charset="0"/>
                <a:cs typeface="NikoshBAN" panose="02000000000000000000" pitchFamily="2" charset="0"/>
              </a:rPr>
              <a:t> </a:t>
            </a:r>
            <a:endParaRPr lang="en-US" sz="6000" dirty="0">
              <a:latin typeface="NikoshBAN" panose="02000000000000000000" pitchFamily="2" charset="0"/>
              <a:cs typeface="NikoshBAN" panose="02000000000000000000" pitchFamily="2" charset="0"/>
            </a:endParaRPr>
          </a:p>
        </p:txBody>
      </p:sp>
      <p:sp>
        <p:nvSpPr>
          <p:cNvPr id="7" name="TextBox 6"/>
          <p:cNvSpPr txBox="1"/>
          <p:nvPr/>
        </p:nvSpPr>
        <p:spPr>
          <a:xfrm>
            <a:off x="1101570" y="4898160"/>
            <a:ext cx="10245969" cy="1323439"/>
          </a:xfrm>
          <a:prstGeom prst="rect">
            <a:avLst/>
          </a:prstGeom>
          <a:noFill/>
        </p:spPr>
        <p:txBody>
          <a:bodyPr wrap="square" rtlCol="0">
            <a:spAutoFit/>
          </a:bodyPr>
          <a:lstStyle/>
          <a:p>
            <a:r>
              <a:rPr lang="en-US" sz="4000" b="1" dirty="0" err="1" smtClean="0">
                <a:latin typeface="NikoshBAN" panose="02000000000000000000" pitchFamily="2" charset="0"/>
                <a:cs typeface="NikoshBAN" panose="02000000000000000000" pitchFamily="2" charset="0"/>
              </a:rPr>
              <a:t>মালামাল</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পরিমাপের</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সময়</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কম</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দিলে</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কী</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পরিণাম</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নাম</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অত্র</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আলোচ্য</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আয়াতে</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আলোকে</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বিশ্লেষণ</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কর</a:t>
            </a:r>
            <a:r>
              <a:rPr lang="en-US" sz="4000" b="1" dirty="0" smtClean="0">
                <a:latin typeface="NikoshBAN" panose="02000000000000000000" pitchFamily="2" charset="0"/>
                <a:cs typeface="NikoshBAN" panose="02000000000000000000" pitchFamily="2" charset="0"/>
              </a:rPr>
              <a:t>। </a:t>
            </a:r>
            <a:endParaRPr lang="en-US" sz="4000" b="1" dirty="0">
              <a:latin typeface="NikoshBAN" panose="02000000000000000000" pitchFamily="2" charset="0"/>
              <a:cs typeface="NikoshBAN" panose="02000000000000000000" pitchFamily="2" charset="0"/>
            </a:endParaRPr>
          </a:p>
        </p:txBody>
      </p:sp>
      <p:sp>
        <p:nvSpPr>
          <p:cNvPr id="8" name="TextBox 7"/>
          <p:cNvSpPr txBox="1"/>
          <p:nvPr/>
        </p:nvSpPr>
        <p:spPr>
          <a:xfrm>
            <a:off x="1847362" y="6593373"/>
            <a:ext cx="12062249" cy="369332"/>
          </a:xfrm>
          <a:prstGeom prst="rect">
            <a:avLst/>
          </a:prstGeom>
          <a:noFill/>
        </p:spPr>
        <p:txBody>
          <a:bodyPr wrap="square" rtlCol="0">
            <a:spAutoFit/>
          </a:bodyPr>
          <a:lstStyle/>
          <a:p>
            <a:r>
              <a:rPr lang="en-US" i="1" dirty="0" err="1" smtClean="0">
                <a:latin typeface="NikoshBAN" panose="02000000000000000000" pitchFamily="2" charset="0"/>
                <a:cs typeface="NikoshBAN" panose="02000000000000000000" pitchFamily="2" charset="0"/>
              </a:rPr>
              <a:t>কাজী</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মোঃ</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আবদুল</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হান্নান</a:t>
            </a:r>
            <a:r>
              <a:rPr lang="en-US" i="1" dirty="0" smtClean="0">
                <a:latin typeface="NikoshBAN" panose="02000000000000000000" pitchFamily="2" charset="0"/>
                <a:cs typeface="NikoshBAN" panose="02000000000000000000" pitchFamily="2" charset="0"/>
              </a:rPr>
              <a:t>, অধ্যক্ষ-</a:t>
            </a:r>
            <a:r>
              <a:rPr lang="en-US" i="1" dirty="0" err="1" smtClean="0">
                <a:latin typeface="NikoshBAN" panose="02000000000000000000" pitchFamily="2" charset="0"/>
                <a:cs typeface="NikoshBAN" panose="02000000000000000000" pitchFamily="2" charset="0"/>
              </a:rPr>
              <a:t>বখতিয়ার</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পাড়া</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চারপীর</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আউলিয়া</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আলিম</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মাদ্রাসা</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আনোয়ারা</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চট্রগ্রাম</a:t>
            </a:r>
            <a:r>
              <a:rPr lang="en-US" i="1" dirty="0" smtClean="0">
                <a:latin typeface="NikoshBAN" panose="02000000000000000000" pitchFamily="2" charset="0"/>
                <a:cs typeface="NikoshBAN" panose="02000000000000000000" pitchFamily="2" charset="0"/>
              </a:rPr>
              <a:t> ০১৮১৯৩৩০৫৪৯ </a:t>
            </a:r>
            <a:endParaRPr lang="en-US" i="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96006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3622" y="0"/>
            <a:ext cx="12461304" cy="6980525"/>
          </a:xfrm>
          <a:prstGeom prst="rect">
            <a:avLst/>
          </a:prstGeom>
        </p:spPr>
      </p:pic>
      <p:pic>
        <p:nvPicPr>
          <p:cNvPr id="6" name="Picture 5"/>
          <p:cNvPicPr>
            <a:picLocks noChangeAspect="1"/>
          </p:cNvPicPr>
          <p:nvPr/>
        </p:nvPicPr>
        <p:blipFill rotWithShape="1">
          <a:blip r:embed="rId4"/>
          <a:srcRect l="4020" r="51759"/>
          <a:stretch/>
        </p:blipFill>
        <p:spPr>
          <a:xfrm>
            <a:off x="474866" y="445475"/>
            <a:ext cx="1160584" cy="4360987"/>
          </a:xfrm>
          <a:prstGeom prst="rect">
            <a:avLst/>
          </a:prstGeom>
        </p:spPr>
      </p:pic>
      <p:pic>
        <p:nvPicPr>
          <p:cNvPr id="7" name="Picture 6"/>
          <p:cNvPicPr>
            <a:picLocks noChangeAspect="1"/>
          </p:cNvPicPr>
          <p:nvPr/>
        </p:nvPicPr>
        <p:blipFill rotWithShape="1">
          <a:blip r:embed="rId4"/>
          <a:srcRect l="54103" r="10205"/>
          <a:stretch/>
        </p:blipFill>
        <p:spPr>
          <a:xfrm>
            <a:off x="10708948" y="445475"/>
            <a:ext cx="1019908" cy="4360987"/>
          </a:xfrm>
          <a:prstGeom prst="rect">
            <a:avLst/>
          </a:prstGeom>
        </p:spPr>
      </p:pic>
      <p:pic>
        <p:nvPicPr>
          <p:cNvPr id="8" name="Picture 7"/>
          <p:cNvPicPr>
            <a:picLocks noChangeAspect="1"/>
          </p:cNvPicPr>
          <p:nvPr/>
        </p:nvPicPr>
        <p:blipFill>
          <a:blip r:embed="rId5"/>
          <a:stretch>
            <a:fillRect/>
          </a:stretch>
        </p:blipFill>
        <p:spPr>
          <a:xfrm>
            <a:off x="2203938" y="715108"/>
            <a:ext cx="7866184" cy="3845169"/>
          </a:xfrm>
          <a:prstGeom prst="rect">
            <a:avLst/>
          </a:prstGeom>
          <a:ln w="228600" cap="sq" cmpd="thickThin">
            <a:solidFill>
              <a:srgbClr val="000000"/>
            </a:solidFill>
            <a:prstDash val="solid"/>
            <a:miter lim="800000"/>
          </a:ln>
          <a:effectLst>
            <a:innerShdw blurRad="76200">
              <a:srgbClr val="000000"/>
            </a:innerShdw>
          </a:effectLst>
        </p:spPr>
      </p:pic>
      <p:sp>
        <p:nvSpPr>
          <p:cNvPr id="2" name="Rectangle 1"/>
          <p:cNvSpPr/>
          <p:nvPr/>
        </p:nvSpPr>
        <p:spPr>
          <a:xfrm>
            <a:off x="2579076" y="5087815"/>
            <a:ext cx="6342185" cy="1015663"/>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ar-AE" sz="6000" b="1" dirty="0"/>
              <a:t>مع السلام  فی امان الله</a:t>
            </a:r>
            <a:endParaRPr lang="en-US" sz="6000" b="1" dirty="0"/>
          </a:p>
        </p:txBody>
      </p:sp>
      <p:sp>
        <p:nvSpPr>
          <p:cNvPr id="3" name="TextBox 2"/>
          <p:cNvSpPr txBox="1"/>
          <p:nvPr/>
        </p:nvSpPr>
        <p:spPr>
          <a:xfrm>
            <a:off x="1363459" y="6488668"/>
            <a:ext cx="11772900" cy="369332"/>
          </a:xfrm>
          <a:prstGeom prst="rect">
            <a:avLst/>
          </a:prstGeom>
          <a:noFill/>
        </p:spPr>
        <p:txBody>
          <a:bodyPr wrap="square" rtlCol="0">
            <a:spAutoFit/>
          </a:bodyPr>
          <a:lstStyle/>
          <a:p>
            <a:r>
              <a:rPr lang="en-US" i="1" dirty="0" err="1" smtClean="0">
                <a:latin typeface="NikoshBAN" panose="02000000000000000000" pitchFamily="2" charset="0"/>
                <a:cs typeface="NikoshBAN" panose="02000000000000000000" pitchFamily="2" charset="0"/>
              </a:rPr>
              <a:t>কাজী</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মোঃ</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আবদুল</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হান্নান</a:t>
            </a:r>
            <a:r>
              <a:rPr lang="en-US" i="1" dirty="0" smtClean="0">
                <a:latin typeface="NikoshBAN" panose="02000000000000000000" pitchFamily="2" charset="0"/>
                <a:cs typeface="NikoshBAN" panose="02000000000000000000" pitchFamily="2" charset="0"/>
              </a:rPr>
              <a:t>, অধ্যক্ষ- </a:t>
            </a:r>
            <a:r>
              <a:rPr lang="en-US" i="1" dirty="0" err="1" smtClean="0">
                <a:latin typeface="NikoshBAN" panose="02000000000000000000" pitchFamily="2" charset="0"/>
                <a:cs typeface="NikoshBAN" panose="02000000000000000000" pitchFamily="2" charset="0"/>
              </a:rPr>
              <a:t>বখতিয়ার</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পাড়া</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চারপীর</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আউলিয়া</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আলিম</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মাদ্রাসা,আনোয়ারা,চট্রগ্রাম</a:t>
            </a:r>
            <a:r>
              <a:rPr lang="en-US" i="1" dirty="0" smtClean="0">
                <a:latin typeface="NikoshBAN" panose="02000000000000000000" pitchFamily="2" charset="0"/>
                <a:cs typeface="NikoshBAN" panose="02000000000000000000" pitchFamily="2" charset="0"/>
              </a:rPr>
              <a:t>  ০১৮১৯৩৩০৫৪৯ </a:t>
            </a:r>
            <a:endParaRPr lang="en-US" i="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14653968"/>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49813"/>
            <a:ext cx="12455207" cy="69744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957192" y="1880043"/>
            <a:ext cx="6185647" cy="42165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000" b="1" dirty="0" err="1" smtClean="0">
                <a:latin typeface="NikoshBAN" panose="02000000000000000000" pitchFamily="2" charset="0"/>
                <a:cs typeface="NikoshBAN" panose="02000000000000000000" pitchFamily="2" charset="0"/>
              </a:rPr>
              <a:t>কাজী</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মোঃ</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আবদুল</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হান্নান</a:t>
            </a:r>
            <a:endParaRPr lang="en-US" sz="4000" b="1" dirty="0" smtClean="0">
              <a:latin typeface="NikoshBAN" panose="02000000000000000000" pitchFamily="2" charset="0"/>
              <a:cs typeface="NikoshBAN" panose="02000000000000000000" pitchFamily="2" charset="0"/>
            </a:endParaRPr>
          </a:p>
          <a:p>
            <a:r>
              <a:rPr lang="en-US" sz="4000" dirty="0" smtClean="0">
                <a:latin typeface="NikoshBAN" panose="02000000000000000000" pitchFamily="2" charset="0"/>
                <a:cs typeface="NikoshBAN" panose="02000000000000000000" pitchFamily="2" charset="0"/>
              </a:rPr>
              <a:t>অধ্যক্ষ</a:t>
            </a:r>
          </a:p>
          <a:p>
            <a:r>
              <a:rPr lang="en-US" sz="4000" dirty="0" err="1" smtClean="0">
                <a:latin typeface="NikoshBAN" panose="02000000000000000000" pitchFamily="2" charset="0"/>
                <a:cs typeface="NikoshBAN" panose="02000000000000000000" pitchFamily="2" charset="0"/>
              </a:rPr>
              <a:t>বখতিয়ার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পাড়া</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চারপীর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আউলিয়া</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আলিম</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মাদ্রাসা</a:t>
            </a:r>
            <a:endParaRPr lang="en-US" sz="4000" dirty="0" smtClean="0">
              <a:latin typeface="NikoshBAN" panose="02000000000000000000" pitchFamily="2" charset="0"/>
              <a:cs typeface="NikoshBAN" panose="02000000000000000000" pitchFamily="2" charset="0"/>
            </a:endParaRPr>
          </a:p>
          <a:p>
            <a:r>
              <a:rPr lang="en-US" sz="4000" dirty="0" err="1" smtClean="0">
                <a:latin typeface="NikoshBAN" panose="02000000000000000000" pitchFamily="2" charset="0"/>
                <a:cs typeface="NikoshBAN" panose="02000000000000000000" pitchFamily="2" charset="0"/>
              </a:rPr>
              <a:t>আনোয়ারা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চট্রগ্রাম</a:t>
            </a:r>
            <a:endParaRPr lang="en-US" sz="4000" dirty="0" smtClean="0">
              <a:latin typeface="NikoshBAN" panose="02000000000000000000" pitchFamily="2" charset="0"/>
              <a:cs typeface="NikoshBAN" panose="02000000000000000000" pitchFamily="2" charset="0"/>
            </a:endParaRPr>
          </a:p>
          <a:p>
            <a:r>
              <a:rPr lang="en-US" sz="4000" dirty="0" err="1" smtClean="0">
                <a:latin typeface="NikoshBAN" panose="02000000000000000000" pitchFamily="2" charset="0"/>
                <a:cs typeface="NikoshBAN" panose="02000000000000000000" pitchFamily="2" charset="0"/>
              </a:rPr>
              <a:t>মোবাইল</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নং</a:t>
            </a:r>
            <a:r>
              <a:rPr lang="en-US" sz="4000" dirty="0" smtClean="0">
                <a:latin typeface="NikoshBAN" panose="02000000000000000000" pitchFamily="2" charset="0"/>
                <a:cs typeface="NikoshBAN" panose="02000000000000000000" pitchFamily="2" charset="0"/>
              </a:rPr>
              <a:t> ০১৮১৯৩৩০৫৪৯</a:t>
            </a:r>
          </a:p>
          <a:p>
            <a:r>
              <a:rPr lang="en-US" sz="2800" b="1" dirty="0" err="1" smtClean="0"/>
              <a:t>আইডি</a:t>
            </a:r>
            <a:r>
              <a:rPr lang="en-US" sz="2800" b="1" dirty="0" smtClean="0"/>
              <a:t>  </a:t>
            </a:r>
            <a:r>
              <a:rPr lang="en-US" sz="2800" b="1" dirty="0" smtClean="0">
                <a:hlinkClick r:id="rId4"/>
              </a:rPr>
              <a:t>kazihannan819@gmail.com</a:t>
            </a:r>
            <a:r>
              <a:rPr lang="en-US" sz="2800" b="1" dirty="0" smtClean="0"/>
              <a:t> </a:t>
            </a:r>
            <a:endParaRPr lang="en-US" sz="2800" b="1" dirty="0"/>
          </a:p>
        </p:txBody>
      </p:sp>
      <p:sp>
        <p:nvSpPr>
          <p:cNvPr id="6" name="TextBox 5"/>
          <p:cNvSpPr txBox="1"/>
          <p:nvPr/>
        </p:nvSpPr>
        <p:spPr>
          <a:xfrm>
            <a:off x="0" y="6515251"/>
            <a:ext cx="11723077" cy="369332"/>
          </a:xfrm>
          <a:prstGeom prst="rect">
            <a:avLst/>
          </a:prstGeom>
          <a:noFill/>
        </p:spPr>
        <p:txBody>
          <a:bodyPr wrap="square" rtlCol="0">
            <a:spAutoFit/>
          </a:bodyPr>
          <a:lstStyle/>
          <a:p>
            <a:r>
              <a:rPr lang="en-US" dirty="0" err="1" smtClean="0">
                <a:solidFill>
                  <a:srgbClr val="0070C0"/>
                </a:solidFill>
              </a:rPr>
              <a:t>কাজী</a:t>
            </a:r>
            <a:r>
              <a:rPr lang="en-US" dirty="0" smtClean="0">
                <a:solidFill>
                  <a:srgbClr val="0070C0"/>
                </a:solidFill>
              </a:rPr>
              <a:t> </a:t>
            </a:r>
            <a:r>
              <a:rPr lang="en-US" dirty="0" err="1" smtClean="0">
                <a:solidFill>
                  <a:srgbClr val="0070C0"/>
                </a:solidFill>
              </a:rPr>
              <a:t>মোঃ</a:t>
            </a:r>
            <a:r>
              <a:rPr lang="en-US" dirty="0" smtClean="0">
                <a:solidFill>
                  <a:srgbClr val="0070C0"/>
                </a:solidFill>
              </a:rPr>
              <a:t> </a:t>
            </a:r>
            <a:r>
              <a:rPr lang="en-US" dirty="0" err="1" smtClean="0">
                <a:solidFill>
                  <a:srgbClr val="0070C0"/>
                </a:solidFill>
              </a:rPr>
              <a:t>আবদুল</a:t>
            </a:r>
            <a:r>
              <a:rPr lang="en-US" dirty="0" smtClean="0">
                <a:solidFill>
                  <a:srgbClr val="0070C0"/>
                </a:solidFill>
              </a:rPr>
              <a:t> </a:t>
            </a:r>
            <a:r>
              <a:rPr lang="en-US" dirty="0" err="1" smtClean="0">
                <a:solidFill>
                  <a:srgbClr val="0070C0"/>
                </a:solidFill>
              </a:rPr>
              <a:t>হান্নান</a:t>
            </a:r>
            <a:r>
              <a:rPr lang="en-US" dirty="0" smtClean="0">
                <a:solidFill>
                  <a:srgbClr val="0070C0"/>
                </a:solidFill>
              </a:rPr>
              <a:t>, অধ্যক্ষ –</a:t>
            </a:r>
            <a:r>
              <a:rPr lang="en-US" dirty="0" err="1" smtClean="0">
                <a:solidFill>
                  <a:srgbClr val="0070C0"/>
                </a:solidFill>
              </a:rPr>
              <a:t>বখতিয়ার</a:t>
            </a:r>
            <a:r>
              <a:rPr lang="en-US" dirty="0" smtClean="0">
                <a:solidFill>
                  <a:srgbClr val="0070C0"/>
                </a:solidFill>
              </a:rPr>
              <a:t> </a:t>
            </a:r>
            <a:r>
              <a:rPr lang="en-US" dirty="0" err="1" smtClean="0">
                <a:solidFill>
                  <a:srgbClr val="0070C0"/>
                </a:solidFill>
              </a:rPr>
              <a:t>পাড়া</a:t>
            </a:r>
            <a:r>
              <a:rPr lang="en-US" dirty="0" smtClean="0">
                <a:solidFill>
                  <a:srgbClr val="0070C0"/>
                </a:solidFill>
              </a:rPr>
              <a:t> </a:t>
            </a:r>
            <a:r>
              <a:rPr lang="en-US" dirty="0" err="1" smtClean="0">
                <a:solidFill>
                  <a:srgbClr val="0070C0"/>
                </a:solidFill>
              </a:rPr>
              <a:t>চারপীর</a:t>
            </a:r>
            <a:r>
              <a:rPr lang="en-US" dirty="0" smtClean="0">
                <a:solidFill>
                  <a:srgbClr val="0070C0"/>
                </a:solidFill>
              </a:rPr>
              <a:t> </a:t>
            </a:r>
            <a:r>
              <a:rPr lang="en-US" dirty="0" err="1" smtClean="0">
                <a:solidFill>
                  <a:srgbClr val="0070C0"/>
                </a:solidFill>
              </a:rPr>
              <a:t>আউলিয়া</a:t>
            </a:r>
            <a:r>
              <a:rPr lang="en-US" dirty="0" smtClean="0">
                <a:solidFill>
                  <a:srgbClr val="0070C0"/>
                </a:solidFill>
              </a:rPr>
              <a:t> </a:t>
            </a:r>
            <a:r>
              <a:rPr lang="en-US" dirty="0" err="1" smtClean="0">
                <a:solidFill>
                  <a:srgbClr val="0070C0"/>
                </a:solidFill>
              </a:rPr>
              <a:t>আলিম</a:t>
            </a:r>
            <a:r>
              <a:rPr lang="en-US" dirty="0" smtClean="0">
                <a:solidFill>
                  <a:srgbClr val="0070C0"/>
                </a:solidFill>
              </a:rPr>
              <a:t> </a:t>
            </a:r>
            <a:r>
              <a:rPr lang="en-US" dirty="0" err="1" smtClean="0">
                <a:solidFill>
                  <a:srgbClr val="0070C0"/>
                </a:solidFill>
              </a:rPr>
              <a:t>মাদ্রাসা</a:t>
            </a:r>
            <a:r>
              <a:rPr lang="en-US" dirty="0" smtClean="0">
                <a:solidFill>
                  <a:srgbClr val="0070C0"/>
                </a:solidFill>
              </a:rPr>
              <a:t>, </a:t>
            </a:r>
            <a:r>
              <a:rPr lang="en-US" dirty="0" err="1" smtClean="0">
                <a:solidFill>
                  <a:srgbClr val="0070C0"/>
                </a:solidFill>
              </a:rPr>
              <a:t>আনোয়ারা</a:t>
            </a:r>
            <a:r>
              <a:rPr lang="en-US" dirty="0" smtClean="0">
                <a:solidFill>
                  <a:srgbClr val="0070C0"/>
                </a:solidFill>
              </a:rPr>
              <a:t>, </a:t>
            </a:r>
            <a:r>
              <a:rPr lang="en-US" dirty="0" err="1" smtClean="0">
                <a:solidFill>
                  <a:srgbClr val="0070C0"/>
                </a:solidFill>
              </a:rPr>
              <a:t>চট্রগ্রাম</a:t>
            </a:r>
            <a:r>
              <a:rPr lang="en-US" dirty="0" smtClean="0">
                <a:solidFill>
                  <a:srgbClr val="0070C0"/>
                </a:solidFill>
              </a:rPr>
              <a:t> ০১৮১৯৩৩০৫৪৯ </a:t>
            </a:r>
            <a:endParaRPr lang="en-US" dirty="0">
              <a:solidFill>
                <a:srgbClr val="0070C0"/>
              </a:solidFill>
            </a:endParaRPr>
          </a:p>
        </p:txBody>
      </p:sp>
      <p:sp>
        <p:nvSpPr>
          <p:cNvPr id="7" name="Horizontal Scroll 6"/>
          <p:cNvSpPr/>
          <p:nvPr/>
        </p:nvSpPr>
        <p:spPr>
          <a:xfrm>
            <a:off x="7142839" y="855785"/>
            <a:ext cx="66853" cy="45719"/>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uble Wave 8"/>
          <p:cNvSpPr/>
          <p:nvPr/>
        </p:nvSpPr>
        <p:spPr>
          <a:xfrm>
            <a:off x="3317631" y="387674"/>
            <a:ext cx="4525108" cy="1003099"/>
          </a:xfrm>
          <a:prstGeom prst="doubleWav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6000" dirty="0" err="1" smtClean="0">
                <a:latin typeface="NikoshBAN" panose="02000000000000000000" pitchFamily="2" charset="0"/>
                <a:cs typeface="NikoshBAN" panose="02000000000000000000" pitchFamily="2" charset="0"/>
              </a:rPr>
              <a:t>শিক্ষক</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পরিচিতি</a:t>
            </a:r>
            <a:endParaRPr lang="en-US" sz="6000" dirty="0">
              <a:latin typeface="NikoshBAN" panose="02000000000000000000" pitchFamily="2" charset="0"/>
              <a:cs typeface="NikoshBAN" panose="02000000000000000000" pitchFamily="2" charset="0"/>
            </a:endParaRPr>
          </a:p>
        </p:txBody>
      </p:sp>
      <p:pic>
        <p:nvPicPr>
          <p:cNvPr id="10" name="Picture 9"/>
          <p:cNvPicPr>
            <a:picLocks noChangeAspect="1"/>
          </p:cNvPicPr>
          <p:nvPr/>
        </p:nvPicPr>
        <p:blipFill>
          <a:blip r:embed="rId5"/>
          <a:stretch>
            <a:fillRect/>
          </a:stretch>
        </p:blipFill>
        <p:spPr>
          <a:xfrm>
            <a:off x="8100031" y="2051538"/>
            <a:ext cx="3529261" cy="3868616"/>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7378193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215124" y="0"/>
            <a:ext cx="12455207" cy="6974428"/>
          </a:xfrm>
          <a:prstGeom prst="rect">
            <a:avLst/>
          </a:prstGeom>
        </p:spPr>
      </p:pic>
      <p:sp>
        <p:nvSpPr>
          <p:cNvPr id="3" name="TextBox 2"/>
          <p:cNvSpPr txBox="1"/>
          <p:nvPr/>
        </p:nvSpPr>
        <p:spPr>
          <a:xfrm>
            <a:off x="2118961" y="5323553"/>
            <a:ext cx="7787039" cy="1107996"/>
          </a:xfrm>
          <a:prstGeom prst="rect">
            <a:avLst/>
          </a:prstGeom>
          <a:noFill/>
        </p:spPr>
        <p:txBody>
          <a:bodyPr wrap="square" rtlCol="0">
            <a:spAutoFit/>
          </a:bodyPr>
          <a:lstStyle/>
          <a:p>
            <a:r>
              <a:rPr lang="en-US" sz="6600" b="1" dirty="0" err="1" smtClean="0">
                <a:latin typeface="NikoshBAN" panose="02000000000000000000" pitchFamily="2" charset="0"/>
                <a:cs typeface="NikoshBAN" panose="02000000000000000000" pitchFamily="2" charset="0"/>
              </a:rPr>
              <a:t>চিত্রে</a:t>
            </a:r>
            <a:r>
              <a:rPr lang="en-US" sz="6600" b="1" dirty="0" smtClean="0">
                <a:latin typeface="NikoshBAN" panose="02000000000000000000" pitchFamily="2" charset="0"/>
                <a:cs typeface="NikoshBAN" panose="02000000000000000000" pitchFamily="2" charset="0"/>
              </a:rPr>
              <a:t> </a:t>
            </a:r>
            <a:r>
              <a:rPr lang="en-US" sz="6600" b="1" dirty="0" err="1" smtClean="0">
                <a:latin typeface="NikoshBAN" panose="02000000000000000000" pitchFamily="2" charset="0"/>
                <a:cs typeface="NikoshBAN" panose="02000000000000000000" pitchFamily="2" charset="0"/>
              </a:rPr>
              <a:t>তোমরা</a:t>
            </a:r>
            <a:r>
              <a:rPr lang="en-US" sz="6600" b="1" dirty="0" smtClean="0">
                <a:latin typeface="NikoshBAN" panose="02000000000000000000" pitchFamily="2" charset="0"/>
                <a:cs typeface="NikoshBAN" panose="02000000000000000000" pitchFamily="2" charset="0"/>
              </a:rPr>
              <a:t> </a:t>
            </a:r>
            <a:r>
              <a:rPr lang="en-US" sz="6600" b="1" dirty="0" err="1" smtClean="0">
                <a:latin typeface="NikoshBAN" panose="02000000000000000000" pitchFamily="2" charset="0"/>
                <a:cs typeface="NikoshBAN" panose="02000000000000000000" pitchFamily="2" charset="0"/>
              </a:rPr>
              <a:t>কি</a:t>
            </a:r>
            <a:r>
              <a:rPr lang="en-US" sz="6600" b="1" dirty="0" smtClean="0">
                <a:latin typeface="NikoshBAN" panose="02000000000000000000" pitchFamily="2" charset="0"/>
                <a:cs typeface="NikoshBAN" panose="02000000000000000000" pitchFamily="2" charset="0"/>
              </a:rPr>
              <a:t> </a:t>
            </a:r>
            <a:r>
              <a:rPr lang="en-US" sz="6600" b="1" dirty="0" err="1" smtClean="0">
                <a:latin typeface="NikoshBAN" panose="02000000000000000000" pitchFamily="2" charset="0"/>
                <a:cs typeface="NikoshBAN" panose="02000000000000000000" pitchFamily="2" charset="0"/>
              </a:rPr>
              <a:t>দেখতেছো</a:t>
            </a:r>
            <a:r>
              <a:rPr lang="en-US" sz="6600" b="1" dirty="0" smtClean="0">
                <a:latin typeface="NikoshBAN" panose="02000000000000000000" pitchFamily="2" charset="0"/>
                <a:cs typeface="NikoshBAN" panose="02000000000000000000" pitchFamily="2" charset="0"/>
              </a:rPr>
              <a:t>? </a:t>
            </a:r>
            <a:endParaRPr lang="en-US" sz="6600" b="1"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5"/>
          <a:stretch>
            <a:fillRect/>
          </a:stretch>
        </p:blipFill>
        <p:spPr>
          <a:xfrm>
            <a:off x="8367344" y="433754"/>
            <a:ext cx="2804747" cy="2327029"/>
          </a:xfrm>
          <a:prstGeom prst="rect">
            <a:avLst/>
          </a:prstGeom>
        </p:spPr>
        <p:style>
          <a:lnRef idx="2">
            <a:schemeClr val="accent2"/>
          </a:lnRef>
          <a:fillRef idx="1">
            <a:schemeClr val="lt1"/>
          </a:fillRef>
          <a:effectRef idx="0">
            <a:schemeClr val="accent2"/>
          </a:effectRef>
          <a:fontRef idx="minor">
            <a:schemeClr val="dk1"/>
          </a:fontRef>
        </p:style>
      </p:pic>
      <p:pic>
        <p:nvPicPr>
          <p:cNvPr id="5" name="Picture 4"/>
          <p:cNvPicPr>
            <a:picLocks noChangeAspect="1"/>
          </p:cNvPicPr>
          <p:nvPr/>
        </p:nvPicPr>
        <p:blipFill>
          <a:blip r:embed="rId6"/>
          <a:stretch>
            <a:fillRect/>
          </a:stretch>
        </p:blipFill>
        <p:spPr>
          <a:xfrm>
            <a:off x="4665785" y="2906717"/>
            <a:ext cx="2954215" cy="2143125"/>
          </a:xfrm>
          <a:prstGeom prst="rect">
            <a:avLst/>
          </a:prstGeom>
        </p:spPr>
        <p:style>
          <a:lnRef idx="2">
            <a:schemeClr val="dk1"/>
          </a:lnRef>
          <a:fillRef idx="1">
            <a:schemeClr val="lt1"/>
          </a:fillRef>
          <a:effectRef idx="0">
            <a:schemeClr val="dk1"/>
          </a:effectRef>
          <a:fontRef idx="minor">
            <a:schemeClr val="dk1"/>
          </a:fontRef>
        </p:style>
      </p:pic>
      <p:pic>
        <p:nvPicPr>
          <p:cNvPr id="6" name="Picture 5"/>
          <p:cNvPicPr>
            <a:picLocks noChangeAspect="1"/>
          </p:cNvPicPr>
          <p:nvPr/>
        </p:nvPicPr>
        <p:blipFill>
          <a:blip r:embed="rId7"/>
          <a:stretch>
            <a:fillRect/>
          </a:stretch>
        </p:blipFill>
        <p:spPr>
          <a:xfrm>
            <a:off x="4665785" y="433754"/>
            <a:ext cx="2954215" cy="2327029"/>
          </a:xfrm>
          <a:prstGeom prst="rect">
            <a:avLst/>
          </a:prstGeom>
        </p:spPr>
        <p:style>
          <a:lnRef idx="2">
            <a:schemeClr val="dk1"/>
          </a:lnRef>
          <a:fillRef idx="1">
            <a:schemeClr val="lt1"/>
          </a:fillRef>
          <a:effectRef idx="0">
            <a:schemeClr val="dk1"/>
          </a:effectRef>
          <a:fontRef idx="minor">
            <a:schemeClr val="dk1"/>
          </a:fontRef>
        </p:style>
      </p:pic>
      <p:pic>
        <p:nvPicPr>
          <p:cNvPr id="7" name="Picture 6"/>
          <p:cNvPicPr>
            <a:picLocks noChangeAspect="1"/>
          </p:cNvPicPr>
          <p:nvPr/>
        </p:nvPicPr>
        <p:blipFill>
          <a:blip r:embed="rId8"/>
          <a:stretch>
            <a:fillRect/>
          </a:stretch>
        </p:blipFill>
        <p:spPr>
          <a:xfrm>
            <a:off x="492120" y="433754"/>
            <a:ext cx="3253684" cy="2356811"/>
          </a:xfrm>
          <a:prstGeom prst="rect">
            <a:avLst/>
          </a:prstGeom>
        </p:spPr>
        <p:style>
          <a:lnRef idx="2">
            <a:schemeClr val="accent1"/>
          </a:lnRef>
          <a:fillRef idx="1">
            <a:schemeClr val="lt1"/>
          </a:fillRef>
          <a:effectRef idx="0">
            <a:schemeClr val="accent1"/>
          </a:effectRef>
          <a:fontRef idx="minor">
            <a:schemeClr val="dk1"/>
          </a:fontRef>
        </p:style>
      </p:pic>
      <p:pic>
        <p:nvPicPr>
          <p:cNvPr id="9" name="Picture 8"/>
          <p:cNvPicPr>
            <a:picLocks noChangeAspect="1"/>
          </p:cNvPicPr>
          <p:nvPr/>
        </p:nvPicPr>
        <p:blipFill>
          <a:blip r:embed="rId9"/>
          <a:stretch>
            <a:fillRect/>
          </a:stretch>
        </p:blipFill>
        <p:spPr>
          <a:xfrm>
            <a:off x="8367344" y="2783020"/>
            <a:ext cx="2804747" cy="2150670"/>
          </a:xfrm>
          <a:prstGeom prst="rect">
            <a:avLst/>
          </a:prstGeom>
        </p:spPr>
        <p:style>
          <a:lnRef idx="2">
            <a:schemeClr val="accent6"/>
          </a:lnRef>
          <a:fillRef idx="1">
            <a:schemeClr val="lt1"/>
          </a:fillRef>
          <a:effectRef idx="0">
            <a:schemeClr val="accent6"/>
          </a:effectRef>
          <a:fontRef idx="minor">
            <a:schemeClr val="dk1"/>
          </a:fontRef>
        </p:style>
      </p:pic>
      <p:pic>
        <p:nvPicPr>
          <p:cNvPr id="10" name="Picture 9"/>
          <p:cNvPicPr>
            <a:picLocks noChangeAspect="1"/>
          </p:cNvPicPr>
          <p:nvPr/>
        </p:nvPicPr>
        <p:blipFill>
          <a:blip r:embed="rId10"/>
          <a:stretch>
            <a:fillRect/>
          </a:stretch>
        </p:blipFill>
        <p:spPr>
          <a:xfrm>
            <a:off x="492120" y="2916242"/>
            <a:ext cx="3253683" cy="2133600"/>
          </a:xfrm>
          <a:prstGeom prst="rect">
            <a:avLst/>
          </a:prstGeom>
        </p:spPr>
        <p:style>
          <a:lnRef idx="2">
            <a:schemeClr val="accent1"/>
          </a:lnRef>
          <a:fillRef idx="1">
            <a:schemeClr val="lt1"/>
          </a:fillRef>
          <a:effectRef idx="0">
            <a:schemeClr val="accent1"/>
          </a:effectRef>
          <a:fontRef idx="minor">
            <a:schemeClr val="dk1"/>
          </a:fontRef>
        </p:style>
      </p:pic>
      <p:sp>
        <p:nvSpPr>
          <p:cNvPr id="11" name="TextBox 10"/>
          <p:cNvSpPr txBox="1"/>
          <p:nvPr/>
        </p:nvSpPr>
        <p:spPr>
          <a:xfrm>
            <a:off x="178776" y="6603453"/>
            <a:ext cx="12192000" cy="338554"/>
          </a:xfrm>
          <a:prstGeom prst="rect">
            <a:avLst/>
          </a:prstGeom>
          <a:noFill/>
        </p:spPr>
        <p:txBody>
          <a:bodyPr wrap="square" rtlCol="0">
            <a:spAutoFit/>
          </a:bodyPr>
          <a:lstStyle/>
          <a:p>
            <a:r>
              <a:rPr lang="en-US" sz="1600" i="1" dirty="0" err="1" smtClean="0">
                <a:latin typeface="NikoshBAN" panose="02000000000000000000" pitchFamily="2" charset="0"/>
                <a:cs typeface="NikoshBAN" panose="02000000000000000000" pitchFamily="2" charset="0"/>
              </a:rPr>
              <a:t>কাজী</a:t>
            </a:r>
            <a:r>
              <a:rPr lang="en-US" sz="1600" i="1" dirty="0" smtClean="0">
                <a:latin typeface="NikoshBAN" panose="02000000000000000000" pitchFamily="2" charset="0"/>
                <a:cs typeface="NikoshBAN" panose="02000000000000000000" pitchFamily="2" charset="0"/>
              </a:rPr>
              <a:t> </a:t>
            </a:r>
            <a:r>
              <a:rPr lang="en-US" sz="1600" i="1" dirty="0" err="1" smtClean="0">
                <a:latin typeface="NikoshBAN" panose="02000000000000000000" pitchFamily="2" charset="0"/>
                <a:cs typeface="NikoshBAN" panose="02000000000000000000" pitchFamily="2" charset="0"/>
              </a:rPr>
              <a:t>মোঃ</a:t>
            </a:r>
            <a:r>
              <a:rPr lang="en-US" sz="1600" i="1" dirty="0" smtClean="0">
                <a:latin typeface="NikoshBAN" panose="02000000000000000000" pitchFamily="2" charset="0"/>
                <a:cs typeface="NikoshBAN" panose="02000000000000000000" pitchFamily="2" charset="0"/>
              </a:rPr>
              <a:t> </a:t>
            </a:r>
            <a:r>
              <a:rPr lang="en-US" sz="1600" i="1" dirty="0" err="1" smtClean="0">
                <a:latin typeface="NikoshBAN" panose="02000000000000000000" pitchFamily="2" charset="0"/>
                <a:cs typeface="NikoshBAN" panose="02000000000000000000" pitchFamily="2" charset="0"/>
              </a:rPr>
              <a:t>আবদুল</a:t>
            </a:r>
            <a:r>
              <a:rPr lang="en-US" sz="1600" i="1" dirty="0" smtClean="0">
                <a:latin typeface="NikoshBAN" panose="02000000000000000000" pitchFamily="2" charset="0"/>
                <a:cs typeface="NikoshBAN" panose="02000000000000000000" pitchFamily="2" charset="0"/>
              </a:rPr>
              <a:t> </a:t>
            </a:r>
            <a:r>
              <a:rPr lang="en-US" sz="1600" i="1" dirty="0" err="1" smtClean="0">
                <a:latin typeface="NikoshBAN" panose="02000000000000000000" pitchFamily="2" charset="0"/>
                <a:cs typeface="NikoshBAN" panose="02000000000000000000" pitchFamily="2" charset="0"/>
              </a:rPr>
              <a:t>হান্নান</a:t>
            </a:r>
            <a:r>
              <a:rPr lang="en-US" sz="1600" i="1" dirty="0" smtClean="0">
                <a:latin typeface="NikoshBAN" panose="02000000000000000000" pitchFamily="2" charset="0"/>
                <a:cs typeface="NikoshBAN" panose="02000000000000000000" pitchFamily="2" charset="0"/>
              </a:rPr>
              <a:t>, </a:t>
            </a:r>
            <a:r>
              <a:rPr lang="en-US" sz="1600" i="1" dirty="0" err="1" smtClean="0">
                <a:latin typeface="NikoshBAN" panose="02000000000000000000" pitchFamily="2" charset="0"/>
                <a:cs typeface="NikoshBAN" panose="02000000000000000000" pitchFamily="2" charset="0"/>
              </a:rPr>
              <a:t>অধক্ষ</a:t>
            </a:r>
            <a:r>
              <a:rPr lang="en-US" sz="1600" i="1" dirty="0" smtClean="0">
                <a:latin typeface="NikoshBAN" panose="02000000000000000000" pitchFamily="2" charset="0"/>
                <a:cs typeface="NikoshBAN" panose="02000000000000000000" pitchFamily="2" charset="0"/>
              </a:rPr>
              <a:t>- </a:t>
            </a:r>
            <a:r>
              <a:rPr lang="en-US" sz="1600" i="1" dirty="0" err="1" smtClean="0">
                <a:latin typeface="NikoshBAN" panose="02000000000000000000" pitchFamily="2" charset="0"/>
                <a:cs typeface="NikoshBAN" panose="02000000000000000000" pitchFamily="2" charset="0"/>
              </a:rPr>
              <a:t>বখতিয়ার</a:t>
            </a:r>
            <a:r>
              <a:rPr lang="en-US" sz="1600" i="1" dirty="0" smtClean="0">
                <a:latin typeface="NikoshBAN" panose="02000000000000000000" pitchFamily="2" charset="0"/>
                <a:cs typeface="NikoshBAN" panose="02000000000000000000" pitchFamily="2" charset="0"/>
              </a:rPr>
              <a:t> </a:t>
            </a:r>
            <a:r>
              <a:rPr lang="en-US" sz="1600" i="1" dirty="0" err="1" smtClean="0">
                <a:latin typeface="NikoshBAN" panose="02000000000000000000" pitchFamily="2" charset="0"/>
                <a:cs typeface="NikoshBAN" panose="02000000000000000000" pitchFamily="2" charset="0"/>
              </a:rPr>
              <a:t>পাড়া</a:t>
            </a:r>
            <a:r>
              <a:rPr lang="en-US" sz="1600" i="1" dirty="0" smtClean="0">
                <a:latin typeface="NikoshBAN" panose="02000000000000000000" pitchFamily="2" charset="0"/>
                <a:cs typeface="NikoshBAN" panose="02000000000000000000" pitchFamily="2" charset="0"/>
              </a:rPr>
              <a:t> </a:t>
            </a:r>
            <a:r>
              <a:rPr lang="en-US" sz="1600" i="1" dirty="0" err="1" smtClean="0">
                <a:latin typeface="NikoshBAN" panose="02000000000000000000" pitchFamily="2" charset="0"/>
                <a:cs typeface="NikoshBAN" panose="02000000000000000000" pitchFamily="2" charset="0"/>
              </a:rPr>
              <a:t>চারপীর</a:t>
            </a:r>
            <a:r>
              <a:rPr lang="en-US" sz="1600" i="1" dirty="0" smtClean="0">
                <a:latin typeface="NikoshBAN" panose="02000000000000000000" pitchFamily="2" charset="0"/>
                <a:cs typeface="NikoshBAN" panose="02000000000000000000" pitchFamily="2" charset="0"/>
              </a:rPr>
              <a:t> </a:t>
            </a:r>
            <a:r>
              <a:rPr lang="en-US" sz="1600" i="1" dirty="0" err="1" smtClean="0">
                <a:latin typeface="NikoshBAN" panose="02000000000000000000" pitchFamily="2" charset="0"/>
                <a:cs typeface="NikoshBAN" panose="02000000000000000000" pitchFamily="2" charset="0"/>
              </a:rPr>
              <a:t>আউলিয়া</a:t>
            </a:r>
            <a:r>
              <a:rPr lang="en-US" sz="1600" i="1" dirty="0" smtClean="0">
                <a:latin typeface="NikoshBAN" panose="02000000000000000000" pitchFamily="2" charset="0"/>
                <a:cs typeface="NikoshBAN" panose="02000000000000000000" pitchFamily="2" charset="0"/>
              </a:rPr>
              <a:t> </a:t>
            </a:r>
            <a:r>
              <a:rPr lang="en-US" sz="1600" i="1" dirty="0" err="1" smtClean="0">
                <a:latin typeface="NikoshBAN" panose="02000000000000000000" pitchFamily="2" charset="0"/>
                <a:cs typeface="NikoshBAN" panose="02000000000000000000" pitchFamily="2" charset="0"/>
              </a:rPr>
              <a:t>আলিম</a:t>
            </a:r>
            <a:r>
              <a:rPr lang="en-US" sz="1600" i="1" dirty="0" smtClean="0">
                <a:latin typeface="NikoshBAN" panose="02000000000000000000" pitchFamily="2" charset="0"/>
                <a:cs typeface="NikoshBAN" panose="02000000000000000000" pitchFamily="2" charset="0"/>
              </a:rPr>
              <a:t> </a:t>
            </a:r>
            <a:r>
              <a:rPr lang="en-US" sz="1600" i="1" dirty="0" err="1" smtClean="0">
                <a:latin typeface="NikoshBAN" panose="02000000000000000000" pitchFamily="2" charset="0"/>
                <a:cs typeface="NikoshBAN" panose="02000000000000000000" pitchFamily="2" charset="0"/>
              </a:rPr>
              <a:t>মাদ্রাসা,আনোয়ারা</a:t>
            </a:r>
            <a:r>
              <a:rPr lang="en-US" sz="1600" i="1" dirty="0" smtClean="0">
                <a:latin typeface="NikoshBAN" panose="02000000000000000000" pitchFamily="2" charset="0"/>
                <a:cs typeface="NikoshBAN" panose="02000000000000000000" pitchFamily="2" charset="0"/>
              </a:rPr>
              <a:t>, </a:t>
            </a:r>
            <a:r>
              <a:rPr lang="en-US" sz="1600" i="1" dirty="0" err="1" smtClean="0">
                <a:latin typeface="NikoshBAN" panose="02000000000000000000" pitchFamily="2" charset="0"/>
                <a:cs typeface="NikoshBAN" panose="02000000000000000000" pitchFamily="2" charset="0"/>
              </a:rPr>
              <a:t>চট্রগ্রাম</a:t>
            </a:r>
            <a:r>
              <a:rPr lang="en-US" sz="1600" i="1" dirty="0" smtClean="0">
                <a:latin typeface="NikoshBAN" panose="02000000000000000000" pitchFamily="2" charset="0"/>
                <a:cs typeface="NikoshBAN" panose="02000000000000000000" pitchFamily="2" charset="0"/>
              </a:rPr>
              <a:t>- ০১৮১৯৩৩০৫৪৯</a:t>
            </a:r>
            <a:endParaRPr lang="en-US" sz="1600" i="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004602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24501"/>
            <a:ext cx="12449111" cy="6980525"/>
          </a:xfrm>
          <a:prstGeom prst="rect">
            <a:avLst/>
          </a:prstGeom>
        </p:spPr>
      </p:pic>
      <p:sp>
        <p:nvSpPr>
          <p:cNvPr id="4" name="TextBox 3"/>
          <p:cNvSpPr txBox="1"/>
          <p:nvPr/>
        </p:nvSpPr>
        <p:spPr>
          <a:xfrm>
            <a:off x="626785" y="2342023"/>
            <a:ext cx="11195539" cy="2862322"/>
          </a:xfrm>
          <a:prstGeom prst="rect">
            <a:avLst/>
          </a:prstGeom>
          <a:noFill/>
        </p:spPr>
        <p:txBody>
          <a:bodyPr wrap="square" rtlCol="0">
            <a:spAutoFit/>
          </a:bodyPr>
          <a:lstStyle/>
          <a:p>
            <a:r>
              <a:rPr lang="en-US" sz="3600" dirty="0" smtClean="0">
                <a:latin typeface="NikoshBAN" panose="02000000000000000000" pitchFamily="2" charset="0"/>
                <a:cs typeface="NikoshBAN" panose="02000000000000000000" pitchFamily="2" charset="0"/>
              </a:rPr>
              <a:t>১/  </a:t>
            </a:r>
            <a:r>
              <a:rPr lang="en-US" sz="3600" dirty="0" err="1" smtClean="0">
                <a:latin typeface="NikoshBAN" panose="02000000000000000000" pitchFamily="2" charset="0"/>
                <a:cs typeface="NikoshBAN" panose="02000000000000000000" pitchFamily="2" charset="0"/>
              </a:rPr>
              <a:t>হযরত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সোয়াইব</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আঃ</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আল্লাহ</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কোন</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সম্প্রদায়ের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নিকট</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প্রেরণ</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করেছিলেন</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জানবে</a:t>
            </a:r>
            <a:r>
              <a:rPr lang="en-US" sz="3600" dirty="0">
                <a:latin typeface="NikoshBAN" panose="02000000000000000000" pitchFamily="2" charset="0"/>
                <a:cs typeface="NikoshBAN" panose="02000000000000000000" pitchFamily="2" charset="0"/>
              </a:rPr>
              <a:t>।</a:t>
            </a:r>
            <a:endParaRPr lang="en-US" sz="3600" dirty="0" smtClean="0">
              <a:latin typeface="NikoshBAN" panose="02000000000000000000" pitchFamily="2" charset="0"/>
              <a:cs typeface="NikoshBAN" panose="02000000000000000000" pitchFamily="2" charset="0"/>
            </a:endParaRPr>
          </a:p>
          <a:p>
            <a:r>
              <a:rPr lang="en-US" sz="3600" dirty="0" smtClean="0">
                <a:latin typeface="NikoshBAN" panose="02000000000000000000" pitchFamily="2" charset="0"/>
                <a:cs typeface="NikoshBAN" panose="02000000000000000000" pitchFamily="2" charset="0"/>
              </a:rPr>
              <a:t>২/ </a:t>
            </a:r>
            <a:r>
              <a:rPr lang="en-US" sz="3600" dirty="0" err="1" smtClean="0">
                <a:latin typeface="NikoshBAN" panose="02000000000000000000" pitchFamily="2" charset="0"/>
                <a:cs typeface="NikoshBAN" panose="02000000000000000000" pitchFamily="2" charset="0"/>
              </a:rPr>
              <a:t>ওজনে</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কম</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দিলে</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তার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পরিণতি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হবে</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বলতে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পারবে</a:t>
            </a:r>
            <a:r>
              <a:rPr lang="en-US" sz="3600" dirty="0" smtClean="0">
                <a:latin typeface="NikoshBAN" panose="02000000000000000000" pitchFamily="2" charset="0"/>
                <a:cs typeface="NikoshBAN" panose="02000000000000000000" pitchFamily="2" charset="0"/>
              </a:rPr>
              <a:t>।</a:t>
            </a:r>
          </a:p>
          <a:p>
            <a:r>
              <a:rPr lang="en-US" sz="3600" dirty="0" smtClean="0">
                <a:latin typeface="NikoshBAN" panose="02000000000000000000" pitchFamily="2" charset="0"/>
                <a:cs typeface="NikoshBAN" panose="02000000000000000000" pitchFamily="2" charset="0"/>
              </a:rPr>
              <a:t>৩/ </a:t>
            </a:r>
            <a:r>
              <a:rPr lang="en-US" sz="3600" dirty="0" err="1" smtClean="0">
                <a:latin typeface="NikoshBAN" panose="02000000000000000000" pitchFamily="2" charset="0"/>
                <a:cs typeface="NikoshBAN" panose="02000000000000000000" pitchFamily="2" charset="0"/>
              </a:rPr>
              <a:t>ধৈর্যধারণ</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কারীদের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জন্য</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সংবাদ</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রয়েছে</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লিখতে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পারবে</a:t>
            </a:r>
            <a:r>
              <a:rPr lang="en-US" sz="3600" dirty="0" smtClean="0">
                <a:latin typeface="NikoshBAN" panose="02000000000000000000" pitchFamily="2" charset="0"/>
                <a:cs typeface="NikoshBAN" panose="02000000000000000000" pitchFamily="2" charset="0"/>
              </a:rPr>
              <a:t>।</a:t>
            </a:r>
          </a:p>
          <a:p>
            <a:r>
              <a:rPr lang="en-US" sz="3600" dirty="0" smtClean="0">
                <a:latin typeface="NikoshBAN" panose="02000000000000000000" pitchFamily="2" charset="0"/>
                <a:cs typeface="NikoshBAN" panose="02000000000000000000" pitchFamily="2" charset="0"/>
              </a:rPr>
              <a:t>৪/  </a:t>
            </a:r>
            <a:r>
              <a:rPr lang="en-US" sz="3600" dirty="0" err="1" smtClean="0">
                <a:latin typeface="NikoshBAN" panose="02000000000000000000" pitchFamily="2" charset="0"/>
                <a:cs typeface="NikoshBAN" panose="02000000000000000000" pitchFamily="2" charset="0"/>
              </a:rPr>
              <a:t>আসহাবে</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আইকার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জাতির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শেষ</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কঠিন</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পরিণতি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সম্পর্কে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জানতে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পারবে</a:t>
            </a:r>
            <a:r>
              <a:rPr lang="en-US" sz="360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sp>
        <p:nvSpPr>
          <p:cNvPr id="5" name="TextBox 4"/>
          <p:cNvSpPr txBox="1"/>
          <p:nvPr/>
        </p:nvSpPr>
        <p:spPr>
          <a:xfrm>
            <a:off x="1840523" y="6635694"/>
            <a:ext cx="11558954" cy="369332"/>
          </a:xfrm>
          <a:prstGeom prst="rect">
            <a:avLst/>
          </a:prstGeom>
          <a:noFill/>
        </p:spPr>
        <p:txBody>
          <a:bodyPr wrap="square" rtlCol="0">
            <a:spAutoFit/>
          </a:bodyPr>
          <a:lstStyle/>
          <a:p>
            <a:r>
              <a:rPr lang="en-US" b="1" i="1" dirty="0" err="1" smtClean="0">
                <a:latin typeface="NikoshBAN" panose="02000000000000000000" pitchFamily="2" charset="0"/>
                <a:cs typeface="NikoshBAN" panose="02000000000000000000" pitchFamily="2" charset="0"/>
              </a:rPr>
              <a:t>কাজী</a:t>
            </a:r>
            <a:r>
              <a:rPr lang="en-US" b="1" i="1" dirty="0" smtClean="0">
                <a:latin typeface="NikoshBAN" panose="02000000000000000000" pitchFamily="2" charset="0"/>
                <a:cs typeface="NikoshBAN" panose="02000000000000000000" pitchFamily="2" charset="0"/>
              </a:rPr>
              <a:t> </a:t>
            </a:r>
            <a:r>
              <a:rPr lang="en-US" b="1" i="1" dirty="0" err="1" smtClean="0">
                <a:latin typeface="NikoshBAN" panose="02000000000000000000" pitchFamily="2" charset="0"/>
                <a:cs typeface="NikoshBAN" panose="02000000000000000000" pitchFamily="2" charset="0"/>
              </a:rPr>
              <a:t>মোঃ</a:t>
            </a:r>
            <a:r>
              <a:rPr lang="en-US" b="1" i="1" dirty="0" smtClean="0">
                <a:latin typeface="NikoshBAN" panose="02000000000000000000" pitchFamily="2" charset="0"/>
                <a:cs typeface="NikoshBAN" panose="02000000000000000000" pitchFamily="2" charset="0"/>
              </a:rPr>
              <a:t> </a:t>
            </a:r>
            <a:r>
              <a:rPr lang="en-US" b="1" i="1" dirty="0" err="1" smtClean="0">
                <a:latin typeface="NikoshBAN" panose="02000000000000000000" pitchFamily="2" charset="0"/>
                <a:cs typeface="NikoshBAN" panose="02000000000000000000" pitchFamily="2" charset="0"/>
              </a:rPr>
              <a:t>আবদুল</a:t>
            </a:r>
            <a:r>
              <a:rPr lang="en-US" b="1" i="1" dirty="0" smtClean="0">
                <a:latin typeface="NikoshBAN" panose="02000000000000000000" pitchFamily="2" charset="0"/>
                <a:cs typeface="NikoshBAN" panose="02000000000000000000" pitchFamily="2" charset="0"/>
              </a:rPr>
              <a:t> </a:t>
            </a:r>
            <a:r>
              <a:rPr lang="en-US" b="1" i="1" dirty="0" err="1" smtClean="0">
                <a:latin typeface="NikoshBAN" panose="02000000000000000000" pitchFamily="2" charset="0"/>
                <a:cs typeface="NikoshBAN" panose="02000000000000000000" pitchFamily="2" charset="0"/>
              </a:rPr>
              <a:t>হান্নান</a:t>
            </a:r>
            <a:r>
              <a:rPr lang="en-US" b="1" i="1" dirty="0" smtClean="0">
                <a:latin typeface="NikoshBAN" panose="02000000000000000000" pitchFamily="2" charset="0"/>
                <a:cs typeface="NikoshBAN" panose="02000000000000000000" pitchFamily="2" charset="0"/>
              </a:rPr>
              <a:t>, অধ্যক্ষ- </a:t>
            </a:r>
            <a:r>
              <a:rPr lang="en-US" b="1" i="1" dirty="0" err="1" smtClean="0">
                <a:latin typeface="NikoshBAN" panose="02000000000000000000" pitchFamily="2" charset="0"/>
                <a:cs typeface="NikoshBAN" panose="02000000000000000000" pitchFamily="2" charset="0"/>
              </a:rPr>
              <a:t>বখতিয়ার</a:t>
            </a:r>
            <a:r>
              <a:rPr lang="en-US" b="1" i="1" dirty="0" smtClean="0">
                <a:latin typeface="NikoshBAN" panose="02000000000000000000" pitchFamily="2" charset="0"/>
                <a:cs typeface="NikoshBAN" panose="02000000000000000000" pitchFamily="2" charset="0"/>
              </a:rPr>
              <a:t> </a:t>
            </a:r>
            <a:r>
              <a:rPr lang="en-US" b="1" i="1" dirty="0" err="1" smtClean="0">
                <a:latin typeface="NikoshBAN" panose="02000000000000000000" pitchFamily="2" charset="0"/>
                <a:cs typeface="NikoshBAN" panose="02000000000000000000" pitchFamily="2" charset="0"/>
              </a:rPr>
              <a:t>পাড়া</a:t>
            </a:r>
            <a:r>
              <a:rPr lang="en-US" b="1" i="1" dirty="0" smtClean="0">
                <a:latin typeface="NikoshBAN" panose="02000000000000000000" pitchFamily="2" charset="0"/>
                <a:cs typeface="NikoshBAN" panose="02000000000000000000" pitchFamily="2" charset="0"/>
              </a:rPr>
              <a:t> </a:t>
            </a:r>
            <a:r>
              <a:rPr lang="en-US" b="1" i="1" dirty="0" err="1" smtClean="0">
                <a:latin typeface="NikoshBAN" panose="02000000000000000000" pitchFamily="2" charset="0"/>
                <a:cs typeface="NikoshBAN" panose="02000000000000000000" pitchFamily="2" charset="0"/>
              </a:rPr>
              <a:t>চারপীর</a:t>
            </a:r>
            <a:r>
              <a:rPr lang="en-US" b="1" i="1" dirty="0" smtClean="0">
                <a:latin typeface="NikoshBAN" panose="02000000000000000000" pitchFamily="2" charset="0"/>
                <a:cs typeface="NikoshBAN" panose="02000000000000000000" pitchFamily="2" charset="0"/>
              </a:rPr>
              <a:t> </a:t>
            </a:r>
            <a:r>
              <a:rPr lang="en-US" b="1" i="1" dirty="0" err="1" smtClean="0">
                <a:latin typeface="NikoshBAN" panose="02000000000000000000" pitchFamily="2" charset="0"/>
                <a:cs typeface="NikoshBAN" panose="02000000000000000000" pitchFamily="2" charset="0"/>
              </a:rPr>
              <a:t>আউলিয়া</a:t>
            </a:r>
            <a:r>
              <a:rPr lang="en-US" b="1" i="1" dirty="0" smtClean="0">
                <a:latin typeface="NikoshBAN" panose="02000000000000000000" pitchFamily="2" charset="0"/>
                <a:cs typeface="NikoshBAN" panose="02000000000000000000" pitchFamily="2" charset="0"/>
              </a:rPr>
              <a:t> </a:t>
            </a:r>
            <a:r>
              <a:rPr lang="en-US" b="1" i="1" dirty="0" err="1" smtClean="0">
                <a:latin typeface="NikoshBAN" panose="02000000000000000000" pitchFamily="2" charset="0"/>
                <a:cs typeface="NikoshBAN" panose="02000000000000000000" pitchFamily="2" charset="0"/>
              </a:rPr>
              <a:t>আলিম</a:t>
            </a:r>
            <a:r>
              <a:rPr lang="en-US" b="1" i="1" dirty="0" smtClean="0">
                <a:latin typeface="NikoshBAN" panose="02000000000000000000" pitchFamily="2" charset="0"/>
                <a:cs typeface="NikoshBAN" panose="02000000000000000000" pitchFamily="2" charset="0"/>
              </a:rPr>
              <a:t> </a:t>
            </a:r>
            <a:r>
              <a:rPr lang="en-US" b="1" i="1" dirty="0" err="1" smtClean="0">
                <a:latin typeface="NikoshBAN" panose="02000000000000000000" pitchFamily="2" charset="0"/>
                <a:cs typeface="NikoshBAN" panose="02000000000000000000" pitchFamily="2" charset="0"/>
              </a:rPr>
              <a:t>মাদ্রাসা</a:t>
            </a:r>
            <a:r>
              <a:rPr lang="en-US" b="1" i="1" dirty="0" smtClean="0">
                <a:latin typeface="NikoshBAN" panose="02000000000000000000" pitchFamily="2" charset="0"/>
                <a:cs typeface="NikoshBAN" panose="02000000000000000000" pitchFamily="2" charset="0"/>
              </a:rPr>
              <a:t> -০১৮১৯৩৩০৫৪৯ </a:t>
            </a:r>
            <a:endParaRPr lang="en-US" b="1" i="1" dirty="0">
              <a:latin typeface="NikoshBAN" panose="02000000000000000000" pitchFamily="2" charset="0"/>
              <a:cs typeface="NikoshBAN" panose="02000000000000000000" pitchFamily="2" charset="0"/>
            </a:endParaRPr>
          </a:p>
        </p:txBody>
      </p:sp>
      <p:sp>
        <p:nvSpPr>
          <p:cNvPr id="7" name="Bevel 6"/>
          <p:cNvSpPr/>
          <p:nvPr/>
        </p:nvSpPr>
        <p:spPr>
          <a:xfrm>
            <a:off x="3493477" y="831570"/>
            <a:ext cx="4759569" cy="703384"/>
          </a:xfrm>
          <a:prstGeom prst="bevel">
            <a:avLst/>
          </a:prstGeom>
          <a:effectLst>
            <a:innerShdw blurRad="63500" dist="50800" dir="13500000">
              <a:prstClr val="black">
                <a:alpha val="50000"/>
              </a:prstClr>
            </a:inn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US" sz="4800" dirty="0" err="1" smtClean="0">
                <a:latin typeface="NikoshBAN" panose="02000000000000000000" pitchFamily="2" charset="0"/>
                <a:cs typeface="NikoshBAN" panose="02000000000000000000" pitchFamily="2" charset="0"/>
              </a:rPr>
              <a:t>পাঠ</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শেষে</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শিক্ষার্থীরা</a:t>
            </a:r>
            <a:r>
              <a:rPr lang="en-US" sz="4800" dirty="0" smtClean="0">
                <a:latin typeface="NikoshBAN" panose="02000000000000000000" pitchFamily="2" charset="0"/>
                <a:cs typeface="NikoshBAN" panose="02000000000000000000" pitchFamily="2" charset="0"/>
              </a:rPr>
              <a:t>-</a:t>
            </a:r>
            <a:r>
              <a:rPr lang="en-US" dirty="0" smtClean="0"/>
              <a:t>-</a:t>
            </a:r>
            <a:endParaRPr lang="en-US" dirty="0"/>
          </a:p>
        </p:txBody>
      </p:sp>
    </p:spTree>
    <p:extLst>
      <p:ext uri="{BB962C8B-B14F-4D97-AF65-F5344CB8AC3E}">
        <p14:creationId xmlns:p14="http://schemas.microsoft.com/office/powerpoint/2010/main" val="361818903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84358" y="-117231"/>
            <a:ext cx="12455207" cy="7015746"/>
          </a:xfrm>
          <a:prstGeom prst="rect">
            <a:avLst/>
          </a:prstGeom>
        </p:spPr>
      </p:pic>
      <p:sp>
        <p:nvSpPr>
          <p:cNvPr id="4" name="TextBox 3"/>
          <p:cNvSpPr txBox="1"/>
          <p:nvPr/>
        </p:nvSpPr>
        <p:spPr>
          <a:xfrm>
            <a:off x="550984" y="2309447"/>
            <a:ext cx="4783015" cy="34778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400" b="1" dirty="0" err="1" smtClean="0">
                <a:latin typeface="NikoshBAN" panose="02000000000000000000" pitchFamily="2" charset="0"/>
                <a:cs typeface="NikoshBAN" panose="02000000000000000000" pitchFamily="2" charset="0"/>
              </a:rPr>
              <a:t>আল</a:t>
            </a:r>
            <a:r>
              <a:rPr lang="en-US" sz="4400" b="1" dirty="0" smtClean="0">
                <a:latin typeface="NikoshBAN" panose="02000000000000000000" pitchFamily="2" charset="0"/>
                <a:cs typeface="NikoshBAN" panose="02000000000000000000" pitchFamily="2" charset="0"/>
              </a:rPr>
              <a:t> </a:t>
            </a:r>
            <a:r>
              <a:rPr lang="en-US" sz="4400" b="1" dirty="0" err="1" smtClean="0">
                <a:latin typeface="NikoshBAN" panose="02000000000000000000" pitchFamily="2" charset="0"/>
                <a:cs typeface="NikoshBAN" panose="02000000000000000000" pitchFamily="2" charset="0"/>
              </a:rPr>
              <a:t>কোরআন</a:t>
            </a:r>
            <a:r>
              <a:rPr lang="en-US" sz="4400" b="1" dirty="0" smtClean="0">
                <a:latin typeface="NikoshBAN" panose="02000000000000000000" pitchFamily="2" charset="0"/>
                <a:cs typeface="NikoshBAN" panose="02000000000000000000" pitchFamily="2" charset="0"/>
              </a:rPr>
              <a:t> ও </a:t>
            </a:r>
            <a:r>
              <a:rPr lang="en-US" sz="4400" b="1" dirty="0" err="1" smtClean="0">
                <a:latin typeface="NikoshBAN" panose="02000000000000000000" pitchFamily="2" charset="0"/>
                <a:cs typeface="NikoshBAN" panose="02000000000000000000" pitchFamily="2" charset="0"/>
              </a:rPr>
              <a:t>তাজভীদ</a:t>
            </a:r>
            <a:endParaRPr lang="en-US" sz="4400" b="1" dirty="0" smtClean="0">
              <a:latin typeface="NikoshBAN" panose="02000000000000000000" pitchFamily="2" charset="0"/>
              <a:cs typeface="NikoshBAN" panose="02000000000000000000" pitchFamily="2" charset="0"/>
            </a:endParaRPr>
          </a:p>
          <a:p>
            <a:r>
              <a:rPr lang="en-US" sz="4400" dirty="0" err="1" smtClean="0">
                <a:latin typeface="NikoshBAN" panose="02000000000000000000" pitchFamily="2" charset="0"/>
                <a:cs typeface="NikoshBAN" panose="02000000000000000000" pitchFamily="2" charset="0"/>
              </a:rPr>
              <a:t>সূরাহ</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আল</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আ’রাফ</a:t>
            </a:r>
            <a:r>
              <a:rPr lang="en-US" sz="4400" dirty="0" smtClean="0">
                <a:latin typeface="NikoshBAN" panose="02000000000000000000" pitchFamily="2" charset="0"/>
                <a:cs typeface="NikoshBAN" panose="02000000000000000000" pitchFamily="2" charset="0"/>
              </a:rPr>
              <a:t> </a:t>
            </a:r>
          </a:p>
          <a:p>
            <a:r>
              <a:rPr lang="en-US" sz="4400" dirty="0" err="1" smtClean="0">
                <a:latin typeface="NikoshBAN" panose="02000000000000000000" pitchFamily="2" charset="0"/>
                <a:cs typeface="NikoshBAN" panose="02000000000000000000" pitchFamily="2" charset="0"/>
              </a:rPr>
              <a:t>আয়াত</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নং</a:t>
            </a:r>
            <a:r>
              <a:rPr lang="en-US" sz="4400" dirty="0" smtClean="0">
                <a:latin typeface="NikoshBAN" panose="02000000000000000000" pitchFamily="2" charset="0"/>
                <a:cs typeface="NikoshBAN" panose="02000000000000000000" pitchFamily="2" charset="0"/>
              </a:rPr>
              <a:t> ৮৫-৮৬-৮৭</a:t>
            </a:r>
          </a:p>
          <a:p>
            <a:r>
              <a:rPr lang="en-US" sz="4400" dirty="0" err="1" smtClean="0">
                <a:latin typeface="NikoshBAN" panose="02000000000000000000" pitchFamily="2" charset="0"/>
                <a:cs typeface="NikoshBAN" panose="02000000000000000000" pitchFamily="2" charset="0"/>
              </a:rPr>
              <a:t>সময়</a:t>
            </a:r>
            <a:r>
              <a:rPr lang="en-US" sz="4400" dirty="0" smtClean="0">
                <a:latin typeface="NikoshBAN" panose="02000000000000000000" pitchFamily="2" charset="0"/>
                <a:cs typeface="NikoshBAN" panose="02000000000000000000" pitchFamily="2" charset="0"/>
              </a:rPr>
              <a:t> – ৪৫ </a:t>
            </a:r>
            <a:r>
              <a:rPr lang="en-US" sz="4400" dirty="0" err="1" smtClean="0">
                <a:latin typeface="NikoshBAN" panose="02000000000000000000" pitchFamily="2" charset="0"/>
                <a:cs typeface="NikoshBAN" panose="02000000000000000000" pitchFamily="2" charset="0"/>
              </a:rPr>
              <a:t>মিনিট</a:t>
            </a:r>
            <a:endParaRPr lang="en-US" sz="4400" dirty="0" smtClean="0">
              <a:latin typeface="NikoshBAN" panose="02000000000000000000" pitchFamily="2" charset="0"/>
              <a:cs typeface="NikoshBAN" panose="02000000000000000000" pitchFamily="2" charset="0"/>
            </a:endParaRPr>
          </a:p>
          <a:p>
            <a:r>
              <a:rPr lang="en-US" sz="4400" dirty="0" err="1" smtClean="0">
                <a:latin typeface="NikoshBAN" panose="02000000000000000000" pitchFamily="2" charset="0"/>
                <a:cs typeface="NikoshBAN" panose="02000000000000000000" pitchFamily="2" charset="0"/>
              </a:rPr>
              <a:t>তারিখ</a:t>
            </a:r>
            <a:r>
              <a:rPr lang="en-US" sz="4400" dirty="0" smtClean="0">
                <a:latin typeface="NikoshBAN" panose="02000000000000000000" pitchFamily="2" charset="0"/>
                <a:cs typeface="NikoshBAN" panose="02000000000000000000" pitchFamily="2" charset="0"/>
              </a:rPr>
              <a:t> – ০০/০০/২০  </a:t>
            </a:r>
            <a:endParaRPr lang="en-US" sz="4400"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4"/>
          <a:stretch>
            <a:fillRect/>
          </a:stretch>
        </p:blipFill>
        <p:spPr>
          <a:xfrm>
            <a:off x="7075975" y="2309447"/>
            <a:ext cx="4459533" cy="3477875"/>
          </a:xfrm>
          <a:prstGeom prst="rect">
            <a:avLst/>
          </a:prstGeom>
        </p:spPr>
      </p:pic>
      <p:sp>
        <p:nvSpPr>
          <p:cNvPr id="6" name="TextBox 5"/>
          <p:cNvSpPr txBox="1"/>
          <p:nvPr/>
        </p:nvSpPr>
        <p:spPr>
          <a:xfrm>
            <a:off x="952500" y="6529183"/>
            <a:ext cx="11781692" cy="369332"/>
          </a:xfrm>
          <a:prstGeom prst="rect">
            <a:avLst/>
          </a:prstGeom>
          <a:noFill/>
        </p:spPr>
        <p:txBody>
          <a:bodyPr wrap="square" rtlCol="0">
            <a:spAutoFit/>
          </a:bodyPr>
          <a:lstStyle/>
          <a:p>
            <a:r>
              <a:rPr lang="en-US" i="1" dirty="0" err="1" smtClean="0">
                <a:latin typeface="NikoshBAN" panose="02000000000000000000" pitchFamily="2" charset="0"/>
                <a:cs typeface="NikoshBAN" panose="02000000000000000000" pitchFamily="2" charset="0"/>
              </a:rPr>
              <a:t>কাজী</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মোঃ</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আবদুল</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হান্নান</a:t>
            </a:r>
            <a:r>
              <a:rPr lang="en-US" i="1" dirty="0" smtClean="0">
                <a:latin typeface="NikoshBAN" panose="02000000000000000000" pitchFamily="2" charset="0"/>
                <a:cs typeface="NikoshBAN" panose="02000000000000000000" pitchFamily="2" charset="0"/>
              </a:rPr>
              <a:t>, অধ্যক্ষ- </a:t>
            </a:r>
            <a:r>
              <a:rPr lang="en-US" i="1" dirty="0" err="1" smtClean="0">
                <a:latin typeface="NikoshBAN" panose="02000000000000000000" pitchFamily="2" charset="0"/>
                <a:cs typeface="NikoshBAN" panose="02000000000000000000" pitchFamily="2" charset="0"/>
              </a:rPr>
              <a:t>বখতিয়ার</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পাড়া</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চারপীর</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আউলিয়া</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আলিম</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মাদ্রাসা,আনোয়ারা,চট্রগ্রাম</a:t>
            </a:r>
            <a:r>
              <a:rPr lang="en-US" i="1" dirty="0" smtClean="0">
                <a:latin typeface="NikoshBAN" panose="02000000000000000000" pitchFamily="2" charset="0"/>
                <a:cs typeface="NikoshBAN" panose="02000000000000000000" pitchFamily="2" charset="0"/>
              </a:rPr>
              <a:t> -০১৮১৯৩৩০৫৪৯ </a:t>
            </a:r>
            <a:endParaRPr lang="en-US" i="1" dirty="0">
              <a:latin typeface="NikoshBAN" panose="02000000000000000000" pitchFamily="2" charset="0"/>
              <a:cs typeface="NikoshBAN" panose="02000000000000000000" pitchFamily="2" charset="0"/>
            </a:endParaRPr>
          </a:p>
        </p:txBody>
      </p:sp>
      <p:sp>
        <p:nvSpPr>
          <p:cNvPr id="7" name="Left-Right Arrow 6"/>
          <p:cNvSpPr/>
          <p:nvPr/>
        </p:nvSpPr>
        <p:spPr>
          <a:xfrm>
            <a:off x="2813537" y="527538"/>
            <a:ext cx="6471139" cy="1370332"/>
          </a:xfrm>
          <a:prstGeom prst="leftRightArrow">
            <a:avLst/>
          </a:prstGeom>
          <a:effectLst>
            <a:glow rad="101600">
              <a:schemeClr val="accent5">
                <a:satMod val="175000"/>
                <a:alpha val="40000"/>
              </a:schemeClr>
            </a:glo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dirty="0" smtClean="0">
                <a:latin typeface="NikoshBAN" panose="02000000000000000000" pitchFamily="2" charset="0"/>
                <a:cs typeface="NikoshBAN" panose="02000000000000000000" pitchFamily="2" charset="0"/>
              </a:rPr>
              <a:t>আজকের </a:t>
            </a:r>
            <a:r>
              <a:rPr lang="en-US" sz="6000" b="1" dirty="0" err="1" smtClean="0">
                <a:latin typeface="NikoshBAN" panose="02000000000000000000" pitchFamily="2" charset="0"/>
                <a:cs typeface="NikoshBAN" panose="02000000000000000000" pitchFamily="2" charset="0"/>
              </a:rPr>
              <a:t>পাঠ</a:t>
            </a:r>
            <a:r>
              <a:rPr lang="en-US" sz="6000" b="1" dirty="0" smtClean="0">
                <a:latin typeface="NikoshBAN" panose="02000000000000000000" pitchFamily="2" charset="0"/>
                <a:cs typeface="NikoshBAN" panose="02000000000000000000" pitchFamily="2" charset="0"/>
              </a:rPr>
              <a:t> </a:t>
            </a:r>
            <a:endParaRPr lang="en-US" sz="60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4025155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7127" y="-127502"/>
            <a:ext cx="12455207" cy="6974428"/>
          </a:xfrm>
          <a:prstGeom prst="rect">
            <a:avLst/>
          </a:prstGeom>
        </p:spPr>
      </p:pic>
      <p:sp>
        <p:nvSpPr>
          <p:cNvPr id="7" name="Rectangle 6"/>
          <p:cNvSpPr/>
          <p:nvPr/>
        </p:nvSpPr>
        <p:spPr>
          <a:xfrm>
            <a:off x="644770" y="2335829"/>
            <a:ext cx="10773507" cy="138499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ar-AE" sz="2800" dirty="0">
                <a:latin typeface="Arial" panose="020B0604020202020204" pitchFamily="34" charset="0"/>
                <a:cs typeface="Arial" panose="020B0604020202020204" pitchFamily="34" charset="0"/>
              </a:rPr>
              <a:t>لَى مَدْيَنَ أَخَاهُمْ شُعَيْبًا قَالَ يَا قَوْمِ اعْبُدُوا اللَّهَ مَا لَكُمْ مِنْ إِلَهٍ غَيْرُهُ قَدْ جَاءَتْكُمْ بَيِّنَةٌ مِنْ رَبِّكُمْ فَأَوْفُوا الْكَيْلَ وَالْمِيزَانَ وَلَا تَبْخَسُوا النَّاسَ أَشْيَاءَهُمْ </a:t>
            </a:r>
            <a:r>
              <a:rPr lang="ar-AE" sz="2800" dirty="0">
                <a:latin typeface="Arial" panose="020B0604020202020204" pitchFamily="34" charset="0"/>
              </a:rPr>
              <a:t>اعْبُدُوا اللَّهَ فِي </a:t>
            </a:r>
            <a:r>
              <a:rPr lang="ar-AE" sz="2800" dirty="0">
                <a:latin typeface="Arial" panose="020B0604020202020204" pitchFamily="34" charset="0"/>
                <a:cs typeface="Arial" panose="020B0604020202020204" pitchFamily="34" charset="0"/>
              </a:rPr>
              <a:t>الْأَرْضِ بَعْدَ إِصْلَاحِهَا ذَلِكُمْ خَيْرٌ لَكُمْ </a:t>
            </a:r>
            <a:r>
              <a:rPr lang="en-US" sz="2800" dirty="0" smtClean="0">
                <a:latin typeface="Arial" panose="020B0604020202020204" pitchFamily="34" charset="0"/>
                <a:cs typeface="Arial" panose="020B0604020202020204" pitchFamily="34" charset="0"/>
              </a:rPr>
              <a:t>        </a:t>
            </a:r>
            <a:r>
              <a:rPr lang="ar-AE" sz="2800" dirty="0" smtClean="0">
                <a:latin typeface="Arial" panose="020B0604020202020204" pitchFamily="34" charset="0"/>
                <a:cs typeface="Arial" panose="020B0604020202020204" pitchFamily="34" charset="0"/>
              </a:rPr>
              <a:t>إِنْ </a:t>
            </a:r>
            <a:r>
              <a:rPr lang="ar-AE" sz="2800" dirty="0">
                <a:latin typeface="Arial" panose="020B0604020202020204" pitchFamily="34" charset="0"/>
                <a:cs typeface="Arial" panose="020B0604020202020204" pitchFamily="34" charset="0"/>
              </a:rPr>
              <a:t>كُنْتُمْ </a:t>
            </a:r>
            <a:r>
              <a:rPr lang="ar-AE" sz="2800" dirty="0" smtClean="0">
                <a:latin typeface="Arial" panose="020B0604020202020204" pitchFamily="34" charset="0"/>
                <a:cs typeface="Arial" panose="020B0604020202020204" pitchFamily="34" charset="0"/>
              </a:rPr>
              <a:t>مُؤْمِنِينَ</a:t>
            </a:r>
            <a:r>
              <a:rPr lang="en-US" sz="2800" dirty="0" smtClean="0">
                <a:latin typeface="Arial" panose="020B0604020202020204" pitchFamily="34" charset="0"/>
                <a:cs typeface="Arial" panose="020B0604020202020204" pitchFamily="34" charset="0"/>
              </a:rPr>
              <a:t>85</a:t>
            </a:r>
            <a:endParaRPr lang="en-US" sz="2800" dirty="0">
              <a:latin typeface="Arial" panose="020B0604020202020204" pitchFamily="34" charset="0"/>
              <a:cs typeface="Arial" panose="020B0604020202020204" pitchFamily="34" charset="0"/>
            </a:endParaRPr>
          </a:p>
        </p:txBody>
      </p:sp>
      <p:sp>
        <p:nvSpPr>
          <p:cNvPr id="8" name="Rectangle 7"/>
          <p:cNvSpPr/>
          <p:nvPr/>
        </p:nvSpPr>
        <p:spPr>
          <a:xfrm>
            <a:off x="644770" y="3820636"/>
            <a:ext cx="10773507" cy="95410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ar-AE" sz="2800" dirty="0">
                <a:latin typeface="Arial" panose="020B0604020202020204" pitchFamily="34" charset="0"/>
                <a:cs typeface="Arial" panose="020B0604020202020204" pitchFamily="34" charset="0"/>
              </a:rPr>
              <a:t>وَلَا تَقْعُدُوا بِكُلِّ صِرَاطٍ تُوعِدُونَ وَتَصُدُّونَ عَنْ سَبِيلِ اللَّهِ مَنْ آمَنَ بِهِ وَتَبْغُونَهَا عِوَجًا وَاذْكُرُوا إِذْ كُنْتُمْ قَلِيلًا فَكَثَّرَكُمْ وَانْظُرُوا كَيْفَ كَانَ عَاقِبَةُ </a:t>
            </a:r>
            <a:r>
              <a:rPr lang="ar-AE" sz="2800" dirty="0" smtClean="0">
                <a:latin typeface="Arial" panose="020B0604020202020204" pitchFamily="34" charset="0"/>
                <a:cs typeface="Arial" panose="020B0604020202020204" pitchFamily="34" charset="0"/>
              </a:rPr>
              <a:t>الْمُفْسِدِينَ(86</a:t>
            </a:r>
            <a:r>
              <a:rPr lang="ar-AE" sz="2800" dirty="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p:txBody>
      </p:sp>
      <p:sp>
        <p:nvSpPr>
          <p:cNvPr id="9" name="Rectangle 8"/>
          <p:cNvSpPr/>
          <p:nvPr/>
        </p:nvSpPr>
        <p:spPr>
          <a:xfrm>
            <a:off x="644770" y="4874555"/>
            <a:ext cx="10773507" cy="95410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ar-AE" dirty="0"/>
              <a:t>و</a:t>
            </a:r>
            <a:r>
              <a:rPr lang="ar-AE" sz="2800" dirty="0">
                <a:latin typeface="Arial" panose="020B0604020202020204" pitchFamily="34" charset="0"/>
                <a:cs typeface="Arial" panose="020B0604020202020204" pitchFamily="34" charset="0"/>
              </a:rPr>
              <a:t>َإِنْ كَانَ طَائِفَةٌ مِنْكُمْ آمَنُوا بِالَّذِي أُرْسِلْتُ بِهِ وَطَائِفَةٌ لَمْ يُؤْمِنُوا فَاصْبِرُوا حَتَّى يَحْكُمَ اللَّهُ بَيْنَنَا وَهُوَ خَيْرُ </a:t>
            </a:r>
            <a:r>
              <a:rPr lang="ar-AE" sz="2800" dirty="0" smtClean="0">
                <a:latin typeface="Arial" panose="020B0604020202020204" pitchFamily="34" charset="0"/>
                <a:cs typeface="Arial" panose="020B0604020202020204" pitchFamily="34" charset="0"/>
              </a:rPr>
              <a:t>الْحَاكِمِينَ(87</a:t>
            </a:r>
            <a:r>
              <a:rPr lang="ar-AE" dirty="0"/>
              <a:t>)</a:t>
            </a:r>
            <a:endParaRPr lang="en-US" dirty="0"/>
          </a:p>
        </p:txBody>
      </p:sp>
      <p:sp>
        <p:nvSpPr>
          <p:cNvPr id="2" name="TextBox 1"/>
          <p:cNvSpPr txBox="1"/>
          <p:nvPr/>
        </p:nvSpPr>
        <p:spPr>
          <a:xfrm>
            <a:off x="433754" y="6485073"/>
            <a:ext cx="11758246" cy="461665"/>
          </a:xfrm>
          <a:prstGeom prst="rect">
            <a:avLst/>
          </a:prstGeom>
          <a:noFill/>
        </p:spPr>
        <p:txBody>
          <a:bodyPr wrap="square" rtlCol="0">
            <a:spAutoFit/>
          </a:bodyPr>
          <a:lstStyle/>
          <a:p>
            <a:r>
              <a:rPr lang="en-US" sz="2400" i="1" dirty="0" err="1" smtClean="0">
                <a:latin typeface="NikoshBAN" panose="02000000000000000000" pitchFamily="2" charset="0"/>
                <a:cs typeface="NikoshBAN" panose="02000000000000000000" pitchFamily="2" charset="0"/>
              </a:rPr>
              <a:t>কাজি</a:t>
            </a:r>
            <a:r>
              <a:rPr lang="en-US" sz="2400" i="1" dirty="0" smtClean="0">
                <a:latin typeface="NikoshBAN" panose="02000000000000000000" pitchFamily="2" charset="0"/>
                <a:cs typeface="NikoshBAN" panose="02000000000000000000" pitchFamily="2" charset="0"/>
              </a:rPr>
              <a:t> </a:t>
            </a:r>
            <a:r>
              <a:rPr lang="en-US" sz="2400" i="1" dirty="0" err="1" smtClean="0">
                <a:latin typeface="NikoshBAN" panose="02000000000000000000" pitchFamily="2" charset="0"/>
                <a:cs typeface="NikoshBAN" panose="02000000000000000000" pitchFamily="2" charset="0"/>
              </a:rPr>
              <a:t>মোঃ</a:t>
            </a:r>
            <a:r>
              <a:rPr lang="en-US" sz="2400" i="1" dirty="0" smtClean="0">
                <a:latin typeface="NikoshBAN" panose="02000000000000000000" pitchFamily="2" charset="0"/>
                <a:cs typeface="NikoshBAN" panose="02000000000000000000" pitchFamily="2" charset="0"/>
              </a:rPr>
              <a:t> </a:t>
            </a:r>
            <a:r>
              <a:rPr lang="en-US" sz="2400" i="1" dirty="0" err="1" smtClean="0">
                <a:latin typeface="NikoshBAN" panose="02000000000000000000" pitchFamily="2" charset="0"/>
                <a:cs typeface="NikoshBAN" panose="02000000000000000000" pitchFamily="2" charset="0"/>
              </a:rPr>
              <a:t>আবদুল</a:t>
            </a:r>
            <a:r>
              <a:rPr lang="en-US" sz="2400" i="1" dirty="0" smtClean="0">
                <a:latin typeface="NikoshBAN" panose="02000000000000000000" pitchFamily="2" charset="0"/>
                <a:cs typeface="NikoshBAN" panose="02000000000000000000" pitchFamily="2" charset="0"/>
              </a:rPr>
              <a:t> </a:t>
            </a:r>
            <a:r>
              <a:rPr lang="en-US" sz="2400" i="1" dirty="0" err="1" smtClean="0">
                <a:latin typeface="NikoshBAN" panose="02000000000000000000" pitchFamily="2" charset="0"/>
                <a:cs typeface="NikoshBAN" panose="02000000000000000000" pitchFamily="2" charset="0"/>
              </a:rPr>
              <a:t>হান্নান</a:t>
            </a:r>
            <a:r>
              <a:rPr lang="en-US" sz="2400" i="1" dirty="0" smtClean="0">
                <a:latin typeface="NikoshBAN" panose="02000000000000000000" pitchFamily="2" charset="0"/>
                <a:cs typeface="NikoshBAN" panose="02000000000000000000" pitchFamily="2" charset="0"/>
              </a:rPr>
              <a:t>, অধ্যক্ষ- </a:t>
            </a:r>
            <a:r>
              <a:rPr lang="en-US" sz="2400" i="1" dirty="0" err="1" smtClean="0">
                <a:latin typeface="NikoshBAN" panose="02000000000000000000" pitchFamily="2" charset="0"/>
                <a:cs typeface="NikoshBAN" panose="02000000000000000000" pitchFamily="2" charset="0"/>
              </a:rPr>
              <a:t>বখতিয়ার</a:t>
            </a:r>
            <a:r>
              <a:rPr lang="en-US" sz="2400" i="1" dirty="0" smtClean="0">
                <a:latin typeface="NikoshBAN" panose="02000000000000000000" pitchFamily="2" charset="0"/>
                <a:cs typeface="NikoshBAN" panose="02000000000000000000" pitchFamily="2" charset="0"/>
              </a:rPr>
              <a:t> </a:t>
            </a:r>
            <a:r>
              <a:rPr lang="en-US" sz="2400" i="1" dirty="0" err="1" smtClean="0">
                <a:latin typeface="NikoshBAN" panose="02000000000000000000" pitchFamily="2" charset="0"/>
                <a:cs typeface="NikoshBAN" panose="02000000000000000000" pitchFamily="2" charset="0"/>
              </a:rPr>
              <a:t>পাড়া</a:t>
            </a:r>
            <a:r>
              <a:rPr lang="en-US" sz="2400" i="1" dirty="0" smtClean="0">
                <a:latin typeface="NikoshBAN" panose="02000000000000000000" pitchFamily="2" charset="0"/>
                <a:cs typeface="NikoshBAN" panose="02000000000000000000" pitchFamily="2" charset="0"/>
              </a:rPr>
              <a:t> </a:t>
            </a:r>
            <a:r>
              <a:rPr lang="en-US" sz="2400" i="1" dirty="0" err="1" smtClean="0">
                <a:latin typeface="NikoshBAN" panose="02000000000000000000" pitchFamily="2" charset="0"/>
                <a:cs typeface="NikoshBAN" panose="02000000000000000000" pitchFamily="2" charset="0"/>
              </a:rPr>
              <a:t>চারপীর</a:t>
            </a:r>
            <a:r>
              <a:rPr lang="en-US" sz="2400" i="1" dirty="0" smtClean="0">
                <a:latin typeface="NikoshBAN" panose="02000000000000000000" pitchFamily="2" charset="0"/>
                <a:cs typeface="NikoshBAN" panose="02000000000000000000" pitchFamily="2" charset="0"/>
              </a:rPr>
              <a:t> </a:t>
            </a:r>
            <a:r>
              <a:rPr lang="en-US" sz="2400" i="1" dirty="0" err="1" smtClean="0">
                <a:latin typeface="NikoshBAN" panose="02000000000000000000" pitchFamily="2" charset="0"/>
                <a:cs typeface="NikoshBAN" panose="02000000000000000000" pitchFamily="2" charset="0"/>
              </a:rPr>
              <a:t>আউলিয়া</a:t>
            </a:r>
            <a:r>
              <a:rPr lang="en-US" sz="2400" i="1" dirty="0" smtClean="0">
                <a:latin typeface="NikoshBAN" panose="02000000000000000000" pitchFamily="2" charset="0"/>
                <a:cs typeface="NikoshBAN" panose="02000000000000000000" pitchFamily="2" charset="0"/>
              </a:rPr>
              <a:t> </a:t>
            </a:r>
            <a:r>
              <a:rPr lang="en-US" sz="2400" i="1" dirty="0" err="1" smtClean="0">
                <a:latin typeface="NikoshBAN" panose="02000000000000000000" pitchFamily="2" charset="0"/>
                <a:cs typeface="NikoshBAN" panose="02000000000000000000" pitchFamily="2" charset="0"/>
              </a:rPr>
              <a:t>আলিম</a:t>
            </a:r>
            <a:r>
              <a:rPr lang="en-US" sz="2400" i="1" dirty="0" smtClean="0">
                <a:latin typeface="NikoshBAN" panose="02000000000000000000" pitchFamily="2" charset="0"/>
                <a:cs typeface="NikoshBAN" panose="02000000000000000000" pitchFamily="2" charset="0"/>
              </a:rPr>
              <a:t> মাদ্রাসা,আনোয়ারা,চট্রগ্রাম-01819330549 </a:t>
            </a:r>
            <a:endParaRPr lang="en-US" sz="2400" i="1" dirty="0">
              <a:latin typeface="NikoshBAN" panose="02000000000000000000" pitchFamily="2" charset="0"/>
              <a:cs typeface="NikoshBAN" panose="02000000000000000000" pitchFamily="2" charset="0"/>
            </a:endParaRPr>
          </a:p>
        </p:txBody>
      </p:sp>
      <p:sp>
        <p:nvSpPr>
          <p:cNvPr id="5" name="Horizontal Scroll 4"/>
          <p:cNvSpPr/>
          <p:nvPr/>
        </p:nvSpPr>
        <p:spPr>
          <a:xfrm>
            <a:off x="2801816" y="553413"/>
            <a:ext cx="5627077" cy="867507"/>
          </a:xfrm>
          <a:prstGeom prst="horizontalScroll">
            <a:avLst/>
          </a:prstGeom>
          <a:effectLst>
            <a:glow rad="139700">
              <a:schemeClr val="accent2">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dirty="0" smtClean="0">
                <a:latin typeface="NikoshBAN" panose="02000000000000000000" pitchFamily="2" charset="0"/>
                <a:cs typeface="NikoshBAN" panose="02000000000000000000" pitchFamily="2" charset="0"/>
              </a:rPr>
              <a:t>আজকের </a:t>
            </a:r>
            <a:r>
              <a:rPr lang="en-US" sz="4800" dirty="0" err="1" smtClean="0">
                <a:latin typeface="NikoshBAN" panose="02000000000000000000" pitchFamily="2" charset="0"/>
                <a:cs typeface="NikoshBAN" panose="02000000000000000000" pitchFamily="2" charset="0"/>
              </a:rPr>
              <a:t>আলোচ্য</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আয়াত</a:t>
            </a:r>
            <a:r>
              <a:rPr lang="en-US" sz="4800" dirty="0" smtClean="0">
                <a:latin typeface="NikoshBAN" panose="02000000000000000000" pitchFamily="2" charset="0"/>
                <a:cs typeface="NikoshBAN" panose="02000000000000000000" pitchFamily="2" charset="0"/>
              </a:rPr>
              <a:t> </a:t>
            </a:r>
            <a:endParaRPr lang="en-US" sz="4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9439922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93724"/>
            <a:ext cx="12455207" cy="6974428"/>
          </a:xfrm>
          <a:prstGeom prst="rect">
            <a:avLst/>
          </a:prstGeom>
        </p:spPr>
      </p:pic>
      <p:sp>
        <p:nvSpPr>
          <p:cNvPr id="4" name="Rectangle 3"/>
          <p:cNvSpPr/>
          <p:nvPr/>
        </p:nvSpPr>
        <p:spPr>
          <a:xfrm>
            <a:off x="418818" y="1780274"/>
            <a:ext cx="11617570" cy="483209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as-IN" sz="2800" dirty="0">
                <a:latin typeface="NikoshBAN" panose="02000000000000000000" pitchFamily="2" charset="0"/>
                <a:cs typeface="NikoshBAN" panose="02000000000000000000" pitchFamily="2" charset="0"/>
              </a:rPr>
              <a:t>৮৫ আর মাদইয়ানে (প্রেরণ করেছিলাম) তাদের ভাই শু‘আইবকে। সে বলল, ‘হে আমার কওম, তোমরা আল্লাহর ইবাদাত কর। তিনি ছাড়া তোমাদের কোন (সত্য) ইলাহ নেই। তোমাদের রবের পক্ষ থেকে তোমাদের নিকট স্পষ্ট প্রমাণ এসেছে। সুতরাং তোমরা পরিমাণে ও ওজনে পরিপূর্ণ দাও এবং মানুষকে তাদের পণ্যে কম দেবে না; আর তোমরা যমীনে ফাসাদ করবে না তা সংশোধনের পর। এগুলো তোমাদের জন্য উত্তম যদি তোমরা মুমিন হও</a:t>
            </a:r>
            <a:r>
              <a:rPr lang="as-IN" sz="2800" dirty="0" smtClean="0">
                <a:latin typeface="NikoshBAN" panose="02000000000000000000" pitchFamily="2" charset="0"/>
                <a:cs typeface="NikoshBAN" panose="02000000000000000000" pitchFamily="2" charset="0"/>
              </a:rPr>
              <a:t>’।</a:t>
            </a:r>
            <a:endParaRPr lang="en-US" sz="2800" dirty="0">
              <a:latin typeface="NikoshBAN" panose="02000000000000000000" pitchFamily="2" charset="0"/>
              <a:cs typeface="NikoshBAN" panose="02000000000000000000" pitchFamily="2" charset="0"/>
            </a:endParaRPr>
          </a:p>
          <a:p>
            <a:r>
              <a:rPr lang="as-IN" sz="2800" dirty="0" smtClean="0">
                <a:latin typeface="NikoshBAN" panose="02000000000000000000" pitchFamily="2" charset="0"/>
                <a:cs typeface="NikoshBAN" panose="02000000000000000000" pitchFamily="2" charset="0"/>
              </a:rPr>
              <a:t>৮৬ </a:t>
            </a:r>
            <a:r>
              <a:rPr lang="as-IN" sz="2800" dirty="0">
                <a:latin typeface="NikoshBAN" panose="02000000000000000000" pitchFamily="2" charset="0"/>
                <a:cs typeface="NikoshBAN" panose="02000000000000000000" pitchFamily="2" charset="0"/>
              </a:rPr>
              <a:t>‘আর যারা তাঁর প্রতি ঈমান এনেছে তাদেরকে ভয় দেখাতে, আল্লাহর পথ থেকে বাধা দিতে এবং তাতে বক্রতা অনুসন্ধান করতে তোমরা প্রতিটি পথে বসে থেকো না’। আর স্মরণ কর, যখন তোমরা ছিলে কম, অতঃপর তিনি তোমাদেরকে অধিক করেছেন এবং দেখ, কিরূপ হয়েছে ফাসাদকারীদের পরিণতি</a:t>
            </a:r>
            <a:r>
              <a:rPr lang="as-IN" sz="2800" dirty="0" smtClean="0">
                <a:latin typeface="NikoshBAN" panose="02000000000000000000" pitchFamily="2" charset="0"/>
                <a:cs typeface="NikoshBAN" panose="02000000000000000000" pitchFamily="2" charset="0"/>
              </a:rPr>
              <a:t>।</a:t>
            </a:r>
            <a:endParaRPr lang="en-US" sz="2800" dirty="0" smtClean="0">
              <a:latin typeface="NikoshBAN" panose="02000000000000000000" pitchFamily="2" charset="0"/>
              <a:cs typeface="NikoshBAN" panose="02000000000000000000" pitchFamily="2" charset="0"/>
            </a:endParaRPr>
          </a:p>
          <a:p>
            <a:r>
              <a:rPr lang="as-IN" sz="2800" dirty="0">
                <a:latin typeface="NikoshBAN" panose="02000000000000000000" pitchFamily="2" charset="0"/>
                <a:cs typeface="NikoshBAN" panose="02000000000000000000" pitchFamily="2" charset="0"/>
              </a:rPr>
              <a:t>৮৭ আমি যা নিয়ে প্রেরিত হয়েছি, তার প্রতি যদি তোমাদের একটি দল ঈমান আনে আর অন্য দল ঈমান না আনে, তাহলে ধৈর্যধারণ কর, যতক্ষণ না আল্লাহ আমাদের মধ্যে ফয়সালা করেন। আর তিনি উত্তম ফয়সালাকারী</a:t>
            </a:r>
            <a:r>
              <a:rPr lang="as-IN" sz="2800" dirty="0" smtClean="0">
                <a:latin typeface="NikoshBAN" panose="02000000000000000000" pitchFamily="2" charset="0"/>
                <a:cs typeface="NikoshBAN" panose="02000000000000000000" pitchFamily="2" charset="0"/>
              </a:rPr>
              <a:t>।</a:t>
            </a:r>
            <a:endParaRPr lang="en-US" sz="2800" dirty="0">
              <a:latin typeface="NikoshBAN" panose="02000000000000000000" pitchFamily="2" charset="0"/>
              <a:cs typeface="NikoshBAN" panose="02000000000000000000" pitchFamily="2" charset="0"/>
            </a:endParaRPr>
          </a:p>
        </p:txBody>
      </p:sp>
      <p:sp>
        <p:nvSpPr>
          <p:cNvPr id="5" name="TextBox 4"/>
          <p:cNvSpPr txBox="1"/>
          <p:nvPr/>
        </p:nvSpPr>
        <p:spPr>
          <a:xfrm>
            <a:off x="804985" y="6729598"/>
            <a:ext cx="12098215" cy="338554"/>
          </a:xfrm>
          <a:prstGeom prst="rect">
            <a:avLst/>
          </a:prstGeom>
          <a:noFill/>
        </p:spPr>
        <p:txBody>
          <a:bodyPr wrap="square" rtlCol="0">
            <a:spAutoFit/>
          </a:bodyPr>
          <a:lstStyle/>
          <a:p>
            <a:r>
              <a:rPr lang="en-US" sz="1600" i="1" dirty="0" err="1" smtClean="0"/>
              <a:t>কাজী</a:t>
            </a:r>
            <a:r>
              <a:rPr lang="en-US" sz="1600" i="1" dirty="0" smtClean="0"/>
              <a:t> </a:t>
            </a:r>
            <a:r>
              <a:rPr lang="en-US" sz="1600" i="1" dirty="0" err="1" smtClean="0"/>
              <a:t>মোঃ</a:t>
            </a:r>
            <a:r>
              <a:rPr lang="en-US" sz="1600" i="1" dirty="0" smtClean="0"/>
              <a:t> </a:t>
            </a:r>
            <a:r>
              <a:rPr lang="en-US" sz="1600" i="1" dirty="0" err="1" smtClean="0"/>
              <a:t>আবদুল</a:t>
            </a:r>
            <a:r>
              <a:rPr lang="en-US" sz="1600" i="1" dirty="0" smtClean="0"/>
              <a:t> </a:t>
            </a:r>
            <a:r>
              <a:rPr lang="en-US" sz="1600" i="1" dirty="0" err="1" smtClean="0"/>
              <a:t>হান্নান</a:t>
            </a:r>
            <a:r>
              <a:rPr lang="en-US" sz="1600" i="1" dirty="0" smtClean="0"/>
              <a:t>, অধ্যক্ষ </a:t>
            </a:r>
            <a:r>
              <a:rPr lang="en-US" sz="1600" i="1" dirty="0" err="1" smtClean="0"/>
              <a:t>বখতিয়ার</a:t>
            </a:r>
            <a:r>
              <a:rPr lang="en-US" sz="1600" i="1" dirty="0" smtClean="0"/>
              <a:t> </a:t>
            </a:r>
            <a:r>
              <a:rPr lang="en-US" sz="1600" i="1" dirty="0" err="1" smtClean="0"/>
              <a:t>পাড়া</a:t>
            </a:r>
            <a:r>
              <a:rPr lang="en-US" sz="1600" i="1" dirty="0" smtClean="0"/>
              <a:t> </a:t>
            </a:r>
            <a:r>
              <a:rPr lang="en-US" sz="1600" i="1" dirty="0" err="1" smtClean="0"/>
              <a:t>চারপীর</a:t>
            </a:r>
            <a:r>
              <a:rPr lang="en-US" sz="1600" i="1" dirty="0" smtClean="0"/>
              <a:t> </a:t>
            </a:r>
            <a:r>
              <a:rPr lang="en-US" sz="1600" i="1" dirty="0" err="1" smtClean="0"/>
              <a:t>আউলিয়া</a:t>
            </a:r>
            <a:r>
              <a:rPr lang="en-US" sz="1600" i="1" dirty="0" smtClean="0"/>
              <a:t> </a:t>
            </a:r>
            <a:r>
              <a:rPr lang="en-US" sz="1600" i="1" dirty="0" err="1" smtClean="0"/>
              <a:t>আলিম</a:t>
            </a:r>
            <a:r>
              <a:rPr lang="en-US" sz="1600" i="1" dirty="0" smtClean="0"/>
              <a:t> </a:t>
            </a:r>
            <a:r>
              <a:rPr lang="en-US" sz="1600" i="1" dirty="0" err="1" smtClean="0"/>
              <a:t>মাদ্রাসা,আনোয়ারা</a:t>
            </a:r>
            <a:r>
              <a:rPr lang="en-US" sz="1600" i="1" dirty="0" smtClean="0"/>
              <a:t>, চট্রগ্রাম-01819330549</a:t>
            </a:r>
            <a:endParaRPr lang="en-US" sz="1600" i="1" dirty="0"/>
          </a:p>
        </p:txBody>
      </p:sp>
      <p:sp>
        <p:nvSpPr>
          <p:cNvPr id="9" name="Up Ribbon 8"/>
          <p:cNvSpPr/>
          <p:nvPr/>
        </p:nvSpPr>
        <p:spPr>
          <a:xfrm>
            <a:off x="2708031" y="561014"/>
            <a:ext cx="6494584" cy="656493"/>
          </a:xfrm>
          <a:prstGeom prst="ribbon2">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000" b="1" dirty="0" err="1" smtClean="0">
                <a:solidFill>
                  <a:srgbClr val="7030A0"/>
                </a:solidFill>
              </a:rPr>
              <a:t>বঙ্গানুবাদ</a:t>
            </a:r>
            <a:endParaRPr lang="en-US" sz="4000" b="1" dirty="0">
              <a:solidFill>
                <a:srgbClr val="7030A0"/>
              </a:solidFill>
            </a:endParaRPr>
          </a:p>
        </p:txBody>
      </p:sp>
    </p:spTree>
    <p:extLst>
      <p:ext uri="{BB962C8B-B14F-4D97-AF65-F5344CB8AC3E}">
        <p14:creationId xmlns:p14="http://schemas.microsoft.com/office/powerpoint/2010/main" val="81364761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892" y="2215661"/>
            <a:ext cx="11284000" cy="415498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as-IN" sz="2400" dirty="0">
                <a:latin typeface="NikoshBAN" panose="02000000000000000000" pitchFamily="2" charset="0"/>
                <a:cs typeface="NikoshBAN" panose="02000000000000000000" pitchFamily="2" charset="0"/>
              </a:rPr>
              <a:t>হযরত শোয়ায়েব (আ.) যে সম্প্রদায়ের প্রতি প্রেরিত হয়েছিলেন। কোরআন পাকে কোথাও তাদেরকে আহলে মাদইয়ান এবং কোথাও আছহাবে আইকাহ বলা হয়েছে। অধিকাংশ তাফসীরবিদদের মতে আছহাবে মাদ ইয়ান’ ও ‘আছহাবে আইকাহ’ পৃথক পৃথক জাতি। হযরত শোয়ায়েব (আ.) প্রথমতঃ তাদের এক জাতির নিকট প্রেরিত হন। তারা ধ্বংস হয়ে যাওয়ার পর অপর জাতির নিকট প্রেরিত হন। আছহাবে আইকাহ ধ্বংস হয় এইভাবে যে, প্রথমে কয়েকদিন তাদের বস্তিতে ভীষণ গরম পড়ে। ফলে গোটা জাতি ছটফট করতে থাকে। অতঃপর নিকটস্থ একটি গভীর জঙ্গলের উপর গাঢ় মেঘমালা দেখা যায়, ফলে জঙ্গলে ছায়া পড়ে এবং শীতল বাতাস বইতে থাকে। ফলে সকলে সেদিকে ধাবিত হয়। তখন মেঘমালা হতে অগ্নি বৃষ্টি আরম্ভ হয় এবং নিচের দিক থেকে শুরু হয় ভূমিকম্প। ফলে সকলেই ধ্বংস হয়ে যায়। (মারেফুল কোরান) আয়াত-৮৯ : শুয়াইব (আ.)-কে তাঁর সম্প্রদায়ের লোকেরা বললঃ আপনি নবী হলে আপনার উম্মত সুখে থাকত এবং অমান্যকারীদের উপর আযাব আসত। এমতাবস্থায় আমরা আপনাকে সত্যপন্থী বলে কিভাবে মেনে নিতে পারি? উত্তরে শুয়াইব (আ.) বললেন, আল্লাহ খুব শীঘ্রই একটা সিদ্ধান্ত দিবেন। এতে সম্প্রদায়ের অহংকারী সর্দাররা বলে উঠল; হয় তুমি ও তোমার অনুসারীরা আমাদের ধর্মে প্রত্যাবর্তন করবে, নতুবা আমরা তোমাদেরকে বস্তি হতে উচ্ছেদ করে দিব। (মারেফুল কোরান)</a:t>
            </a:r>
            <a:endParaRPr lang="en-US" sz="2400" dirty="0">
              <a:latin typeface="NikoshBAN" panose="02000000000000000000" pitchFamily="2" charset="0"/>
              <a:cs typeface="NikoshBAN" panose="02000000000000000000" pitchFamily="2" charset="0"/>
            </a:endParaRPr>
          </a:p>
        </p:txBody>
      </p:sp>
      <p:sp>
        <p:nvSpPr>
          <p:cNvPr id="5" name="Bevel 4"/>
          <p:cNvSpPr/>
          <p:nvPr/>
        </p:nvSpPr>
        <p:spPr>
          <a:xfrm>
            <a:off x="3692770" y="375138"/>
            <a:ext cx="3575538" cy="1207477"/>
          </a:xfrm>
          <a:prstGeom prst="bevel">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6000" dirty="0" err="1" smtClean="0">
                <a:latin typeface="NikoshBAN" panose="02000000000000000000" pitchFamily="2" charset="0"/>
                <a:cs typeface="NikoshBAN" panose="02000000000000000000" pitchFamily="2" charset="0"/>
              </a:rPr>
              <a:t>শানে</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নযুল</a:t>
            </a:r>
            <a:r>
              <a:rPr lang="en-US" sz="6000" dirty="0" smtClean="0">
                <a:latin typeface="NikoshBAN" panose="02000000000000000000" pitchFamily="2" charset="0"/>
                <a:cs typeface="NikoshBAN" panose="02000000000000000000" pitchFamily="2" charset="0"/>
              </a:rPr>
              <a:t> </a:t>
            </a:r>
            <a:endParaRPr lang="en-US" sz="6000" dirty="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2"/>
          <a:stretch>
            <a:fillRect/>
          </a:stretch>
        </p:blipFill>
        <p:spPr>
          <a:xfrm>
            <a:off x="0" y="-74107"/>
            <a:ext cx="12455207" cy="6980525"/>
          </a:xfrm>
          <a:prstGeom prst="rect">
            <a:avLst/>
          </a:prstGeom>
        </p:spPr>
      </p:pic>
      <p:sp>
        <p:nvSpPr>
          <p:cNvPr id="7" name="TextBox 6"/>
          <p:cNvSpPr txBox="1"/>
          <p:nvPr/>
        </p:nvSpPr>
        <p:spPr>
          <a:xfrm>
            <a:off x="1351085" y="6506308"/>
            <a:ext cx="11386307" cy="400110"/>
          </a:xfrm>
          <a:prstGeom prst="rect">
            <a:avLst/>
          </a:prstGeom>
          <a:noFill/>
        </p:spPr>
        <p:txBody>
          <a:bodyPr wrap="square" rtlCol="0">
            <a:spAutoFit/>
          </a:bodyPr>
          <a:lstStyle/>
          <a:p>
            <a:r>
              <a:rPr lang="en-US" sz="2000" b="1" i="1" dirty="0" err="1" smtClean="0">
                <a:solidFill>
                  <a:schemeClr val="tx2">
                    <a:lumMod val="50000"/>
                  </a:schemeClr>
                </a:solidFill>
                <a:latin typeface="NikoshBAN" panose="02000000000000000000" pitchFamily="2" charset="0"/>
                <a:cs typeface="NikoshBAN" panose="02000000000000000000" pitchFamily="2" charset="0"/>
              </a:rPr>
              <a:t>কাজী</a:t>
            </a:r>
            <a:r>
              <a:rPr lang="en-US" sz="2000" b="1" i="1" dirty="0" smtClean="0">
                <a:solidFill>
                  <a:schemeClr val="tx2">
                    <a:lumMod val="50000"/>
                  </a:schemeClr>
                </a:solidFill>
                <a:latin typeface="NikoshBAN" panose="02000000000000000000" pitchFamily="2" charset="0"/>
                <a:cs typeface="NikoshBAN" panose="02000000000000000000" pitchFamily="2" charset="0"/>
              </a:rPr>
              <a:t> </a:t>
            </a:r>
            <a:r>
              <a:rPr lang="en-US" sz="2000" b="1" i="1" dirty="0" err="1" smtClean="0">
                <a:solidFill>
                  <a:schemeClr val="tx2">
                    <a:lumMod val="50000"/>
                  </a:schemeClr>
                </a:solidFill>
                <a:latin typeface="NikoshBAN" panose="02000000000000000000" pitchFamily="2" charset="0"/>
                <a:cs typeface="NikoshBAN" panose="02000000000000000000" pitchFamily="2" charset="0"/>
              </a:rPr>
              <a:t>মোঃ</a:t>
            </a:r>
            <a:r>
              <a:rPr lang="en-US" sz="2000" b="1" i="1" dirty="0" smtClean="0">
                <a:solidFill>
                  <a:schemeClr val="tx2">
                    <a:lumMod val="50000"/>
                  </a:schemeClr>
                </a:solidFill>
                <a:latin typeface="NikoshBAN" panose="02000000000000000000" pitchFamily="2" charset="0"/>
                <a:cs typeface="NikoshBAN" panose="02000000000000000000" pitchFamily="2" charset="0"/>
              </a:rPr>
              <a:t> </a:t>
            </a:r>
            <a:r>
              <a:rPr lang="en-US" sz="2000" b="1" i="1" dirty="0" err="1" smtClean="0">
                <a:solidFill>
                  <a:schemeClr val="tx2">
                    <a:lumMod val="50000"/>
                  </a:schemeClr>
                </a:solidFill>
                <a:latin typeface="NikoshBAN" panose="02000000000000000000" pitchFamily="2" charset="0"/>
                <a:cs typeface="NikoshBAN" panose="02000000000000000000" pitchFamily="2" charset="0"/>
              </a:rPr>
              <a:t>আবদুল</a:t>
            </a:r>
            <a:r>
              <a:rPr lang="en-US" sz="2000" b="1" i="1" dirty="0" smtClean="0">
                <a:solidFill>
                  <a:schemeClr val="tx2">
                    <a:lumMod val="50000"/>
                  </a:schemeClr>
                </a:solidFill>
                <a:latin typeface="NikoshBAN" panose="02000000000000000000" pitchFamily="2" charset="0"/>
                <a:cs typeface="NikoshBAN" panose="02000000000000000000" pitchFamily="2" charset="0"/>
              </a:rPr>
              <a:t> </a:t>
            </a:r>
            <a:r>
              <a:rPr lang="en-US" sz="2000" b="1" i="1" dirty="0" err="1" smtClean="0">
                <a:solidFill>
                  <a:schemeClr val="tx2">
                    <a:lumMod val="50000"/>
                  </a:schemeClr>
                </a:solidFill>
                <a:latin typeface="NikoshBAN" panose="02000000000000000000" pitchFamily="2" charset="0"/>
                <a:cs typeface="NikoshBAN" panose="02000000000000000000" pitchFamily="2" charset="0"/>
              </a:rPr>
              <a:t>হান্নান</a:t>
            </a:r>
            <a:r>
              <a:rPr lang="en-US" sz="2000" b="1" i="1" dirty="0" smtClean="0">
                <a:solidFill>
                  <a:schemeClr val="tx2">
                    <a:lumMod val="50000"/>
                  </a:schemeClr>
                </a:solidFill>
                <a:latin typeface="NikoshBAN" panose="02000000000000000000" pitchFamily="2" charset="0"/>
                <a:cs typeface="NikoshBAN" panose="02000000000000000000" pitchFamily="2" charset="0"/>
              </a:rPr>
              <a:t>, অধ্যক্ষ- </a:t>
            </a:r>
            <a:r>
              <a:rPr lang="en-US" sz="2000" b="1" i="1" dirty="0" err="1" smtClean="0">
                <a:solidFill>
                  <a:schemeClr val="tx2">
                    <a:lumMod val="50000"/>
                  </a:schemeClr>
                </a:solidFill>
                <a:latin typeface="NikoshBAN" panose="02000000000000000000" pitchFamily="2" charset="0"/>
                <a:cs typeface="NikoshBAN" panose="02000000000000000000" pitchFamily="2" charset="0"/>
              </a:rPr>
              <a:t>বখতিয়ার</a:t>
            </a:r>
            <a:r>
              <a:rPr lang="en-US" sz="2000" b="1" i="1" dirty="0" smtClean="0">
                <a:solidFill>
                  <a:schemeClr val="tx2">
                    <a:lumMod val="50000"/>
                  </a:schemeClr>
                </a:solidFill>
                <a:latin typeface="NikoshBAN" panose="02000000000000000000" pitchFamily="2" charset="0"/>
                <a:cs typeface="NikoshBAN" panose="02000000000000000000" pitchFamily="2" charset="0"/>
              </a:rPr>
              <a:t> </a:t>
            </a:r>
            <a:r>
              <a:rPr lang="en-US" sz="2000" b="1" i="1" dirty="0" err="1" smtClean="0">
                <a:solidFill>
                  <a:schemeClr val="tx2">
                    <a:lumMod val="50000"/>
                  </a:schemeClr>
                </a:solidFill>
                <a:latin typeface="NikoshBAN" panose="02000000000000000000" pitchFamily="2" charset="0"/>
                <a:cs typeface="NikoshBAN" panose="02000000000000000000" pitchFamily="2" charset="0"/>
              </a:rPr>
              <a:t>পাড়া</a:t>
            </a:r>
            <a:r>
              <a:rPr lang="en-US" sz="2000" b="1" i="1" dirty="0" smtClean="0">
                <a:solidFill>
                  <a:schemeClr val="tx2">
                    <a:lumMod val="50000"/>
                  </a:schemeClr>
                </a:solidFill>
                <a:latin typeface="NikoshBAN" panose="02000000000000000000" pitchFamily="2" charset="0"/>
                <a:cs typeface="NikoshBAN" panose="02000000000000000000" pitchFamily="2" charset="0"/>
              </a:rPr>
              <a:t> </a:t>
            </a:r>
            <a:r>
              <a:rPr lang="en-US" sz="2000" b="1" i="1" dirty="0" err="1" smtClean="0">
                <a:solidFill>
                  <a:schemeClr val="tx2">
                    <a:lumMod val="50000"/>
                  </a:schemeClr>
                </a:solidFill>
                <a:latin typeface="NikoshBAN" panose="02000000000000000000" pitchFamily="2" charset="0"/>
                <a:cs typeface="NikoshBAN" panose="02000000000000000000" pitchFamily="2" charset="0"/>
              </a:rPr>
              <a:t>চারপীর</a:t>
            </a:r>
            <a:r>
              <a:rPr lang="en-US" sz="2000" b="1" i="1" dirty="0" smtClean="0">
                <a:solidFill>
                  <a:schemeClr val="tx2">
                    <a:lumMod val="50000"/>
                  </a:schemeClr>
                </a:solidFill>
                <a:latin typeface="NikoshBAN" panose="02000000000000000000" pitchFamily="2" charset="0"/>
                <a:cs typeface="NikoshBAN" panose="02000000000000000000" pitchFamily="2" charset="0"/>
              </a:rPr>
              <a:t> </a:t>
            </a:r>
            <a:r>
              <a:rPr lang="en-US" sz="2000" b="1" i="1" dirty="0" err="1" smtClean="0">
                <a:solidFill>
                  <a:schemeClr val="tx2">
                    <a:lumMod val="50000"/>
                  </a:schemeClr>
                </a:solidFill>
                <a:latin typeface="NikoshBAN" panose="02000000000000000000" pitchFamily="2" charset="0"/>
                <a:cs typeface="NikoshBAN" panose="02000000000000000000" pitchFamily="2" charset="0"/>
              </a:rPr>
              <a:t>আউলিয়া</a:t>
            </a:r>
            <a:r>
              <a:rPr lang="en-US" sz="2000" b="1" i="1" dirty="0" smtClean="0">
                <a:solidFill>
                  <a:schemeClr val="tx2">
                    <a:lumMod val="50000"/>
                  </a:schemeClr>
                </a:solidFill>
                <a:latin typeface="NikoshBAN" panose="02000000000000000000" pitchFamily="2" charset="0"/>
                <a:cs typeface="NikoshBAN" panose="02000000000000000000" pitchFamily="2" charset="0"/>
              </a:rPr>
              <a:t> </a:t>
            </a:r>
            <a:r>
              <a:rPr lang="en-US" sz="2000" b="1" i="1" dirty="0" err="1" smtClean="0">
                <a:solidFill>
                  <a:schemeClr val="tx2">
                    <a:lumMod val="50000"/>
                  </a:schemeClr>
                </a:solidFill>
                <a:latin typeface="NikoshBAN" panose="02000000000000000000" pitchFamily="2" charset="0"/>
                <a:cs typeface="NikoshBAN" panose="02000000000000000000" pitchFamily="2" charset="0"/>
              </a:rPr>
              <a:t>আলিম</a:t>
            </a:r>
            <a:r>
              <a:rPr lang="en-US" sz="2000" b="1" i="1" dirty="0" smtClean="0">
                <a:solidFill>
                  <a:schemeClr val="tx2">
                    <a:lumMod val="50000"/>
                  </a:schemeClr>
                </a:solidFill>
                <a:latin typeface="NikoshBAN" panose="02000000000000000000" pitchFamily="2" charset="0"/>
                <a:cs typeface="NikoshBAN" panose="02000000000000000000" pitchFamily="2" charset="0"/>
              </a:rPr>
              <a:t> </a:t>
            </a:r>
            <a:r>
              <a:rPr lang="en-US" sz="2000" b="1" i="1" dirty="0" err="1" smtClean="0">
                <a:solidFill>
                  <a:schemeClr val="tx2">
                    <a:lumMod val="50000"/>
                  </a:schemeClr>
                </a:solidFill>
                <a:latin typeface="NikoshBAN" panose="02000000000000000000" pitchFamily="2" charset="0"/>
                <a:cs typeface="NikoshBAN" panose="02000000000000000000" pitchFamily="2" charset="0"/>
              </a:rPr>
              <a:t>মাদ্রাসা,আনোয়ারা,চট্রগ্রাম</a:t>
            </a:r>
            <a:r>
              <a:rPr lang="en-US" sz="2000" b="1" i="1" dirty="0" smtClean="0">
                <a:solidFill>
                  <a:schemeClr val="tx2">
                    <a:lumMod val="50000"/>
                  </a:schemeClr>
                </a:solidFill>
                <a:latin typeface="NikoshBAN" panose="02000000000000000000" pitchFamily="2" charset="0"/>
                <a:cs typeface="NikoshBAN" panose="02000000000000000000" pitchFamily="2" charset="0"/>
              </a:rPr>
              <a:t>  ০১৮১৯৩৩০৫৪৯  </a:t>
            </a:r>
            <a:endParaRPr lang="en-US" sz="2000" b="1" i="1" dirty="0">
              <a:solidFill>
                <a:schemeClr val="tx2">
                  <a:lumMod val="5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3793504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17927" y="-40745"/>
            <a:ext cx="12455207" cy="6974428"/>
          </a:xfrm>
          <a:prstGeom prst="rect">
            <a:avLst/>
          </a:prstGeom>
        </p:spPr>
      </p:pic>
      <p:sp>
        <p:nvSpPr>
          <p:cNvPr id="5" name="Rectangle 4"/>
          <p:cNvSpPr/>
          <p:nvPr/>
        </p:nvSpPr>
        <p:spPr>
          <a:xfrm>
            <a:off x="8634921" y="1444281"/>
            <a:ext cx="2651688" cy="707886"/>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ar-AE" sz="4000" b="1" dirty="0">
                <a:solidFill>
                  <a:srgbClr val="00B0F0"/>
                </a:solidFill>
              </a:rPr>
              <a:t>تحقیق الکلمات</a:t>
            </a:r>
            <a:endParaRPr lang="en-US" sz="4000" b="1" dirty="0">
              <a:solidFill>
                <a:srgbClr val="00B0F0"/>
              </a:solidFill>
            </a:endParaRPr>
          </a:p>
        </p:txBody>
      </p:sp>
      <p:sp>
        <p:nvSpPr>
          <p:cNvPr id="6" name="Rectangle 5"/>
          <p:cNvSpPr/>
          <p:nvPr/>
        </p:nvSpPr>
        <p:spPr>
          <a:xfrm>
            <a:off x="715107" y="2314417"/>
            <a:ext cx="9894275"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ar-AE" sz="2400" b="1" dirty="0">
                <a:solidFill>
                  <a:srgbClr val="FF0000"/>
                </a:solidFill>
              </a:rPr>
              <a:t>اوفوا </a:t>
            </a:r>
            <a:r>
              <a:rPr lang="ar-AE" sz="2400" b="1" dirty="0"/>
              <a:t>۔ صیغه جمع مذکر حاضر بحث امر حاضر معروف باب افعال مصدر الایفاء ماده  و ف ی  جنس لفیف مفروق معنی   </a:t>
            </a:r>
            <a:r>
              <a:rPr lang="as-IN" sz="2400" b="1" dirty="0"/>
              <a:t>তোমারা পুরোপুরি দাও।</a:t>
            </a:r>
            <a:endParaRPr lang="en-US" sz="2400" b="1" dirty="0"/>
          </a:p>
        </p:txBody>
      </p:sp>
      <p:sp>
        <p:nvSpPr>
          <p:cNvPr id="7" name="Rectangle 6"/>
          <p:cNvSpPr/>
          <p:nvPr/>
        </p:nvSpPr>
        <p:spPr>
          <a:xfrm>
            <a:off x="715105" y="3281331"/>
            <a:ext cx="9894277" cy="83099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ar-AE" sz="2400" b="1" dirty="0">
                <a:solidFill>
                  <a:srgbClr val="FF0000"/>
                </a:solidFill>
              </a:rPr>
              <a:t>المیزان</a:t>
            </a:r>
            <a:r>
              <a:rPr lang="ar-AE" sz="2400" b="1" dirty="0"/>
              <a:t>  صیضه واحد کبرای باب ضرب یضرب مصدار الوزن بحث اسم اله  ماده و ز ن جنس اجوف واوی  </a:t>
            </a:r>
            <a:r>
              <a:rPr lang="as-IN" sz="2400" b="1" dirty="0"/>
              <a:t>অর্থ  পরিমাপ করার যন্ত্র।</a:t>
            </a:r>
            <a:endParaRPr lang="en-US" sz="2400" b="1" dirty="0"/>
          </a:p>
        </p:txBody>
      </p:sp>
      <p:sp>
        <p:nvSpPr>
          <p:cNvPr id="8" name="Rectangle 7"/>
          <p:cNvSpPr/>
          <p:nvPr/>
        </p:nvSpPr>
        <p:spPr>
          <a:xfrm>
            <a:off x="715107" y="4226785"/>
            <a:ext cx="9894275" cy="83099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ar-AE" sz="2400" b="1" dirty="0">
                <a:solidFill>
                  <a:srgbClr val="FF0000"/>
                </a:solidFill>
              </a:rPr>
              <a:t>ل</a:t>
            </a:r>
            <a:r>
              <a:rPr lang="ar-AE" sz="2400" b="1" dirty="0">
                <a:solidFill>
                  <a:srgbClr val="FF0000"/>
                </a:solidFill>
                <a:latin typeface="Arial" panose="020B0604020202020204" pitchFamily="34" charset="0"/>
                <a:cs typeface="Arial" panose="020B0604020202020204" pitchFamily="34" charset="0"/>
              </a:rPr>
              <a:t>اتبخسوا</a:t>
            </a:r>
            <a:r>
              <a:rPr lang="ar-AE" sz="2400" b="1" dirty="0">
                <a:latin typeface="Arial" panose="020B0604020202020204" pitchFamily="34" charset="0"/>
                <a:cs typeface="Arial" panose="020B0604020202020204" pitchFamily="34" charset="0"/>
              </a:rPr>
              <a:t>  صیغه جمع مذکر حاضر بحث نهی حاضر معروف  باب فتح یفتح مصدار  البحس ماده ب خ س جنس صحیح  </a:t>
            </a:r>
            <a:r>
              <a:rPr lang="as-IN" sz="2400" b="1" dirty="0">
                <a:latin typeface="Arial" panose="020B0604020202020204" pitchFamily="34" charset="0"/>
              </a:rPr>
              <a:t>অর্থ তোমরা কম দিবেনা</a:t>
            </a:r>
            <a:endParaRPr lang="en-US" sz="2400" b="1" dirty="0">
              <a:latin typeface="Arial" panose="020B0604020202020204" pitchFamily="34" charset="0"/>
              <a:cs typeface="Arial" panose="020B0604020202020204" pitchFamily="34" charset="0"/>
            </a:endParaRPr>
          </a:p>
        </p:txBody>
      </p:sp>
      <p:sp>
        <p:nvSpPr>
          <p:cNvPr id="9" name="Rectangle 8"/>
          <p:cNvSpPr/>
          <p:nvPr/>
        </p:nvSpPr>
        <p:spPr>
          <a:xfrm>
            <a:off x="715105" y="5173424"/>
            <a:ext cx="9894277" cy="83099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ar-AE" sz="2400" b="1" dirty="0">
                <a:solidFill>
                  <a:srgbClr val="FF0000"/>
                </a:solidFill>
                <a:latin typeface="Arial" panose="020B0604020202020204" pitchFamily="34" charset="0"/>
                <a:cs typeface="Arial" panose="020B0604020202020204" pitchFamily="34" charset="0"/>
              </a:rPr>
              <a:t>کثر</a:t>
            </a:r>
            <a:r>
              <a:rPr lang="ar-AE" sz="2400" b="1" dirty="0">
                <a:latin typeface="Arial" panose="020B0604020202020204" pitchFamily="34" charset="0"/>
                <a:cs typeface="Arial" panose="020B0604020202020204" pitchFamily="34" charset="0"/>
              </a:rPr>
              <a:t> صیغه واحد مذکر حاضر بحث ماضی معروف باب تفعیل مصدار التکثیر ماده ک ث ر   جنس صحیح  </a:t>
            </a:r>
            <a:r>
              <a:rPr lang="as-IN" sz="2400" b="1" dirty="0">
                <a:latin typeface="Arial" panose="020B0604020202020204" pitchFamily="34" charset="0"/>
              </a:rPr>
              <a:t>অর্থ - তিনি অধিক করেছেন</a:t>
            </a:r>
            <a:endParaRPr lang="en-US" sz="2400" b="1" dirty="0">
              <a:latin typeface="Arial" panose="020B0604020202020204" pitchFamily="34" charset="0"/>
              <a:cs typeface="Arial" panose="020B0604020202020204" pitchFamily="34" charset="0"/>
            </a:endParaRPr>
          </a:p>
        </p:txBody>
      </p:sp>
      <p:sp>
        <p:nvSpPr>
          <p:cNvPr id="2" name="TextBox 1"/>
          <p:cNvSpPr txBox="1"/>
          <p:nvPr/>
        </p:nvSpPr>
        <p:spPr>
          <a:xfrm>
            <a:off x="1159326" y="6564351"/>
            <a:ext cx="11863754" cy="369332"/>
          </a:xfrm>
          <a:prstGeom prst="rect">
            <a:avLst/>
          </a:prstGeom>
          <a:noFill/>
        </p:spPr>
        <p:txBody>
          <a:bodyPr wrap="square" rtlCol="0">
            <a:spAutoFit/>
          </a:bodyPr>
          <a:lstStyle/>
          <a:p>
            <a:r>
              <a:rPr lang="en-US" i="1" dirty="0" err="1" smtClean="0">
                <a:latin typeface="NikoshBAN" panose="02000000000000000000" pitchFamily="2" charset="0"/>
                <a:cs typeface="NikoshBAN" panose="02000000000000000000" pitchFamily="2" charset="0"/>
              </a:rPr>
              <a:t>কাজী</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মোঃ</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আবদুল</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হান্নান</a:t>
            </a:r>
            <a:r>
              <a:rPr lang="en-US" i="1" dirty="0" smtClean="0">
                <a:latin typeface="NikoshBAN" panose="02000000000000000000" pitchFamily="2" charset="0"/>
                <a:cs typeface="NikoshBAN" panose="02000000000000000000" pitchFamily="2" charset="0"/>
              </a:rPr>
              <a:t>, অধ্যক্ষ – </a:t>
            </a:r>
            <a:r>
              <a:rPr lang="en-US" i="1" dirty="0" err="1" smtClean="0">
                <a:latin typeface="NikoshBAN" panose="02000000000000000000" pitchFamily="2" charset="0"/>
                <a:cs typeface="NikoshBAN" panose="02000000000000000000" pitchFamily="2" charset="0"/>
              </a:rPr>
              <a:t>বখতিয়ার</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পাড়া</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চারপীর</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আউলিয়া</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আলিম</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মাদ্রাসা</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আনোয়ারা</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চট্রগ্রাম</a:t>
            </a:r>
            <a:r>
              <a:rPr lang="en-US" i="1" dirty="0" smtClean="0">
                <a:latin typeface="NikoshBAN" panose="02000000000000000000" pitchFamily="2" charset="0"/>
                <a:cs typeface="NikoshBAN" panose="02000000000000000000" pitchFamily="2" charset="0"/>
              </a:rPr>
              <a:t> ০১৮১৯৩৩০৫৪৯ </a:t>
            </a:r>
            <a:endParaRPr lang="en-US" i="1" dirty="0">
              <a:latin typeface="NikoshBAN" panose="02000000000000000000" pitchFamily="2" charset="0"/>
              <a:cs typeface="NikoshBAN" panose="02000000000000000000" pitchFamily="2" charset="0"/>
            </a:endParaRPr>
          </a:p>
        </p:txBody>
      </p:sp>
      <p:sp>
        <p:nvSpPr>
          <p:cNvPr id="10" name="Horizontal Scroll 9"/>
          <p:cNvSpPr/>
          <p:nvPr/>
        </p:nvSpPr>
        <p:spPr>
          <a:xfrm>
            <a:off x="1435100" y="648697"/>
            <a:ext cx="6138982" cy="811502"/>
          </a:xfrm>
          <a:prstGeom prst="horizontalScroll">
            <a:avLst/>
          </a:prstGeom>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4800" dirty="0" err="1" smtClean="0">
                <a:latin typeface="NikoshBAN" panose="02000000000000000000" pitchFamily="2" charset="0"/>
                <a:cs typeface="NikoshBAN" panose="02000000000000000000" pitchFamily="2" charset="0"/>
              </a:rPr>
              <a:t>চল</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তাহক্বিকগুলো</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জেনে</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নেই</a:t>
            </a:r>
            <a:r>
              <a:rPr lang="en-US" sz="4800" dirty="0" smtClean="0">
                <a:latin typeface="NikoshBAN" panose="02000000000000000000" pitchFamily="2" charset="0"/>
                <a:cs typeface="NikoshBAN" panose="02000000000000000000" pitchFamily="2" charset="0"/>
              </a:rPr>
              <a:t> </a:t>
            </a:r>
            <a:endParaRPr lang="en-US" sz="4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64982203"/>
      </p:ext>
    </p:extLst>
  </p:cSld>
  <p:clrMapOvr>
    <a:masterClrMapping/>
  </p:clrMapOvr>
  <p:transition spd="slow">
    <p:cove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1641</TotalTime>
  <Words>1221</Words>
  <Application>Microsoft Office PowerPoint</Application>
  <PresentationFormat>Widescreen</PresentationFormat>
  <Paragraphs>106</Paragraphs>
  <Slides>16</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NikoshBAN</vt:lpstr>
      <vt:lpstr>Vrinda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NUSAIBA HOSSAIN</dc:creator>
  <cp:lastModifiedBy>Principal KMA Hannan</cp:lastModifiedBy>
  <cp:revision>152</cp:revision>
  <dcterms:created xsi:type="dcterms:W3CDTF">2020-04-10T05:27:26Z</dcterms:created>
  <dcterms:modified xsi:type="dcterms:W3CDTF">2020-05-07T14:34:56Z</dcterms:modified>
</cp:coreProperties>
</file>