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53" r:id="rId2"/>
    <p:sldId id="404" r:id="rId3"/>
    <p:sldId id="447" r:id="rId4"/>
    <p:sldId id="455" r:id="rId5"/>
    <p:sldId id="442" r:id="rId6"/>
    <p:sldId id="445" r:id="rId7"/>
    <p:sldId id="367" r:id="rId8"/>
    <p:sldId id="45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74D"/>
    <a:srgbClr val="FFFFCC"/>
    <a:srgbClr val="FFF4D1"/>
    <a:srgbClr val="07C52B"/>
    <a:srgbClr val="2B07C5"/>
    <a:srgbClr val="FF3399"/>
    <a:srgbClr val="F93396"/>
    <a:srgbClr val="FF33CC"/>
    <a:srgbClr val="F040F0"/>
    <a:srgbClr val="510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3567" autoAdjust="0"/>
  </p:normalViewPr>
  <p:slideViewPr>
    <p:cSldViewPr snapToGrid="0">
      <p:cViewPr varScale="1">
        <p:scale>
          <a:sx n="64" d="100"/>
          <a:sy n="64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26E46-1CE9-4805-B2A9-4E7023A37B8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051DB5-F8A9-47E7-A554-96122AA12613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/>
            </a:rPr>
            <a:t>খাদ্য</a:t>
          </a:r>
          <a:r>
            <a:rPr lang="en-US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/>
            </a:rPr>
            <a:t>সংরক্ষণ</a:t>
          </a:r>
          <a:r>
            <a:rPr lang="en-US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/>
            </a:rPr>
            <a:t>কেনো</a:t>
          </a:r>
          <a:r>
            <a:rPr lang="en-US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/>
            </a:rPr>
            <a:t>গুরুত্বপূর্ণ</a:t>
          </a:r>
          <a:r>
            <a:rPr lang="en-US" b="1" dirty="0" smtClean="0">
              <a:solidFill>
                <a:schemeClr val="tx1"/>
              </a:solidFill>
              <a:latin typeface="NikoshBAN"/>
            </a:rPr>
            <a:t>?  </a:t>
          </a:r>
          <a:endParaRPr lang="en-US" b="1" dirty="0">
            <a:solidFill>
              <a:schemeClr val="tx1"/>
            </a:solidFill>
            <a:latin typeface="NikoshBAN"/>
          </a:endParaRPr>
        </a:p>
      </dgm:t>
    </dgm:pt>
    <dgm:pt modelId="{E672FFAD-05F1-436C-AA01-D4D13298BBDA}" type="parTrans" cxnId="{A48AC73A-44B2-406A-BA22-F2B9B1FFC2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689AC4B-AACF-42EB-BBF3-C55A2F817B79}" type="sibTrans" cxnId="{A48AC73A-44B2-406A-BA22-F2B9B1FFC2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A33DD0D-F041-487C-8ED0-64DF5B220D71}">
      <dgm:prSet phldrT="[Text]" custT="1"/>
      <dgm:spPr>
        <a:solidFill>
          <a:srgbClr val="FFFFCC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খাদ্য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অপচয়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রোধ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করে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dirty="0">
            <a:solidFill>
              <a:schemeClr val="tx1"/>
            </a:solidFill>
            <a:latin typeface="NikoshBAN"/>
          </a:endParaRPr>
        </a:p>
      </dgm:t>
    </dgm:pt>
    <dgm:pt modelId="{2DA5DDC5-5191-4877-BAB1-AD501A7FDC84}" type="parTrans" cxnId="{923E9B60-5523-4818-8864-CCC7D127F06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16E6AEF8-856B-4109-AEC9-CB89A6F1E9B3}" type="sibTrans" cxnId="{923E9B60-5523-4818-8864-CCC7D127F06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71B4CDE-3401-4288-9160-C1CD88BC681D}">
      <dgm:prSet phldrT="[Text]" custT="1"/>
      <dgm:spPr>
        <a:solidFill>
          <a:srgbClr val="FFFFCC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খাদ্যকে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দ্রুত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পচন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থেকে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রক্ষা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করে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dirty="0">
            <a:solidFill>
              <a:schemeClr val="tx1"/>
            </a:solidFill>
            <a:latin typeface="NikoshBAN"/>
          </a:endParaRPr>
        </a:p>
      </dgm:t>
    </dgm:pt>
    <dgm:pt modelId="{3DB175A0-0A03-4A9A-ABEA-1AA9435E3428}" type="parTrans" cxnId="{CA18FA5C-A438-4E16-B1DB-38763A2DDE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BE46C7FE-547B-4B84-B908-2367523BB6F0}" type="sibTrans" cxnId="{CA18FA5C-A438-4E16-B1DB-38763A2DDE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3E9D89BA-B11D-4CB1-AA31-0A3E5D59B21B}">
      <dgm:prSet phldrT="[Text]" custT="1"/>
      <dgm:spPr>
        <a:solidFill>
          <a:srgbClr val="FFFFCC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পচন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সৃষ্টিকারী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ব্যাকটেরিয়া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জন্মাতে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বাধা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দেয়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dirty="0">
            <a:solidFill>
              <a:schemeClr val="tx1"/>
            </a:solidFill>
            <a:latin typeface="NikoshBAN"/>
          </a:endParaRPr>
        </a:p>
      </dgm:t>
    </dgm:pt>
    <dgm:pt modelId="{FC33DC9A-AC6B-4401-A0B6-814022D27EC6}" type="parTrans" cxnId="{6571A81B-7698-4EA6-82A9-9B182BCFEB9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F9BF44F-AFF7-4490-AA51-0EA0B9B8EFA8}" type="sibTrans" cxnId="{6571A81B-7698-4EA6-82A9-9B182BCFEB9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EE5FFF81-41EB-4D85-A0BF-2AA39C2E817B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1600" b="1" dirty="0" smtClean="0">
              <a:solidFill>
                <a:schemeClr val="tx1"/>
              </a:solidFill>
              <a:latin typeface="NikoshBAN"/>
            </a:rPr>
            <a:t>মৌসুমি খাদ্যদ্রব্য সারাবছর পাওয়া যায়। </a:t>
          </a:r>
          <a:endParaRPr lang="en-US" sz="1600" b="1" dirty="0">
            <a:solidFill>
              <a:schemeClr val="tx1"/>
            </a:solidFill>
            <a:latin typeface="NikoshBAN"/>
          </a:endParaRPr>
        </a:p>
      </dgm:t>
    </dgm:pt>
    <dgm:pt modelId="{97AD168A-802A-43B0-AC54-DA2F3597E1B3}" type="parTrans" cxnId="{1A500FA3-4BC2-441D-9214-FF314C39127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108E12D4-D846-4150-AEC9-0409C55A75F8}" type="sibTrans" cxnId="{1A500FA3-4BC2-441D-9214-FF314C39127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6D02ACF1-DF33-4743-BF43-6D95E75573BC}">
      <dgm:prSet phldrT="[Text]" phldr="1"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3D43B082-E722-4AB7-8F61-01F557513D85}" type="parTrans" cxnId="{738D1ADC-A235-4227-8EC9-191C6F10E10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28A74BE-1CD3-4A92-9AFE-1AE029E1B97A}" type="sibTrans" cxnId="{738D1ADC-A235-4227-8EC9-191C6F10E10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82EABC0-0742-4081-B61F-FCFDFB4926E0}">
      <dgm:prSet phldrT="[Text]" phldr="1"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69DDB7C9-42A1-4183-A7CE-8FA9EEF06790}" type="parTrans" cxnId="{BCA96874-3A40-488A-BC79-AE45EE0F50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0B6F581D-9A91-4CE1-9574-1A413608142C}" type="sibTrans" cxnId="{BCA96874-3A40-488A-BC79-AE45EE0F50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C67C97C3-96B9-4BE0-B692-6D8E3E8A6F0A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1600" b="1" dirty="0" smtClean="0">
              <a:solidFill>
                <a:schemeClr val="tx1"/>
              </a:solidFill>
              <a:latin typeface="NikoshBAN"/>
            </a:rPr>
            <a:t>অনেক দূরবর্তী এলাকায় সহজে খাবার সরবরাহ করা যায়। </a:t>
          </a:r>
          <a:endParaRPr lang="en-US" sz="1600" b="1" dirty="0">
            <a:solidFill>
              <a:schemeClr val="tx1"/>
            </a:solidFill>
            <a:latin typeface="NikoshBAN"/>
          </a:endParaRPr>
        </a:p>
      </dgm:t>
    </dgm:pt>
    <dgm:pt modelId="{6CEB45B2-E186-4E21-94BA-BF5A3E0DC893}" type="parTrans" cxnId="{EEC8CD77-EED7-4FF5-BA25-BBC7CDD2A28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967C0342-77C7-4605-848E-8B3DBB576690}" type="sibTrans" cxnId="{EEC8CD77-EED7-4FF5-BA25-BBC7CDD2A28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DDD6BE5-535C-4109-AC10-7FC15AFF7BAD}" type="pres">
      <dgm:prSet presAssocID="{7D926E46-1CE9-4805-B2A9-4E7023A37B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1DFDD-7982-4575-AE61-E99045F51823}" type="pres">
      <dgm:prSet presAssocID="{83051DB5-F8A9-47E7-A554-96122AA12613}" presName="centerShape" presStyleLbl="node0" presStyleIdx="0" presStyleCnt="1" custScaleX="111681"/>
      <dgm:spPr/>
      <dgm:t>
        <a:bodyPr/>
        <a:lstStyle/>
        <a:p>
          <a:endParaRPr lang="en-US"/>
        </a:p>
      </dgm:t>
    </dgm:pt>
    <dgm:pt modelId="{5CEDF8E5-32F8-4FB2-937A-30609F38C397}" type="pres">
      <dgm:prSet presAssocID="{2DA5DDC5-5191-4877-BAB1-AD501A7FDC84}" presName="parTrans" presStyleLbl="sibTrans2D1" presStyleIdx="0" presStyleCnt="5" custScaleX="180772"/>
      <dgm:spPr/>
      <dgm:t>
        <a:bodyPr/>
        <a:lstStyle/>
        <a:p>
          <a:endParaRPr lang="en-US"/>
        </a:p>
      </dgm:t>
    </dgm:pt>
    <dgm:pt modelId="{AB7D3939-70B6-4DD7-AFBA-4CB62B40C583}" type="pres">
      <dgm:prSet presAssocID="{2DA5DDC5-5191-4877-BAB1-AD501A7FDC8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7D74F56-2420-43CB-8D7C-640AB040FC4B}" type="pres">
      <dgm:prSet presAssocID="{5A33DD0D-F041-487C-8ED0-64DF5B220D71}" presName="node" presStyleLbl="node1" presStyleIdx="0" presStyleCnt="5" custScaleX="133064" custRadScaleRad="104195" custRadScaleInc="-1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0081C-6F70-456C-A5BC-F8A3160AFE9F}" type="pres">
      <dgm:prSet presAssocID="{3DB175A0-0A03-4A9A-ABEA-1AA9435E3428}" presName="parTrans" presStyleLbl="sibTrans2D1" presStyleIdx="1" presStyleCnt="5" custScaleX="186433" custLinFactNeighborX="8835" custLinFactNeighborY="8634"/>
      <dgm:spPr/>
      <dgm:t>
        <a:bodyPr/>
        <a:lstStyle/>
        <a:p>
          <a:endParaRPr lang="en-US"/>
        </a:p>
      </dgm:t>
    </dgm:pt>
    <dgm:pt modelId="{B9FB62D4-0312-469C-99EE-F2C15E70043F}" type="pres">
      <dgm:prSet presAssocID="{3DB175A0-0A03-4A9A-ABEA-1AA9435E342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1E3DBDB-36FA-4C6C-B877-E4E23A02A4F7}" type="pres">
      <dgm:prSet presAssocID="{571B4CDE-3401-4288-9160-C1CD88BC681D}" presName="node" presStyleLbl="node1" presStyleIdx="1" presStyleCnt="5" custScaleX="136275" custRadScaleRad="123006" custRadScaleInc="2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40A26-FAC8-4542-BCD2-EFE0904E6517}" type="pres">
      <dgm:prSet presAssocID="{FC33DC9A-AC6B-4401-A0B6-814022D27EC6}" presName="parTrans" presStyleLbl="sibTrans2D1" presStyleIdx="2" presStyleCnt="5" custScaleX="194304" custLinFactNeighborX="-14639" custLinFactNeighborY="11512"/>
      <dgm:spPr/>
      <dgm:t>
        <a:bodyPr/>
        <a:lstStyle/>
        <a:p>
          <a:endParaRPr lang="en-US"/>
        </a:p>
      </dgm:t>
    </dgm:pt>
    <dgm:pt modelId="{8ED9EB86-AB07-4F3F-9F3F-6B861A05247E}" type="pres">
      <dgm:prSet presAssocID="{FC33DC9A-AC6B-4401-A0B6-814022D27EC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A0DA6BA-1CF6-4717-9B6A-4C8C25109D6B}" type="pres">
      <dgm:prSet presAssocID="{3E9D89BA-B11D-4CB1-AA31-0A3E5D59B21B}" presName="node" presStyleLbl="node1" presStyleIdx="2" presStyleCnt="5" custScaleX="132851" custRadScaleRad="109853" custRadScaleInc="-17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4271C-7D3D-4670-9318-DC056FC1C2BC}" type="pres">
      <dgm:prSet presAssocID="{97AD168A-802A-43B0-AC54-DA2F3597E1B3}" presName="parTrans" presStyleLbl="sibTrans2D1" presStyleIdx="3" presStyleCnt="5" custScaleX="193663"/>
      <dgm:spPr/>
      <dgm:t>
        <a:bodyPr/>
        <a:lstStyle/>
        <a:p>
          <a:endParaRPr lang="en-US"/>
        </a:p>
      </dgm:t>
    </dgm:pt>
    <dgm:pt modelId="{649E2F8B-9CB9-4AFA-A14E-0CC9475EBCC5}" type="pres">
      <dgm:prSet presAssocID="{97AD168A-802A-43B0-AC54-DA2F3597E1B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BF31D06-C4C3-4525-9DD1-A07635C0A8F2}" type="pres">
      <dgm:prSet presAssocID="{EE5FFF81-41EB-4D85-A0BF-2AA39C2E817B}" presName="node" presStyleLbl="node1" presStyleIdx="3" presStyleCnt="5" custScaleX="123615" custRadScaleRad="111652" custRadScaleInc="21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758BE-3A32-484F-B871-B1D3D7D9D0B1}" type="pres">
      <dgm:prSet presAssocID="{6CEB45B2-E186-4E21-94BA-BF5A3E0DC893}" presName="parTrans" presStyleLbl="sibTrans2D1" presStyleIdx="4" presStyleCnt="5" custScaleX="185027"/>
      <dgm:spPr/>
      <dgm:t>
        <a:bodyPr/>
        <a:lstStyle/>
        <a:p>
          <a:endParaRPr lang="en-US"/>
        </a:p>
      </dgm:t>
    </dgm:pt>
    <dgm:pt modelId="{E1A55C38-2D3C-411D-B28E-6D8862E72825}" type="pres">
      <dgm:prSet presAssocID="{6CEB45B2-E186-4E21-94BA-BF5A3E0DC89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DB23DBD-EBD0-45B6-B2BE-CCFC241E0C0B}" type="pres">
      <dgm:prSet presAssocID="{C67C97C3-96B9-4BE0-B692-6D8E3E8A6F0A}" presName="node" presStyleLbl="node1" presStyleIdx="4" presStyleCnt="5" custScaleX="141518" custRadScaleRad="123742" custRadScaleInc="-5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00FA3-4BC2-441D-9214-FF314C391273}" srcId="{83051DB5-F8A9-47E7-A554-96122AA12613}" destId="{EE5FFF81-41EB-4D85-A0BF-2AA39C2E817B}" srcOrd="3" destOrd="0" parTransId="{97AD168A-802A-43B0-AC54-DA2F3597E1B3}" sibTransId="{108E12D4-D846-4150-AEC9-0409C55A75F8}"/>
    <dgm:cxn modelId="{923E9B60-5523-4818-8864-CCC7D127F06C}" srcId="{83051DB5-F8A9-47E7-A554-96122AA12613}" destId="{5A33DD0D-F041-487C-8ED0-64DF5B220D71}" srcOrd="0" destOrd="0" parTransId="{2DA5DDC5-5191-4877-BAB1-AD501A7FDC84}" sibTransId="{16E6AEF8-856B-4109-AEC9-CB89A6F1E9B3}"/>
    <dgm:cxn modelId="{A48AC73A-44B2-406A-BA22-F2B9B1FFC285}" srcId="{7D926E46-1CE9-4805-B2A9-4E7023A37B84}" destId="{83051DB5-F8A9-47E7-A554-96122AA12613}" srcOrd="0" destOrd="0" parTransId="{E672FFAD-05F1-436C-AA01-D4D13298BBDA}" sibTransId="{5689AC4B-AACF-42EB-BBF3-C55A2F817B79}"/>
    <dgm:cxn modelId="{AC1FFB21-F0CE-48A7-BCDA-99433FA3F5F0}" type="presOf" srcId="{5A33DD0D-F041-487C-8ED0-64DF5B220D71}" destId="{A7D74F56-2420-43CB-8D7C-640AB040FC4B}" srcOrd="0" destOrd="0" presId="urn:microsoft.com/office/officeart/2005/8/layout/radial5"/>
    <dgm:cxn modelId="{EC542FF9-F4BF-4E1B-8B8E-CB30B1BE1B3E}" type="presOf" srcId="{FC33DC9A-AC6B-4401-A0B6-814022D27EC6}" destId="{8ED9EB86-AB07-4F3F-9F3F-6B861A05247E}" srcOrd="1" destOrd="0" presId="urn:microsoft.com/office/officeart/2005/8/layout/radial5"/>
    <dgm:cxn modelId="{BCA96874-3A40-488A-BC79-AE45EE0F50AD}" srcId="{7D926E46-1CE9-4805-B2A9-4E7023A37B84}" destId="{A82EABC0-0742-4081-B61F-FCFDFB4926E0}" srcOrd="2" destOrd="0" parTransId="{69DDB7C9-42A1-4183-A7CE-8FA9EEF06790}" sibTransId="{0B6F581D-9A91-4CE1-9574-1A413608142C}"/>
    <dgm:cxn modelId="{A7FFC9F3-700F-4D85-8F4B-59153BC9F6F9}" type="presOf" srcId="{3DB175A0-0A03-4A9A-ABEA-1AA9435E3428}" destId="{E4B0081C-6F70-456C-A5BC-F8A3160AFE9F}" srcOrd="0" destOrd="0" presId="urn:microsoft.com/office/officeart/2005/8/layout/radial5"/>
    <dgm:cxn modelId="{6571A81B-7698-4EA6-82A9-9B182BCFEB9D}" srcId="{83051DB5-F8A9-47E7-A554-96122AA12613}" destId="{3E9D89BA-B11D-4CB1-AA31-0A3E5D59B21B}" srcOrd="2" destOrd="0" parTransId="{FC33DC9A-AC6B-4401-A0B6-814022D27EC6}" sibTransId="{5F9BF44F-AFF7-4490-AA51-0EA0B9B8EFA8}"/>
    <dgm:cxn modelId="{3ED47C32-2C48-4D03-81CA-919EC7D977F6}" type="presOf" srcId="{6CEB45B2-E186-4E21-94BA-BF5A3E0DC893}" destId="{DD4758BE-3A32-484F-B871-B1D3D7D9D0B1}" srcOrd="0" destOrd="0" presId="urn:microsoft.com/office/officeart/2005/8/layout/radial5"/>
    <dgm:cxn modelId="{28F63AE5-FA5C-4F22-885B-A657286DC3F9}" type="presOf" srcId="{83051DB5-F8A9-47E7-A554-96122AA12613}" destId="{7431DFDD-7982-4575-AE61-E99045F51823}" srcOrd="0" destOrd="0" presId="urn:microsoft.com/office/officeart/2005/8/layout/radial5"/>
    <dgm:cxn modelId="{682AC82A-A6AD-467A-B5AA-441161256F60}" type="presOf" srcId="{C67C97C3-96B9-4BE0-B692-6D8E3E8A6F0A}" destId="{CDB23DBD-EBD0-45B6-B2BE-CCFC241E0C0B}" srcOrd="0" destOrd="0" presId="urn:microsoft.com/office/officeart/2005/8/layout/radial5"/>
    <dgm:cxn modelId="{20564423-47CE-49CA-8303-0F77D7D655CD}" type="presOf" srcId="{97AD168A-802A-43B0-AC54-DA2F3597E1B3}" destId="{649E2F8B-9CB9-4AFA-A14E-0CC9475EBCC5}" srcOrd="1" destOrd="0" presId="urn:microsoft.com/office/officeart/2005/8/layout/radial5"/>
    <dgm:cxn modelId="{885BB660-C68E-4144-99F6-7738D746966E}" type="presOf" srcId="{2DA5DDC5-5191-4877-BAB1-AD501A7FDC84}" destId="{5CEDF8E5-32F8-4FB2-937A-30609F38C397}" srcOrd="0" destOrd="0" presId="urn:microsoft.com/office/officeart/2005/8/layout/radial5"/>
    <dgm:cxn modelId="{8ECC35C8-4D58-4D81-B23A-0005F2D36640}" type="presOf" srcId="{EE5FFF81-41EB-4D85-A0BF-2AA39C2E817B}" destId="{2BF31D06-C4C3-4525-9DD1-A07635C0A8F2}" srcOrd="0" destOrd="0" presId="urn:microsoft.com/office/officeart/2005/8/layout/radial5"/>
    <dgm:cxn modelId="{2396F3F8-3E58-45CC-B44D-E63B39D18078}" type="presOf" srcId="{FC33DC9A-AC6B-4401-A0B6-814022D27EC6}" destId="{E5F40A26-FAC8-4542-BCD2-EFE0904E6517}" srcOrd="0" destOrd="0" presId="urn:microsoft.com/office/officeart/2005/8/layout/radial5"/>
    <dgm:cxn modelId="{1EF5A9F3-8523-4AF8-A009-E31262CE3E70}" type="presOf" srcId="{3DB175A0-0A03-4A9A-ABEA-1AA9435E3428}" destId="{B9FB62D4-0312-469C-99EE-F2C15E70043F}" srcOrd="1" destOrd="0" presId="urn:microsoft.com/office/officeart/2005/8/layout/radial5"/>
    <dgm:cxn modelId="{C4200053-00E0-485D-88D0-DF8E87E8699D}" type="presOf" srcId="{3E9D89BA-B11D-4CB1-AA31-0A3E5D59B21B}" destId="{1A0DA6BA-1CF6-4717-9B6A-4C8C25109D6B}" srcOrd="0" destOrd="0" presId="urn:microsoft.com/office/officeart/2005/8/layout/radial5"/>
    <dgm:cxn modelId="{EEC8CD77-EED7-4FF5-BA25-BBC7CDD2A28E}" srcId="{83051DB5-F8A9-47E7-A554-96122AA12613}" destId="{C67C97C3-96B9-4BE0-B692-6D8E3E8A6F0A}" srcOrd="4" destOrd="0" parTransId="{6CEB45B2-E186-4E21-94BA-BF5A3E0DC893}" sibTransId="{967C0342-77C7-4605-848E-8B3DBB576690}"/>
    <dgm:cxn modelId="{CA18FA5C-A438-4E16-B1DB-38763A2DDE0F}" srcId="{83051DB5-F8A9-47E7-A554-96122AA12613}" destId="{571B4CDE-3401-4288-9160-C1CD88BC681D}" srcOrd="1" destOrd="0" parTransId="{3DB175A0-0A03-4A9A-ABEA-1AA9435E3428}" sibTransId="{BE46C7FE-547B-4B84-B908-2367523BB6F0}"/>
    <dgm:cxn modelId="{738D1ADC-A235-4227-8EC9-191C6F10E102}" srcId="{7D926E46-1CE9-4805-B2A9-4E7023A37B84}" destId="{6D02ACF1-DF33-4743-BF43-6D95E75573BC}" srcOrd="1" destOrd="0" parTransId="{3D43B082-E722-4AB7-8F61-01F557513D85}" sibTransId="{A28A74BE-1CD3-4A92-9AFE-1AE029E1B97A}"/>
    <dgm:cxn modelId="{FD0C2937-C2A2-433E-9399-BEA9BDA1843D}" type="presOf" srcId="{571B4CDE-3401-4288-9160-C1CD88BC681D}" destId="{01E3DBDB-36FA-4C6C-B877-E4E23A02A4F7}" srcOrd="0" destOrd="0" presId="urn:microsoft.com/office/officeart/2005/8/layout/radial5"/>
    <dgm:cxn modelId="{B0916A79-1B0B-423D-8E77-A2D441A11750}" type="presOf" srcId="{6CEB45B2-E186-4E21-94BA-BF5A3E0DC893}" destId="{E1A55C38-2D3C-411D-B28E-6D8862E72825}" srcOrd="1" destOrd="0" presId="urn:microsoft.com/office/officeart/2005/8/layout/radial5"/>
    <dgm:cxn modelId="{987A9794-763A-4571-800B-170486F557FF}" type="presOf" srcId="{7D926E46-1CE9-4805-B2A9-4E7023A37B84}" destId="{ADDD6BE5-535C-4109-AC10-7FC15AFF7BAD}" srcOrd="0" destOrd="0" presId="urn:microsoft.com/office/officeart/2005/8/layout/radial5"/>
    <dgm:cxn modelId="{FDC12D3A-0EF3-41C9-8AEB-C6D81CDDB2E3}" type="presOf" srcId="{2DA5DDC5-5191-4877-BAB1-AD501A7FDC84}" destId="{AB7D3939-70B6-4DD7-AFBA-4CB62B40C583}" srcOrd="1" destOrd="0" presId="urn:microsoft.com/office/officeart/2005/8/layout/radial5"/>
    <dgm:cxn modelId="{8A676916-D0EC-4465-82C8-FB456C929D35}" type="presOf" srcId="{97AD168A-802A-43B0-AC54-DA2F3597E1B3}" destId="{BE54271C-7D3D-4670-9318-DC056FC1C2BC}" srcOrd="0" destOrd="0" presId="urn:microsoft.com/office/officeart/2005/8/layout/radial5"/>
    <dgm:cxn modelId="{FF7D1CC9-FAC9-4C00-A6BA-1211E57B19FD}" type="presParOf" srcId="{ADDD6BE5-535C-4109-AC10-7FC15AFF7BAD}" destId="{7431DFDD-7982-4575-AE61-E99045F51823}" srcOrd="0" destOrd="0" presId="urn:microsoft.com/office/officeart/2005/8/layout/radial5"/>
    <dgm:cxn modelId="{7A515776-538C-4FF1-9EFE-98386C9264C4}" type="presParOf" srcId="{ADDD6BE5-535C-4109-AC10-7FC15AFF7BAD}" destId="{5CEDF8E5-32F8-4FB2-937A-30609F38C397}" srcOrd="1" destOrd="0" presId="urn:microsoft.com/office/officeart/2005/8/layout/radial5"/>
    <dgm:cxn modelId="{B93DD76A-0716-46CD-8B2A-52C60A1986A3}" type="presParOf" srcId="{5CEDF8E5-32F8-4FB2-937A-30609F38C397}" destId="{AB7D3939-70B6-4DD7-AFBA-4CB62B40C583}" srcOrd="0" destOrd="0" presId="urn:microsoft.com/office/officeart/2005/8/layout/radial5"/>
    <dgm:cxn modelId="{E661A17E-1002-4098-AE82-8F7D9796A93D}" type="presParOf" srcId="{ADDD6BE5-535C-4109-AC10-7FC15AFF7BAD}" destId="{A7D74F56-2420-43CB-8D7C-640AB040FC4B}" srcOrd="2" destOrd="0" presId="urn:microsoft.com/office/officeart/2005/8/layout/radial5"/>
    <dgm:cxn modelId="{694D499F-3273-4785-86BE-0FBCEDFC66F2}" type="presParOf" srcId="{ADDD6BE5-535C-4109-AC10-7FC15AFF7BAD}" destId="{E4B0081C-6F70-456C-A5BC-F8A3160AFE9F}" srcOrd="3" destOrd="0" presId="urn:microsoft.com/office/officeart/2005/8/layout/radial5"/>
    <dgm:cxn modelId="{FBCDAAE0-9E2D-4354-B637-85755AF0DBA5}" type="presParOf" srcId="{E4B0081C-6F70-456C-A5BC-F8A3160AFE9F}" destId="{B9FB62D4-0312-469C-99EE-F2C15E70043F}" srcOrd="0" destOrd="0" presId="urn:microsoft.com/office/officeart/2005/8/layout/radial5"/>
    <dgm:cxn modelId="{3F1E2FBB-8F21-4C89-9A95-F7E3DE524A25}" type="presParOf" srcId="{ADDD6BE5-535C-4109-AC10-7FC15AFF7BAD}" destId="{01E3DBDB-36FA-4C6C-B877-E4E23A02A4F7}" srcOrd="4" destOrd="0" presId="urn:microsoft.com/office/officeart/2005/8/layout/radial5"/>
    <dgm:cxn modelId="{E7E4B6F2-F1DB-40C1-9C25-C90143CB1996}" type="presParOf" srcId="{ADDD6BE5-535C-4109-AC10-7FC15AFF7BAD}" destId="{E5F40A26-FAC8-4542-BCD2-EFE0904E6517}" srcOrd="5" destOrd="0" presId="urn:microsoft.com/office/officeart/2005/8/layout/radial5"/>
    <dgm:cxn modelId="{F3CD20F5-53B2-4546-A1ED-6A563BF3C76D}" type="presParOf" srcId="{E5F40A26-FAC8-4542-BCD2-EFE0904E6517}" destId="{8ED9EB86-AB07-4F3F-9F3F-6B861A05247E}" srcOrd="0" destOrd="0" presId="urn:microsoft.com/office/officeart/2005/8/layout/radial5"/>
    <dgm:cxn modelId="{5E69F96F-160A-454C-8B96-2034019DFAA2}" type="presParOf" srcId="{ADDD6BE5-535C-4109-AC10-7FC15AFF7BAD}" destId="{1A0DA6BA-1CF6-4717-9B6A-4C8C25109D6B}" srcOrd="6" destOrd="0" presId="urn:microsoft.com/office/officeart/2005/8/layout/radial5"/>
    <dgm:cxn modelId="{102B6644-D56D-4EE5-AC05-251943EB6E45}" type="presParOf" srcId="{ADDD6BE5-535C-4109-AC10-7FC15AFF7BAD}" destId="{BE54271C-7D3D-4670-9318-DC056FC1C2BC}" srcOrd="7" destOrd="0" presId="urn:microsoft.com/office/officeart/2005/8/layout/radial5"/>
    <dgm:cxn modelId="{6364F708-15D6-4C9D-BCFA-C11D559DB7B9}" type="presParOf" srcId="{BE54271C-7D3D-4670-9318-DC056FC1C2BC}" destId="{649E2F8B-9CB9-4AFA-A14E-0CC9475EBCC5}" srcOrd="0" destOrd="0" presId="urn:microsoft.com/office/officeart/2005/8/layout/radial5"/>
    <dgm:cxn modelId="{AE3E6E9E-840C-43AA-AECD-EB21A9B75B32}" type="presParOf" srcId="{ADDD6BE5-535C-4109-AC10-7FC15AFF7BAD}" destId="{2BF31D06-C4C3-4525-9DD1-A07635C0A8F2}" srcOrd="8" destOrd="0" presId="urn:microsoft.com/office/officeart/2005/8/layout/radial5"/>
    <dgm:cxn modelId="{CD0D9AA3-1E38-400D-A2DF-5A21BB2D370C}" type="presParOf" srcId="{ADDD6BE5-535C-4109-AC10-7FC15AFF7BAD}" destId="{DD4758BE-3A32-484F-B871-B1D3D7D9D0B1}" srcOrd="9" destOrd="0" presId="urn:microsoft.com/office/officeart/2005/8/layout/radial5"/>
    <dgm:cxn modelId="{C6AB2247-AE9C-46F0-86BA-C24213C5FD36}" type="presParOf" srcId="{DD4758BE-3A32-484F-B871-B1D3D7D9D0B1}" destId="{E1A55C38-2D3C-411D-B28E-6D8862E72825}" srcOrd="0" destOrd="0" presId="urn:microsoft.com/office/officeart/2005/8/layout/radial5"/>
    <dgm:cxn modelId="{1E2EAB76-CCB5-49C6-8B9D-70C72B383BB3}" type="presParOf" srcId="{ADDD6BE5-535C-4109-AC10-7FC15AFF7BAD}" destId="{CDB23DBD-EBD0-45B6-B2BE-CCFC241E0C0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1DFDD-7982-4575-AE61-E99045F51823}">
      <dsp:nvSpPr>
        <dsp:cNvPr id="0" name=""/>
        <dsp:cNvSpPr/>
      </dsp:nvSpPr>
      <dsp:spPr>
        <a:xfrm>
          <a:off x="3230649" y="2139179"/>
          <a:ext cx="1677062" cy="150165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খাদ্য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সংরক্ষণ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কেনো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গুরুত্বপূর্ণ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?  </a:t>
          </a:r>
          <a:endParaRPr lang="en-US" sz="1600" b="1" kern="1200" dirty="0">
            <a:solidFill>
              <a:schemeClr val="tx1"/>
            </a:solidFill>
            <a:latin typeface="NikoshBAN"/>
          </a:endParaRPr>
        </a:p>
      </dsp:txBody>
      <dsp:txXfrm>
        <a:off x="3476249" y="2359091"/>
        <a:ext cx="1185862" cy="1061830"/>
      </dsp:txXfrm>
    </dsp:sp>
    <dsp:sp modelId="{5CEDF8E5-32F8-4FB2-937A-30609F38C397}">
      <dsp:nvSpPr>
        <dsp:cNvPr id="0" name=""/>
        <dsp:cNvSpPr/>
      </dsp:nvSpPr>
      <dsp:spPr>
        <a:xfrm rot="16176032">
          <a:off x="3764484" y="1580000"/>
          <a:ext cx="594726" cy="51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  <a:latin typeface="NikoshBAN"/>
          </a:endParaRPr>
        </a:p>
      </dsp:txBody>
      <dsp:txXfrm rot="10800000">
        <a:off x="3842466" y="1760697"/>
        <a:ext cx="439841" cy="309770"/>
      </dsp:txXfrm>
    </dsp:sp>
    <dsp:sp modelId="{A7D74F56-2420-43CB-8D7C-640AB040FC4B}">
      <dsp:nvSpPr>
        <dsp:cNvPr id="0" name=""/>
        <dsp:cNvSpPr/>
      </dsp:nvSpPr>
      <dsp:spPr>
        <a:xfrm>
          <a:off x="3044050" y="0"/>
          <a:ext cx="2020548" cy="151847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খাদ্য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অপচয়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রোধ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করে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kern="1200" dirty="0">
            <a:solidFill>
              <a:schemeClr val="tx1"/>
            </a:solidFill>
            <a:latin typeface="NikoshBAN"/>
          </a:endParaRPr>
        </a:p>
      </dsp:txBody>
      <dsp:txXfrm>
        <a:off x="3339952" y="222376"/>
        <a:ext cx="1428744" cy="1073727"/>
      </dsp:txXfrm>
    </dsp:sp>
    <dsp:sp modelId="{E4B0081C-6F70-456C-A5BC-F8A3160AFE9F}">
      <dsp:nvSpPr>
        <dsp:cNvPr id="0" name=""/>
        <dsp:cNvSpPr/>
      </dsp:nvSpPr>
      <dsp:spPr>
        <a:xfrm rot="20564539">
          <a:off x="4873964" y="2316841"/>
          <a:ext cx="779408" cy="51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  <a:latin typeface="NikoshBAN"/>
          </a:endParaRPr>
        </a:p>
      </dsp:txBody>
      <dsp:txXfrm>
        <a:off x="4877450" y="2443072"/>
        <a:ext cx="624523" cy="309770"/>
      </dsp:txXfrm>
    </dsp:sp>
    <dsp:sp modelId="{01E3DBDB-36FA-4C6C-B877-E4E23A02A4F7}">
      <dsp:nvSpPr>
        <dsp:cNvPr id="0" name=""/>
        <dsp:cNvSpPr/>
      </dsp:nvSpPr>
      <dsp:spPr>
        <a:xfrm>
          <a:off x="5532812" y="1354661"/>
          <a:ext cx="2069307" cy="151847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খাদ্যকে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দ্রুত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পচন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থেকে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রক্ষা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করে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kern="1200" dirty="0">
            <a:solidFill>
              <a:schemeClr val="tx1"/>
            </a:solidFill>
            <a:latin typeface="NikoshBAN"/>
          </a:endParaRPr>
        </a:p>
      </dsp:txBody>
      <dsp:txXfrm>
        <a:off x="5835855" y="1577037"/>
        <a:ext cx="1463221" cy="1073727"/>
      </dsp:txXfrm>
    </dsp:sp>
    <dsp:sp modelId="{E5F40A26-FAC8-4542-BCD2-EFE0904E6517}">
      <dsp:nvSpPr>
        <dsp:cNvPr id="0" name=""/>
        <dsp:cNvSpPr/>
      </dsp:nvSpPr>
      <dsp:spPr>
        <a:xfrm rot="2852669">
          <a:off x="4414576" y="3523162"/>
          <a:ext cx="722493" cy="51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  <a:latin typeface="NikoshBAN"/>
          </a:endParaRPr>
        </a:p>
      </dsp:txBody>
      <dsp:txXfrm>
        <a:off x="4439743" y="3569281"/>
        <a:ext cx="567608" cy="309770"/>
      </dsp:txXfrm>
    </dsp:sp>
    <dsp:sp modelId="{1A0DA6BA-1CF6-4717-9B6A-4C8C25109D6B}">
      <dsp:nvSpPr>
        <dsp:cNvPr id="0" name=""/>
        <dsp:cNvSpPr/>
      </dsp:nvSpPr>
      <dsp:spPr>
        <a:xfrm>
          <a:off x="4637584" y="3854511"/>
          <a:ext cx="2017314" cy="151847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পচন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সৃষ্টিকারী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ব্যাকটেরিয়া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জন্মাতে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বাধা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দেয়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kern="1200" dirty="0">
            <a:solidFill>
              <a:schemeClr val="tx1"/>
            </a:solidFill>
            <a:latin typeface="NikoshBAN"/>
          </a:endParaRPr>
        </a:p>
      </dsp:txBody>
      <dsp:txXfrm>
        <a:off x="4933013" y="4076887"/>
        <a:ext cx="1426456" cy="1073727"/>
      </dsp:txXfrm>
    </dsp:sp>
    <dsp:sp modelId="{BE54271C-7D3D-4670-9318-DC056FC1C2BC}">
      <dsp:nvSpPr>
        <dsp:cNvPr id="0" name=""/>
        <dsp:cNvSpPr/>
      </dsp:nvSpPr>
      <dsp:spPr>
        <a:xfrm rot="8013924">
          <a:off x="2885448" y="3468897"/>
          <a:ext cx="775201" cy="51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  <a:latin typeface="NikoshBAN"/>
          </a:endParaRPr>
        </a:p>
      </dsp:txBody>
      <dsp:txXfrm rot="10800000">
        <a:off x="3016262" y="3516039"/>
        <a:ext cx="620316" cy="309770"/>
      </dsp:txXfrm>
    </dsp:sp>
    <dsp:sp modelId="{2BF31D06-C4C3-4525-9DD1-A07635C0A8F2}">
      <dsp:nvSpPr>
        <dsp:cNvPr id="0" name=""/>
        <dsp:cNvSpPr/>
      </dsp:nvSpPr>
      <dsp:spPr>
        <a:xfrm>
          <a:off x="1494124" y="3851363"/>
          <a:ext cx="1877067" cy="151847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  <a:latin typeface="NikoshBAN"/>
            </a:rPr>
            <a:t>মৌসুমি খাদ্যদ্রব্য সারাবছর পাওয়া যায়। </a:t>
          </a:r>
          <a:endParaRPr lang="en-US" sz="1600" b="1" kern="1200" dirty="0">
            <a:solidFill>
              <a:schemeClr val="tx1"/>
            </a:solidFill>
            <a:latin typeface="NikoshBAN"/>
          </a:endParaRPr>
        </a:p>
      </dsp:txBody>
      <dsp:txXfrm>
        <a:off x="1769014" y="4073739"/>
        <a:ext cx="1327287" cy="1073727"/>
      </dsp:txXfrm>
    </dsp:sp>
    <dsp:sp modelId="{DD4758BE-3A32-484F-B871-B1D3D7D9D0B1}">
      <dsp:nvSpPr>
        <dsp:cNvPr id="0" name=""/>
        <dsp:cNvSpPr/>
      </dsp:nvSpPr>
      <dsp:spPr>
        <a:xfrm rot="11768306">
          <a:off x="2538855" y="2297722"/>
          <a:ext cx="751139" cy="51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  <a:latin typeface="NikoshBAN" panose="02000000000000000000"/>
          </a:endParaRPr>
        </a:p>
      </dsp:txBody>
      <dsp:txXfrm rot="10800000">
        <a:off x="2690688" y="2422504"/>
        <a:ext cx="596254" cy="309770"/>
      </dsp:txXfrm>
    </dsp:sp>
    <dsp:sp modelId="{CDB23DBD-EBD0-45B6-B2BE-CCFC241E0C0B}">
      <dsp:nvSpPr>
        <dsp:cNvPr id="0" name=""/>
        <dsp:cNvSpPr/>
      </dsp:nvSpPr>
      <dsp:spPr>
        <a:xfrm>
          <a:off x="466715" y="1399258"/>
          <a:ext cx="2148921" cy="151847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  <a:latin typeface="NikoshBAN"/>
            </a:rPr>
            <a:t>অনেক দূরবর্তী এলাকায় সহজে খাবার সরবরাহ করা যায়। </a:t>
          </a:r>
          <a:endParaRPr lang="en-US" sz="1600" b="1" kern="1200" dirty="0">
            <a:solidFill>
              <a:schemeClr val="tx1"/>
            </a:solidFill>
            <a:latin typeface="NikoshBAN"/>
          </a:endParaRPr>
        </a:p>
      </dsp:txBody>
      <dsp:txXfrm>
        <a:off x="781417" y="1621634"/>
        <a:ext cx="1519517" cy="1073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0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4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3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6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1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71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6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8.tmp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11" Type="http://schemas.openxmlformats.org/officeDocument/2006/relationships/image" Target="../media/image15.tmp"/><Relationship Id="rId5" Type="http://schemas.openxmlformats.org/officeDocument/2006/relationships/image" Target="../media/image7.jpeg"/><Relationship Id="rId10" Type="http://schemas.openxmlformats.org/officeDocument/2006/relationships/image" Target="../media/image14.tmp"/><Relationship Id="rId4" Type="http://schemas.openxmlformats.org/officeDocument/2006/relationships/image" Target="../media/image9.tmp"/><Relationship Id="rId9" Type="http://schemas.openxmlformats.org/officeDocument/2006/relationships/image" Target="../media/image1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image" Target="../media/image9.tmp"/><Relationship Id="rId7" Type="http://schemas.openxmlformats.org/officeDocument/2006/relationships/image" Target="../media/image2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10" Type="http://schemas.openxmlformats.org/officeDocument/2006/relationships/image" Target="../media/image22.tmp"/><Relationship Id="rId4" Type="http://schemas.openxmlformats.org/officeDocument/2006/relationships/image" Target="../media/image17.tmp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un 36"/>
          <p:cNvSpPr/>
          <p:nvPr/>
        </p:nvSpPr>
        <p:spPr>
          <a:xfrm>
            <a:off x="9938479" y="2173573"/>
            <a:ext cx="2046133" cy="2334939"/>
          </a:xfrm>
          <a:prstGeom prst="sun">
            <a:avLst>
              <a:gd name="adj" fmla="val 38943"/>
            </a:avLst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>
            <a:off x="9979590" y="11009"/>
            <a:ext cx="2005022" cy="2096807"/>
          </a:xfrm>
          <a:prstGeom prst="sun">
            <a:avLst>
              <a:gd name="adj" fmla="val 389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4-Point Star 5"/>
          <p:cNvSpPr/>
          <p:nvPr/>
        </p:nvSpPr>
        <p:spPr>
          <a:xfrm>
            <a:off x="10623558" y="766442"/>
            <a:ext cx="717086" cy="641164"/>
          </a:xfrm>
          <a:prstGeom prst="star24">
            <a:avLst>
              <a:gd name="adj" fmla="val 15215"/>
            </a:avLst>
          </a:prstGeom>
          <a:solidFill>
            <a:srgbClr val="FFFF00"/>
          </a:solidFill>
          <a:ln>
            <a:solidFill>
              <a:srgbClr val="07C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4-Point Star 20"/>
          <p:cNvSpPr/>
          <p:nvPr/>
        </p:nvSpPr>
        <p:spPr>
          <a:xfrm>
            <a:off x="10628026" y="3048070"/>
            <a:ext cx="681874" cy="585943"/>
          </a:xfrm>
          <a:prstGeom prst="star24">
            <a:avLst>
              <a:gd name="adj" fmla="val 15215"/>
            </a:avLst>
          </a:prstGeom>
          <a:solidFill>
            <a:srgbClr val="FFFF00"/>
          </a:solidFill>
          <a:ln>
            <a:solidFill>
              <a:srgbClr val="07C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31906" y="3776452"/>
            <a:ext cx="1490526" cy="1937836"/>
          </a:xfrm>
          <a:prstGeom prst="rect">
            <a:avLst/>
          </a:prstGeom>
          <a:noFill/>
          <a:ln w="7620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মিনহাজুল ইসলাম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1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কমলাবাড়ী সরকারি প্রাথমিক বিদ্যালয়</a:t>
            </a:r>
            <a:r>
              <a:rPr lang="en-US" sz="1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              </a:t>
            </a:r>
            <a:r>
              <a:rPr lang="bn-BD" sz="1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আদিতমা</a:t>
            </a:r>
            <a:r>
              <a:rPr lang="en-US" sz="1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1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bn-BD" sz="1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5791"/>
            <a:ext cx="12172801" cy="49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Frame 35"/>
          <p:cNvSpPr/>
          <p:nvPr/>
        </p:nvSpPr>
        <p:spPr>
          <a:xfrm>
            <a:off x="-19199" y="0"/>
            <a:ext cx="12192000" cy="6858000"/>
          </a:xfrm>
          <a:prstGeom prst="frame">
            <a:avLst>
              <a:gd name="adj1" fmla="val 1790"/>
            </a:avLst>
          </a:prstGeom>
          <a:solidFill>
            <a:srgbClr val="FF3399"/>
          </a:solidFill>
          <a:ln w="381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lowchart: Punched Tape 15"/>
          <p:cNvSpPr/>
          <p:nvPr/>
        </p:nvSpPr>
        <p:spPr>
          <a:xfrm>
            <a:off x="133057" y="2984036"/>
            <a:ext cx="2193210" cy="994952"/>
          </a:xfrm>
          <a:prstGeom prst="flowChartPunchedTape">
            <a:avLst/>
          </a:prstGeom>
          <a:pattFill prst="wdUpDiag">
            <a:fgClr>
              <a:srgbClr val="FFFF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16"/>
          <p:cNvSpPr/>
          <p:nvPr/>
        </p:nvSpPr>
        <p:spPr>
          <a:xfrm>
            <a:off x="-273249" y="3051603"/>
            <a:ext cx="2864045" cy="859817"/>
          </a:xfrm>
          <a:prstGeom prst="snip2DiagRect">
            <a:avLst>
              <a:gd name="adj1" fmla="val 0"/>
              <a:gd name="adj2" fmla="val 0"/>
            </a:avLst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298279" y="254343"/>
            <a:ext cx="1863556" cy="1792303"/>
          </a:xfrm>
          <a:prstGeom prst="star32">
            <a:avLst>
              <a:gd name="adj" fmla="val 11773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nut 18"/>
          <p:cNvSpPr/>
          <p:nvPr/>
        </p:nvSpPr>
        <p:spPr>
          <a:xfrm>
            <a:off x="913763" y="837553"/>
            <a:ext cx="659833" cy="615886"/>
          </a:xfrm>
          <a:prstGeom prst="donut">
            <a:avLst/>
          </a:prstGeom>
          <a:solidFill>
            <a:srgbClr val="25F7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32-Point Star 19"/>
          <p:cNvSpPr/>
          <p:nvPr/>
        </p:nvSpPr>
        <p:spPr>
          <a:xfrm>
            <a:off x="287302" y="4588344"/>
            <a:ext cx="1863556" cy="1792303"/>
          </a:xfrm>
          <a:prstGeom prst="star32">
            <a:avLst>
              <a:gd name="adj" fmla="val 11773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nut 26"/>
          <p:cNvSpPr/>
          <p:nvPr/>
        </p:nvSpPr>
        <p:spPr>
          <a:xfrm>
            <a:off x="902786" y="5171554"/>
            <a:ext cx="659833" cy="615886"/>
          </a:xfrm>
          <a:prstGeom prst="donut">
            <a:avLst/>
          </a:prstGeom>
          <a:solidFill>
            <a:srgbClr val="25F7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Sun 27"/>
          <p:cNvSpPr/>
          <p:nvPr/>
        </p:nvSpPr>
        <p:spPr>
          <a:xfrm>
            <a:off x="9926117" y="4215540"/>
            <a:ext cx="2046133" cy="2334939"/>
          </a:xfrm>
          <a:prstGeom prst="sun">
            <a:avLst>
              <a:gd name="adj" fmla="val 38943"/>
            </a:avLst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4-Point Star 28"/>
          <p:cNvSpPr/>
          <p:nvPr/>
        </p:nvSpPr>
        <p:spPr>
          <a:xfrm>
            <a:off x="10615664" y="5090037"/>
            <a:ext cx="681874" cy="585943"/>
          </a:xfrm>
          <a:prstGeom prst="star24">
            <a:avLst>
              <a:gd name="adj" fmla="val 15215"/>
            </a:avLst>
          </a:prstGeom>
          <a:solidFill>
            <a:srgbClr val="FFFF00"/>
          </a:solidFill>
          <a:ln>
            <a:solidFill>
              <a:srgbClr val="07C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67377" y="224852"/>
            <a:ext cx="7992318" cy="6430781"/>
            <a:chOff x="2367377" y="224852"/>
            <a:chExt cx="7992318" cy="6430781"/>
          </a:xfrm>
        </p:grpSpPr>
        <p:grpSp>
          <p:nvGrpSpPr>
            <p:cNvPr id="2" name="Group 1"/>
            <p:cNvGrpSpPr/>
            <p:nvPr/>
          </p:nvGrpSpPr>
          <p:grpSpPr>
            <a:xfrm>
              <a:off x="2367377" y="224852"/>
              <a:ext cx="7571103" cy="6430781"/>
              <a:chOff x="2367377" y="224852"/>
              <a:chExt cx="7571103" cy="643078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6" t="4183" r="27467" b="4428"/>
              <a:stretch/>
            </p:blipFill>
            <p:spPr>
              <a:xfrm>
                <a:off x="2367377" y="224852"/>
                <a:ext cx="7571103" cy="6430781"/>
              </a:xfrm>
              <a:prstGeom prst="rect">
                <a:avLst/>
              </a:prstGeom>
              <a:ln w="76200">
                <a:solidFill>
                  <a:srgbClr val="25F74D"/>
                </a:solidFill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3150" y="2310822"/>
                <a:ext cx="3169316" cy="3050423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/>
            <a:srcRect t="-1" r="-6653" b="-4907"/>
            <a:stretch/>
          </p:blipFill>
          <p:spPr>
            <a:xfrm rot="21430682">
              <a:off x="6625403" y="2408028"/>
              <a:ext cx="3734292" cy="3347636"/>
            </a:xfrm>
            <a:prstGeom prst="rect">
              <a:avLst/>
            </a:prstGeom>
            <a:scene3d>
              <a:camera prst="perspectiveContrastingLeftFacing"/>
              <a:lightRig rig="threePt" dir="t"/>
            </a:scene3d>
          </p:spPr>
        </p:pic>
        <p:sp>
          <p:nvSpPr>
            <p:cNvPr id="30" name="TextBox 29"/>
            <p:cNvSpPr txBox="1"/>
            <p:nvPr/>
          </p:nvSpPr>
          <p:spPr>
            <a:xfrm>
              <a:off x="7112086" y="4081846"/>
              <a:ext cx="2587962" cy="338554"/>
            </a:xfrm>
            <a:prstGeom prst="rect">
              <a:avLst/>
            </a:prstGeom>
            <a:solidFill>
              <a:schemeClr val="bg1"/>
            </a:solidFill>
            <a:scene3d>
              <a:camera prst="perspectiveContrasting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সুস্থ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জীবনের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জন্য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খাদ্য</a:t>
              </a:r>
              <a:r>
                <a:rPr lang="en-US" sz="1600" dirty="0" smtClean="0"/>
                <a:t>)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50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6" grpId="0" animBg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7" grpId="0" animBg="1"/>
      <p:bldP spid="27" grpId="1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1596" y="135364"/>
            <a:ext cx="120479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গত ক্লাসে আমরা খাদ্য সংরক্ষণের বিভিন্ন উপায় নিয়ে আলোচনা করেছি?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40" y="126256"/>
            <a:ext cx="1212954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বাসায় কিছু খাদ্য শস্য আছে এগুলো সারা বছর ব্যবহার করতে হলে কী করতে হবে ?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99" y="508342"/>
            <a:ext cx="344788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সংরক্ষণ করে রাখতে হবে । 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195011"/>
            <a:ext cx="1212954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বাজার থেকে মাছ ,মাংস নিয়ে এসে তুমি কয়েকদিন রেখে দিয়ে খেতে চাও তাহলে কী করতে হবে?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8721" y="2333471"/>
            <a:ext cx="8566103" cy="646331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সুস্থ জীবনের জন্য খাদ্য (খাদ্য সংরক্ষণের গুরুত্ব)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rgbClr val="FFFF00"/>
                </a:solidFill>
                <a:latin typeface="NikoshBAN" panose="02000000000000000000"/>
              </a:rPr>
              <a:t>পাঠ-৫</a:t>
            </a:r>
          </a:p>
          <a:p>
            <a:pPr algn="ctr"/>
            <a:r>
              <a:rPr lang="bn-IN" sz="1600" b="1" dirty="0" smtClean="0">
                <a:solidFill>
                  <a:srgbClr val="25F74D"/>
                </a:solidFill>
                <a:latin typeface="NikoshBAN" panose="02000000000000000000"/>
              </a:rPr>
              <a:t>পাঠ্যাংশঃ </a:t>
            </a:r>
            <a:r>
              <a:rPr lang="bn-IN" sz="16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খাদ্য সংরক্ষণ করে   </a:t>
            </a:r>
            <a:r>
              <a:rPr lang="bn-BD" sz="16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— </a:t>
            </a:r>
            <a:r>
              <a:rPr lang="bn-IN" sz="16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খাদ্যঅপচয় রোধ করা যায়।</a:t>
            </a:r>
            <a:r>
              <a:rPr lang="bn-IN" sz="1600" b="1" dirty="0" smtClean="0">
                <a:solidFill>
                  <a:srgbClr val="25F74D"/>
                </a:solidFill>
                <a:latin typeface="NikoshBAN" panose="02000000000000000000"/>
              </a:rPr>
              <a:t>   </a:t>
            </a:r>
            <a:r>
              <a:rPr lang="bn-IN" sz="1600" b="1" dirty="0" smtClean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BD" sz="1600" b="1" dirty="0" smtClean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1600" b="1" dirty="0">
              <a:solidFill>
                <a:srgbClr val="25F74D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480" y="3046206"/>
            <a:ext cx="121020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শিখনফলঃ ৮.২.২ খাদ্য সংরক্ষণের গুরুত্ব বর্ণনা করতে পারবে।   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49005"/>
            <a:ext cx="344788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সংরক্ষণ করে রাখতে হবে । 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95" y="2230547"/>
            <a:ext cx="1210205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তুমি বাসায় বিভিন্ন প্রকার আচার তৈরি করেছ অনেক দিন ধরে তা খেতে চাও তাহলে কী করতে হবে?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3595" y="2584541"/>
            <a:ext cx="344788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সংরক্ষণ করে রাখতে হবে । 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22157"/>
            <a:ext cx="12178260" cy="163121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গত ক্লাসে আমরা যে ছক তৈরি করেছিলাম তার ভিত্তিতে আজ আমরা কী ভাবে খাদ্য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হয় তা নিয়ে আলোচনা করব।সেই সাথে খাদ্য সংরক্ষণ কেন গুরুত্বপূর্ণ? সে বিষয়েও আলোচনা করব।</a:t>
            </a:r>
          </a:p>
          <a:p>
            <a:pPr algn="ctr"/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আজকের পাঠের মুল প্রশ্নঃ </a:t>
            </a:r>
            <a:r>
              <a:rPr lang="bn-IN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খাদ্য সংরক্ষণ কেন গুরুত্বপূর্ণ?   </a:t>
            </a:r>
            <a:endParaRPr lang="bn-IN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এসব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নিয়ে আমাদের আজকের পাঠ-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82" y="131290"/>
            <a:ext cx="1205333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এখন বলোত আমাদের প্রত্যকেরই খাদ্য সংরক্ষণের গ্রুত্ব আছে কিনা?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79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9075" y="3912433"/>
            <a:ext cx="359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সুস্থ</a:t>
            </a:r>
            <a:r>
              <a:rPr lang="en-US" dirty="0" smtClean="0"/>
              <a:t> </a:t>
            </a:r>
            <a:r>
              <a:rPr lang="en-US" dirty="0" err="1" smtClean="0"/>
              <a:t>জীবনের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খাদ্য</a:t>
            </a:r>
            <a:r>
              <a:rPr lang="en-US" dirty="0" smtClean="0"/>
              <a:t>) পাঠ-৫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build="allAtOnce" animBg="1"/>
      <p:bldP spid="21" grpId="0" animBg="1"/>
      <p:bldP spid="21" grpId="1" uiExpand="1" build="allAtOnce" animBg="1"/>
      <p:bldP spid="24" grpId="0" animBg="1"/>
      <p:bldP spid="24" grpId="1" build="allAtOnce" animBg="1"/>
      <p:bldP spid="33" grpId="0" animBg="1"/>
      <p:bldP spid="33" grpId="1" build="allAtOnce" animBg="1"/>
      <p:bldP spid="35" grpId="0" animBg="1"/>
      <p:bldP spid="35" grpId="1" animBg="1"/>
      <p:bldP spid="37" grpId="0" animBg="1"/>
      <p:bldP spid="12" grpId="0" animBg="1"/>
      <p:bldP spid="12" grpId="1" build="allAtOnce" animBg="1"/>
      <p:bldP spid="13" grpId="0" animBg="1"/>
      <p:bldP spid="13" grpId="1" build="allAtOnce" animBg="1"/>
      <p:bldP spid="14" grpId="0" animBg="1"/>
      <p:bldP spid="14" grpId="1" uiExpand="1" build="allAtOnce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98253" y="508657"/>
            <a:ext cx="1001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পচন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খাদ্য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0799" y="3656179"/>
            <a:ext cx="392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চাল, ডাল, গম ইত্যাদি রোদে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শুকিয়ে।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9282" y="177384"/>
            <a:ext cx="475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সংরক্ষ</a:t>
            </a:r>
            <a:r>
              <a:rPr lang="bn-IN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 বলতে কী বুঝ? 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3340" y="1085530"/>
            <a:ext cx="664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আমরা কী কী উপায়ে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সংরক্ষ</a:t>
            </a:r>
            <a:r>
              <a:rPr lang="bn-IN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 করতে পারি?   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4" y="1720717"/>
            <a:ext cx="11870810" cy="179517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224419" y="3620426"/>
            <a:ext cx="533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মাছ, মাংস, সবজি, ফল ইত্যাদি বরফে,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ফ্রিজে, হিমাগারে রাখিয়ে।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29979" y="3656180"/>
            <a:ext cx="2802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জ্যাম, জেলি, আচার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ইত্যাদি বায়ুরোধী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পাত্রে রাখিয়ে।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224" y="6253004"/>
            <a:ext cx="1206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এছাড়াও চিনি সিরকা বা তেল দিয়ে জল্পাই বড়ই বা আম ইত্যাদি খাদ্য অনেক দিন সংরক্ষণ করা যায়।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4" y="1720717"/>
            <a:ext cx="3620359" cy="1912664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57" y="1733672"/>
            <a:ext cx="5637722" cy="1899709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62" y="1668450"/>
            <a:ext cx="2537148" cy="1899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92224" y="977075"/>
            <a:ext cx="11829886" cy="569354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790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68841" y="4616970"/>
            <a:ext cx="2842844" cy="1578028"/>
            <a:chOff x="194872" y="194872"/>
            <a:chExt cx="6680617" cy="2668249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04" y="194872"/>
              <a:ext cx="6680185" cy="2668249"/>
            </a:xfrm>
            <a:prstGeom prst="rect">
              <a:avLst/>
            </a:prstGeom>
            <a:ln w="76200"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72" y="194872"/>
              <a:ext cx="1023896" cy="44569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4823485" y="4610797"/>
            <a:ext cx="2392936" cy="1557030"/>
            <a:chOff x="7075358" y="209862"/>
            <a:chExt cx="4916773" cy="6001069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6" t="4678" r="6873"/>
            <a:stretch/>
          </p:blipFill>
          <p:spPr>
            <a:xfrm>
              <a:off x="7075358" y="209862"/>
              <a:ext cx="4916773" cy="6001069"/>
            </a:xfrm>
            <a:prstGeom prst="rect">
              <a:avLst/>
            </a:prstGeom>
            <a:ln w="76200"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827" y="231714"/>
              <a:ext cx="824324" cy="4946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7439752" y="4706959"/>
            <a:ext cx="2978412" cy="1460868"/>
            <a:chOff x="194872" y="3043004"/>
            <a:chExt cx="6770556" cy="3177659"/>
          </a:xfrm>
        </p:grpSpPr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72" y="3043004"/>
              <a:ext cx="6770556" cy="3177659"/>
            </a:xfrm>
            <a:prstGeom prst="rect">
              <a:avLst/>
            </a:prstGeom>
            <a:ln w="76200"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87" y="3057993"/>
              <a:ext cx="849441" cy="54709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992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" y="1035858"/>
            <a:ext cx="11849436" cy="1963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2155" y="1465711"/>
            <a:ext cx="5501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b="1" dirty="0" smtClean="0">
                <a:latin typeface="NikoshBAN" panose="02000000000000000000"/>
              </a:rPr>
              <a:t>ফ্রিজের ঠাণ্ডায়, হিমাগারে বরফ জমানো ঠাণ্ডায়, শুকিয়ে ইত্যাদি। </a:t>
            </a:r>
            <a:endParaRPr lang="en-US" sz="1400" b="1" dirty="0">
              <a:latin typeface="NikoshBAN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266" y="1842350"/>
            <a:ext cx="536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ফ্রিজের ঠাণ্ডায়, ঠাণ্ডা স্থানে সংরক্ষণ করে ইত্যাদি।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286" y="2206982"/>
            <a:ext cx="438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ঠাণ্ডা স্থানে সংরক্ষণ করে।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199" y="2585121"/>
            <a:ext cx="5958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ঠাণ্ডা স্থানে সংরক্ষণ করে, শুকিয়ে, বোতলজাত করে  ইত্যাদি।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9238" y="370181"/>
            <a:ext cx="6813259" cy="400110"/>
          </a:xfrm>
          <a:prstGeom prst="rect">
            <a:avLst/>
          </a:prstGeom>
          <a:solidFill>
            <a:srgbClr val="89E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/>
              </a:rPr>
              <a:t>সকলেই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নিচের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ছকের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মত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খাতায়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একটি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ছক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তৈরি</a:t>
            </a:r>
            <a:r>
              <a:rPr lang="en-US" sz="2000" b="1" dirty="0" smtClean="0">
                <a:latin typeface="NikoshBAN" panose="02000000000000000000"/>
              </a:rPr>
              <a:t> </a:t>
            </a:r>
            <a:r>
              <a:rPr lang="en-US" sz="2000" b="1" dirty="0" err="1" smtClean="0">
                <a:latin typeface="NikoshBAN" panose="02000000000000000000"/>
              </a:rPr>
              <a:t>কর</a:t>
            </a:r>
            <a:r>
              <a:rPr lang="en-US" sz="2000" b="1" dirty="0" smtClean="0">
                <a:latin typeface="NikoshBAN" panose="02000000000000000000"/>
              </a:rPr>
              <a:t>- </a:t>
            </a:r>
            <a:r>
              <a:rPr lang="bn-IN" sz="2000" b="1" dirty="0" smtClean="0">
                <a:latin typeface="NikoshBAN" panose="02000000000000000000"/>
              </a:rPr>
              <a:t> </a:t>
            </a:r>
            <a:endParaRPr lang="en-US" sz="2000" b="1" dirty="0">
              <a:latin typeface="NikoshBAN" panose="0200000000000000000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39032" y="0"/>
            <a:ext cx="12231032" cy="6858000"/>
          </a:xfrm>
          <a:prstGeom prst="frame">
            <a:avLst>
              <a:gd name="adj1" fmla="val 179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43850047"/>
              </p:ext>
            </p:extLst>
          </p:nvPr>
        </p:nvGraphicFramePr>
        <p:xfrm>
          <a:off x="2331804" y="1109272"/>
          <a:ext cx="8098555" cy="537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81" y="87864"/>
            <a:ext cx="121561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খাদ্য সংরক্ষণের</a:t>
            </a:r>
            <a:r>
              <a:rPr lang="bn-IN" sz="2000" b="1" dirty="0">
                <a:solidFill>
                  <a:srgbClr val="2B07C5"/>
                </a:solidFill>
                <a:latin typeface="NikoshBAN" panose="02000000000000000000"/>
              </a:rPr>
              <a:t>কেনো </a:t>
            </a:r>
            <a:r>
              <a:rPr lang="bn-IN" sz="2000" b="1" dirty="0" smtClean="0">
                <a:solidFill>
                  <a:srgbClr val="2B07C5"/>
                </a:solidFill>
                <a:latin typeface="NikoshBAN" panose="02000000000000000000"/>
              </a:rPr>
              <a:t>গুরুত্বপূর্ণ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39032" y="0"/>
            <a:ext cx="12231032" cy="6858000"/>
          </a:xfrm>
          <a:prstGeom prst="frame">
            <a:avLst>
              <a:gd name="adj1" fmla="val 1790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31DFDD-7982-4575-AE61-E99045F5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7431DFDD-7982-4575-AE61-E99045F51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EDF8E5-32F8-4FB2-937A-30609F38C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5CEDF8E5-32F8-4FB2-937A-30609F38C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D74F56-2420-43CB-8D7C-640AB040F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A7D74F56-2420-43CB-8D7C-640AB040F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0081C-6F70-456C-A5BC-F8A3160AF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E4B0081C-6F70-456C-A5BC-F8A3160AF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E3DBDB-36FA-4C6C-B877-E4E23A02A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01E3DBDB-36FA-4C6C-B877-E4E23A02A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40A26-FAC8-4542-BCD2-EFE0904E6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E5F40A26-FAC8-4542-BCD2-EFE0904E6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0DA6BA-1CF6-4717-9B6A-4C8C25109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graphicEl>
                                              <a:dgm id="{1A0DA6BA-1CF6-4717-9B6A-4C8C25109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54271C-7D3D-4670-9318-DC056FC1C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BE54271C-7D3D-4670-9318-DC056FC1C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F31D06-C4C3-4525-9DD1-A07635C0A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graphicEl>
                                              <a:dgm id="{2BF31D06-C4C3-4525-9DD1-A07635C0A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4758BE-3A32-484F-B871-B1D3D7D9D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DD4758BE-3A32-484F-B871-B1D3D7D9D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B23DBD-EBD0-45B6-B2BE-CCFC241E0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graphicEl>
                                              <a:dgm id="{CDB23DBD-EBD0-45B6-B2BE-CCFC241E0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3205131"/>
            <a:ext cx="1385913" cy="1670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94" y="148753"/>
            <a:ext cx="4546738" cy="8606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1380710"/>
            <a:ext cx="12192000" cy="5477290"/>
            <a:chOff x="0" y="1380710"/>
            <a:chExt cx="12192000" cy="547729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" r="404" b="548"/>
            <a:stretch/>
          </p:blipFill>
          <p:spPr>
            <a:xfrm>
              <a:off x="0" y="1380710"/>
              <a:ext cx="12192000" cy="5477290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89571"/>
              <a:ext cx="573437" cy="782429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32" y="6235909"/>
              <a:ext cx="659568" cy="509666"/>
            </a:xfrm>
            <a:prstGeom prst="rect">
              <a:avLst/>
            </a:prstGeom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3" y="1244184"/>
            <a:ext cx="2386845" cy="101933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7" y="1954469"/>
            <a:ext cx="932798" cy="448555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8" y="6130977"/>
            <a:ext cx="10054993" cy="60335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9" y="2623278"/>
            <a:ext cx="869316" cy="415227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34" y="1332854"/>
            <a:ext cx="2467256" cy="150101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27" y="1194449"/>
            <a:ext cx="1835947" cy="1501019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83" y="1380711"/>
            <a:ext cx="1835947" cy="1451284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31" y="1207280"/>
            <a:ext cx="1842112" cy="1488187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72" y="265358"/>
            <a:ext cx="4384102" cy="744094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51" y="2695467"/>
            <a:ext cx="2526068" cy="509664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50" y="3157274"/>
            <a:ext cx="9773561" cy="523973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53" y="3725754"/>
            <a:ext cx="9773561" cy="477279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70" y="4247539"/>
            <a:ext cx="9628744" cy="46570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18" y="4675362"/>
            <a:ext cx="9772036" cy="488949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9" y="5170634"/>
            <a:ext cx="9773561" cy="488949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"/>
          <a:stretch/>
        </p:blipFill>
        <p:spPr>
          <a:xfrm>
            <a:off x="2400181" y="147328"/>
            <a:ext cx="5137451" cy="657728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590" y="147328"/>
            <a:ext cx="2294203" cy="65556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খুলে </a:t>
            </a:r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পাঠ্যাংশটুকুর</a:t>
            </a:r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লাইনের নিচে</a:t>
            </a:r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রেখে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পড়াটা</a:t>
            </a:r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endParaRPr lang="bn-IN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কয়েকবার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bn-BD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0"/>
          <a:stretch/>
        </p:blipFill>
        <p:spPr>
          <a:xfrm>
            <a:off x="2347794" y="92990"/>
            <a:ext cx="5416858" cy="6648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89" y="86445"/>
            <a:ext cx="12001796" cy="66891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ame 29"/>
          <p:cNvSpPr/>
          <p:nvPr/>
        </p:nvSpPr>
        <p:spPr>
          <a:xfrm>
            <a:off x="-39032" y="0"/>
            <a:ext cx="12231032" cy="6858000"/>
          </a:xfrm>
          <a:prstGeom prst="frame">
            <a:avLst>
              <a:gd name="adj1" fmla="val 179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9499" y="252061"/>
            <a:ext cx="551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 আমরা  </a:t>
            </a:r>
          </a:p>
          <a:p>
            <a:r>
              <a:rPr lang="bn-IN" sz="2000" b="1" dirty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bn-IN" sz="2000" b="1" dirty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কীভাবে আমরা খাদ্য সংরক্ষণ করতে পারি? </a:t>
            </a:r>
            <a:endParaRPr lang="bn-IN" sz="2000" b="1" dirty="0" smtClean="0">
              <a:solidFill>
                <a:srgbClr val="FFFF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en-US" sz="20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en-US" sz="2000" b="1" dirty="0" err="1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সংরক্ষ</a:t>
            </a:r>
            <a:r>
              <a:rPr lang="bn-IN" sz="2000" b="1" dirty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ণ করা কেনো </a:t>
            </a:r>
            <a:r>
              <a:rPr lang="bn-IN" sz="20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গুরুত্বপূর্ণ?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সম্পর্কে জানলাম। 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14630" y="2721114"/>
            <a:ext cx="855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আমরা গত ক্লাসে আলোচনা করেছি আজ</a:t>
            </a:r>
          </a:p>
          <a:p>
            <a:r>
              <a:rPr lang="bn-IN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ক্লাসে তা পূরণ করতে পারলাম।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014630" y="3626869"/>
            <a:ext cx="8960168" cy="2427741"/>
            <a:chOff x="3014630" y="3626869"/>
            <a:chExt cx="8960168" cy="2427741"/>
          </a:xfrm>
        </p:grpSpPr>
        <p:pic>
          <p:nvPicPr>
            <p:cNvPr id="35" name="Picture 34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630" y="3626869"/>
              <a:ext cx="8242985" cy="2427741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6473407" y="4140617"/>
              <a:ext cx="5501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200" b="1" dirty="0" smtClean="0">
                  <a:solidFill>
                    <a:srgbClr val="2B07C5"/>
                  </a:solidFill>
                  <a:latin typeface="NikoshBAN" panose="02000000000000000000"/>
                </a:rPr>
                <a:t>ফ্রিজের ঠাণ্ডায়, হিমাগারে বরফ জমানো ঠাণ্ডায়, শুকিয়ে ইত্যাদি। </a:t>
              </a:r>
              <a:endParaRPr lang="en-US" sz="1200" b="1" dirty="0">
                <a:solidFill>
                  <a:srgbClr val="2B07C5"/>
                </a:solidFill>
                <a:latin typeface="NikoshBAN" panose="0200000000000000000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82372" y="4502185"/>
              <a:ext cx="5366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ফ্রিজের ঠাণ্ডায়, ঠাণ্ডা স্থানে সংরক্ষণ করে ইত্যাদি। </a:t>
              </a:r>
              <a:r>
                <a:rPr lang="en-US" sz="16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6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16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16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8538" y="4828723"/>
              <a:ext cx="43899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ঠাণ্ডা স্থানে সংরক্ষণ করে। </a:t>
              </a:r>
              <a:r>
                <a:rPr lang="en-US" sz="16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6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16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16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56995" y="5277201"/>
              <a:ext cx="4784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2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ঠাণ্ডা স্থানে সংরক্ষণ করে, শুকিয়ে, বোতলজাত করে  ইত্যাদি। </a:t>
              </a:r>
              <a:r>
                <a:rPr lang="en-US" sz="12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2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12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12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34286" y="5662952"/>
              <a:ext cx="4784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2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লবন ব্যবহার করে। </a:t>
              </a:r>
              <a:r>
                <a:rPr lang="en-US" sz="12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2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1200" b="1" dirty="0" smtClean="0">
                  <a:solidFill>
                    <a:srgbClr val="2B07C5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12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6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500"/>
                            </p:stCondLst>
                            <p:childTnLst>
                              <p:par>
                                <p:cTn id="9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0"/>
                            </p:stCondLst>
                            <p:childTnLst>
                              <p:par>
                                <p:cTn id="9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2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9500"/>
                            </p:stCondLst>
                            <p:childTnLst>
                              <p:par>
                                <p:cTn id="13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8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500"/>
                            </p:stCondLst>
                            <p:childTnLst>
                              <p:par>
                                <p:cTn id="14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8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3500"/>
                            </p:stCondLst>
                            <p:childTnLst>
                              <p:par>
                                <p:cTn id="14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8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1500"/>
                            </p:stCondLst>
                            <p:childTnLst>
                              <p:par>
                                <p:cTn id="14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8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build="allAtOnce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4504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58839" y="5342522"/>
            <a:ext cx="6921049" cy="41713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প্রত্যেকেই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2958840" y="5876144"/>
            <a:ext cx="6921049" cy="780727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@কীভাবে আমরা খাদ্য সংরক্ষণ করতে পারি? </a:t>
            </a:r>
          </a:p>
          <a:p>
            <a:r>
              <a:rPr lang="bn-IN" b="1" dirty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en-US" b="1" dirty="0" err="1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সংরক্ষ</a:t>
            </a:r>
            <a:r>
              <a:rPr lang="bn-IN" b="1" dirty="0">
                <a:solidFill>
                  <a:srgbClr val="5103ED"/>
                </a:solidFill>
                <a:latin typeface="NikoshBAN" pitchFamily="2" charset="0"/>
                <a:cs typeface="NikoshBAN" pitchFamily="2" charset="0"/>
              </a:rPr>
              <a:t>ণ করা কেনো গুরুত্বপূর্ণ?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3144" y="3640000"/>
            <a:ext cx="2869810" cy="4704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2025306" y="3991699"/>
            <a:ext cx="9703633" cy="1292580"/>
          </a:xfrm>
          <a:prstGeom prst="snip2DiagRect">
            <a:avLst>
              <a:gd name="adj1" fmla="val 0"/>
              <a:gd name="adj2" fmla="val 4204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-------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---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IN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--------- 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খাদ্যদ্রব্য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---------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IN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5196177" y="3135440"/>
            <a:ext cx="1680945" cy="417256"/>
          </a:xfrm>
          <a:prstGeom prst="snipRoundRect">
            <a:avLst>
              <a:gd name="adj1" fmla="val 16667"/>
              <a:gd name="adj2" fmla="val 0"/>
            </a:avLst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81" y="746870"/>
            <a:ext cx="7557838" cy="2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Snip and Round Single Corner Rectangle 20"/>
          <p:cNvSpPr/>
          <p:nvPr/>
        </p:nvSpPr>
        <p:spPr>
          <a:xfrm>
            <a:off x="4643144" y="173145"/>
            <a:ext cx="2393283" cy="469471"/>
          </a:xfrm>
          <a:prstGeom prst="snipRoundRect">
            <a:avLst/>
          </a:prstGeom>
          <a:solidFill>
            <a:srgbClr val="FFFFCC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কা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102" y="71488"/>
            <a:ext cx="12001796" cy="66891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-12958"/>
            <a:ext cx="12192000" cy="6858000"/>
          </a:xfrm>
          <a:prstGeom prst="frame">
            <a:avLst>
              <a:gd name="adj1" fmla="val 17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4423120" y="225535"/>
            <a:ext cx="2285999" cy="499241"/>
          </a:xfrm>
          <a:prstGeom prst="plaque">
            <a:avLst>
              <a:gd name="adj" fmla="val 0"/>
            </a:avLst>
          </a:prstGeom>
          <a:solidFill>
            <a:schemeClr val="bg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22" name="Snip Diagonal Corner Rectangle 21"/>
          <p:cNvSpPr/>
          <p:nvPr/>
        </p:nvSpPr>
        <p:spPr>
          <a:xfrm>
            <a:off x="2602772" y="1635179"/>
            <a:ext cx="5641817" cy="1082545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bn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কীভাবে আমরা খাদ্য সংরক্ষণ করতে পারি? </a:t>
            </a:r>
          </a:p>
          <a:p>
            <a:r>
              <a:rPr lang="bn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সংরক্ষ</a:t>
            </a:r>
            <a:r>
              <a:rPr lang="bn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 করা কেনো গুরুত্বপূর্ণ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সংরক্ষ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ণের গুরুত্ব ৩ টি বাক্যে লিখ?</a:t>
            </a:r>
            <a:endParaRPr lang="bn-IN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02772" y="928108"/>
            <a:ext cx="5641817" cy="4171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1" grpId="0" animBg="1"/>
      <p:bldP spid="11" grpId="0" animBg="1"/>
      <p:bldP spid="13" grpId="0" animBg="1"/>
      <p:bldP spid="22" grpId="0" uiExpand="1" build="allAtOnce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0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ame 34"/>
          <p:cNvSpPr/>
          <p:nvPr/>
        </p:nvSpPr>
        <p:spPr>
          <a:xfrm>
            <a:off x="-19199" y="0"/>
            <a:ext cx="12192000" cy="6858000"/>
          </a:xfrm>
          <a:prstGeom prst="frame">
            <a:avLst>
              <a:gd name="adj1" fmla="val 1790"/>
            </a:avLst>
          </a:prstGeom>
          <a:solidFill>
            <a:srgbClr val="FF3399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32-Point Star 16"/>
          <p:cNvSpPr/>
          <p:nvPr/>
        </p:nvSpPr>
        <p:spPr>
          <a:xfrm>
            <a:off x="16008" y="2428874"/>
            <a:ext cx="2314363" cy="2257464"/>
          </a:xfrm>
          <a:prstGeom prst="star32">
            <a:avLst>
              <a:gd name="adj" fmla="val 11773"/>
            </a:avLst>
          </a:prstGeom>
          <a:solidFill>
            <a:srgbClr val="FFFFCC"/>
          </a:solidFill>
          <a:ln>
            <a:solidFill>
              <a:srgbClr val="F9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nut 17"/>
          <p:cNvSpPr/>
          <p:nvPr/>
        </p:nvSpPr>
        <p:spPr>
          <a:xfrm>
            <a:off x="713400" y="3100406"/>
            <a:ext cx="914400" cy="914400"/>
          </a:xfrm>
          <a:prstGeom prst="donut">
            <a:avLst>
              <a:gd name="adj" fmla="val 21138"/>
            </a:avLst>
          </a:prstGeom>
          <a:solidFill>
            <a:srgbClr val="25F7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32-Point Star 18"/>
          <p:cNvSpPr/>
          <p:nvPr/>
        </p:nvSpPr>
        <p:spPr>
          <a:xfrm>
            <a:off x="9560436" y="2484090"/>
            <a:ext cx="2678526" cy="2440007"/>
          </a:xfrm>
          <a:prstGeom prst="star32">
            <a:avLst>
              <a:gd name="adj" fmla="val 11773"/>
            </a:avLst>
          </a:prstGeom>
          <a:solidFill>
            <a:srgbClr val="FFFFCC"/>
          </a:solidFill>
          <a:ln>
            <a:solidFill>
              <a:srgbClr val="F9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nut 19"/>
          <p:cNvSpPr/>
          <p:nvPr/>
        </p:nvSpPr>
        <p:spPr>
          <a:xfrm>
            <a:off x="10521116" y="3246893"/>
            <a:ext cx="861220" cy="890392"/>
          </a:xfrm>
          <a:prstGeom prst="donut">
            <a:avLst>
              <a:gd name="adj" fmla="val 21708"/>
            </a:avLst>
          </a:prstGeom>
          <a:solidFill>
            <a:srgbClr val="25F7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25192" y="213609"/>
            <a:ext cx="7904023" cy="6430781"/>
            <a:chOff x="2325192" y="213609"/>
            <a:chExt cx="7904023" cy="6430781"/>
          </a:xfrm>
        </p:grpSpPr>
        <p:grpSp>
          <p:nvGrpSpPr>
            <p:cNvPr id="4" name="Group 3"/>
            <p:cNvGrpSpPr/>
            <p:nvPr/>
          </p:nvGrpSpPr>
          <p:grpSpPr>
            <a:xfrm>
              <a:off x="2325192" y="213609"/>
              <a:ext cx="7904023" cy="6430781"/>
              <a:chOff x="2270522" y="213609"/>
              <a:chExt cx="7904023" cy="643078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270522" y="213609"/>
                <a:ext cx="7904023" cy="6430781"/>
                <a:chOff x="2367377" y="224852"/>
                <a:chExt cx="7904023" cy="6430781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6" t="4183" r="27467" b="4428"/>
                <a:stretch/>
              </p:blipFill>
              <p:spPr>
                <a:xfrm>
                  <a:off x="2367377" y="224852"/>
                  <a:ext cx="7571103" cy="6430781"/>
                </a:xfrm>
                <a:prstGeom prst="rect">
                  <a:avLst/>
                </a:prstGeom>
                <a:ln w="76200">
                  <a:solidFill>
                    <a:srgbClr val="25F74D"/>
                  </a:solidFill>
                </a:ln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-1" r="-6653" b="-4907"/>
                <a:stretch/>
              </p:blipFill>
              <p:spPr>
                <a:xfrm rot="21430682">
                  <a:off x="6537108" y="2382574"/>
                  <a:ext cx="3734292" cy="3426313"/>
                </a:xfrm>
                <a:prstGeom prst="rect">
                  <a:avLst/>
                </a:prstGeom>
                <a:scene3d>
                  <a:camera prst="perspectiveContrastingLeftFacing"/>
                  <a:lightRig rig="threePt" dir="t"/>
                </a:scene3d>
              </p:spPr>
            </p:pic>
            <p:sp>
              <p:nvSpPr>
                <p:cNvPr id="2" name="Rectangle 1"/>
                <p:cNvSpPr/>
                <p:nvPr/>
              </p:nvSpPr>
              <p:spPr>
                <a:xfrm rot="21405374">
                  <a:off x="7141965" y="2830783"/>
                  <a:ext cx="2238461" cy="2255905"/>
                </a:xfrm>
                <a:prstGeom prst="rect">
                  <a:avLst/>
                </a:prstGeom>
                <a:solidFill>
                  <a:srgbClr val="07C52B"/>
                </a:solidFill>
                <a:ln>
                  <a:noFill/>
                </a:ln>
                <a:scene3d>
                  <a:camera prst="perspectiveContrastingLeftFacing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21405374">
                  <a:off x="6822823" y="3234467"/>
                  <a:ext cx="2870824" cy="1860772"/>
                </a:xfrm>
                <a:prstGeom prst="rect">
                  <a:avLst/>
                </a:prstGeom>
                <a:solidFill>
                  <a:schemeClr val="tx1"/>
                </a:solidFill>
                <a:scene3d>
                  <a:camera prst="perspectiveContrastingLeftFacing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2743200" y="2608289"/>
                <a:ext cx="1239573" cy="27003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Snip Diagonal Corner Rectangle 27"/>
            <p:cNvSpPr/>
            <p:nvPr/>
          </p:nvSpPr>
          <p:spPr>
            <a:xfrm rot="348735">
              <a:off x="6612173" y="3672232"/>
              <a:ext cx="3090722" cy="859817"/>
            </a:xfrm>
            <a:prstGeom prst="snip2DiagRect">
              <a:avLst>
                <a:gd name="adj1" fmla="val 0"/>
                <a:gd name="adj2" fmla="val 0"/>
              </a:avLst>
            </a:prstGeom>
            <a:noFill/>
            <a:ln w="762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কল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ধন্যবাদ </a:t>
              </a:r>
              <a:r>
                <a:rPr lang="en-US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999" y="2281482"/>
              <a:ext cx="3130037" cy="308093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117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6526</TotalTime>
  <Words>615</Words>
  <Application>Microsoft Office PowerPoint</Application>
  <PresentationFormat>Widescreen</PresentationFormat>
  <Paragraphs>98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1924</cp:revision>
  <dcterms:created xsi:type="dcterms:W3CDTF">2018-07-19T12:13:56Z</dcterms:created>
  <dcterms:modified xsi:type="dcterms:W3CDTF">2020-05-07T11:10:31Z</dcterms:modified>
</cp:coreProperties>
</file>