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3741A-8B4A-4FC8-B23E-80D78B9F0E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ED7-D3DD-4B39-AFE4-F6C88EAC00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09ED7-D3DD-4B39-AFE4-F6C88EAC00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71600" y="304800"/>
            <a:ext cx="6477000" cy="6334335"/>
            <a:chOff x="1371600" y="304800"/>
            <a:chExt cx="6477000" cy="6334335"/>
          </a:xfrm>
        </p:grpSpPr>
        <p:pic>
          <p:nvPicPr>
            <p:cNvPr id="2" name="Picture 1" descr="images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1600" y="304800"/>
              <a:ext cx="6477000" cy="633433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2590800" y="2895600"/>
              <a:ext cx="3962400" cy="1323439"/>
            </a:xfrm>
            <a:prstGeom prst="rect">
              <a:avLst/>
            </a:prstGeom>
            <a:noFill/>
            <a:effectLst>
              <a:reflection blurRad="6350" stA="50000" endA="300" endPos="55000" dir="5400000" sy="-100000" algn="bl" rotWithShape="0"/>
            </a:effectLst>
          </p:spPr>
          <p:txBody>
            <a:bodyPr wrap="square" rtlCol="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lvl="1"/>
              <a:r>
                <a:rPr lang="en-US" sz="8000" b="1" i="1" cap="all" dirty="0" err="1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স্বাগতম</a:t>
              </a:r>
              <a:r>
                <a:rPr lang="en-US" sz="8000" b="1" cap="all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 </a:t>
              </a:r>
              <a:endParaRPr lang="en-US" sz="8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1"/>
            <a:ext cx="9144000" cy="1692771"/>
          </a:xfrm>
          <a:prstGeom prst="rect">
            <a:avLst/>
          </a:prstGeom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00B0F0"/>
                </a:solidFill>
              </a:rPr>
              <a:t>                     </a:t>
            </a:r>
            <a:r>
              <a:rPr lang="en-US" sz="4000" i="1" dirty="0" err="1" smtClean="0">
                <a:solidFill>
                  <a:srgbClr val="00B0F0"/>
                </a:solidFill>
              </a:rPr>
              <a:t>একক</a:t>
            </a:r>
            <a:r>
              <a:rPr lang="en-US" sz="4000" i="1" dirty="0" smtClean="0">
                <a:solidFill>
                  <a:srgbClr val="00B0F0"/>
                </a:solidFill>
              </a:rPr>
              <a:t> </a:t>
            </a:r>
            <a:r>
              <a:rPr lang="en-US" sz="4000" i="1" dirty="0" err="1" smtClean="0">
                <a:solidFill>
                  <a:srgbClr val="00B0F0"/>
                </a:solidFill>
              </a:rPr>
              <a:t>কাজ</a:t>
            </a:r>
            <a:endParaRPr lang="en-US" sz="4000" i="1" dirty="0" smtClean="0">
              <a:solidFill>
                <a:srgbClr val="00B0F0"/>
              </a:solidFill>
            </a:endParaRPr>
          </a:p>
          <a:p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i="1" dirty="0" smtClean="0"/>
              <a:t>2+4+6+…………… </a:t>
            </a:r>
            <a:r>
              <a:rPr lang="en-US" sz="3200" i="1" dirty="0" err="1" smtClean="0"/>
              <a:t>ধারার</a:t>
            </a:r>
            <a:r>
              <a:rPr lang="en-US" sz="3200" i="1" dirty="0" smtClean="0"/>
              <a:t> 20 </a:t>
            </a:r>
            <a:r>
              <a:rPr lang="en-US" sz="3200" i="1" dirty="0" err="1" smtClean="0"/>
              <a:t>তম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কত</a:t>
            </a:r>
            <a:r>
              <a:rPr lang="en-US" sz="3200" i="1" dirty="0" smtClean="0"/>
              <a:t>?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9144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i="1" dirty="0" smtClean="0"/>
              <a:t>                          </a:t>
            </a:r>
            <a:r>
              <a:rPr lang="en-US" sz="4000" i="1" dirty="0" err="1" smtClean="0"/>
              <a:t>মুল্যায়ন</a:t>
            </a:r>
            <a:endParaRPr lang="en-US" sz="4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648200"/>
            <a:ext cx="9144000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i="1" dirty="0" smtClean="0"/>
              <a:t>13+20+27+………….+111 </a:t>
            </a:r>
            <a:r>
              <a:rPr lang="en-US" sz="3200" i="1" dirty="0" err="1" smtClean="0"/>
              <a:t>ধারাটির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সংখ্যা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কত</a:t>
            </a:r>
            <a:r>
              <a:rPr lang="en-US" sz="3200" i="1" dirty="0" smtClean="0"/>
              <a:t>?</a:t>
            </a:r>
          </a:p>
          <a:p>
            <a:r>
              <a:rPr lang="en-US" sz="3200" i="1" dirty="0" smtClean="0"/>
              <a:t>ক)10      খ)13       গ)15        ঘ)20</a:t>
            </a:r>
            <a:endParaRPr lang="en-U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>
            <a:off x="381000" y="152400"/>
            <a:ext cx="8382000" cy="2209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 err="1" smtClean="0"/>
              <a:t>বাড়ির</a:t>
            </a:r>
            <a:r>
              <a:rPr lang="en-US" sz="4800" i="1" dirty="0" smtClean="0"/>
              <a:t> </a:t>
            </a:r>
            <a:r>
              <a:rPr lang="en-US" sz="4800" i="1" dirty="0" err="1" smtClean="0"/>
              <a:t>কাজ</a:t>
            </a:r>
            <a:r>
              <a:rPr lang="en-US" sz="4800" i="1" dirty="0" smtClean="0"/>
              <a:t> </a:t>
            </a:r>
            <a:endParaRPr lang="en-US" sz="4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i="1" dirty="0" smtClean="0"/>
              <a:t>(2n-1) </a:t>
            </a:r>
            <a:r>
              <a:rPr lang="en-US" sz="2800" b="1" i="1" dirty="0" err="1" smtClean="0"/>
              <a:t>এবং</a:t>
            </a:r>
            <a:r>
              <a:rPr lang="en-US" sz="2800" b="1" i="1" dirty="0" smtClean="0"/>
              <a:t>  2n </a:t>
            </a:r>
            <a:r>
              <a:rPr lang="en-US" sz="2800" b="1" i="1" dirty="0" err="1" smtClean="0"/>
              <a:t>দুটি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ধারার</a:t>
            </a:r>
            <a:r>
              <a:rPr lang="en-US" sz="2800" b="1" i="1" dirty="0" smtClean="0"/>
              <a:t>  n-</a:t>
            </a:r>
            <a:r>
              <a:rPr lang="en-US" sz="2800" b="1" i="1" dirty="0" err="1" smtClean="0"/>
              <a:t>তম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পদ</a:t>
            </a:r>
            <a:r>
              <a:rPr lang="en-US" sz="2800" b="1" i="1" dirty="0" smtClean="0"/>
              <a:t>।</a:t>
            </a:r>
          </a:p>
          <a:p>
            <a:r>
              <a:rPr lang="en-US" sz="2800" i="1" dirty="0" smtClean="0"/>
              <a:t>ক) n-</a:t>
            </a:r>
            <a:r>
              <a:rPr lang="en-US" sz="2800" i="1" dirty="0" err="1" smtClean="0"/>
              <a:t>তম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2n </a:t>
            </a:r>
            <a:r>
              <a:rPr lang="en-US" sz="2800" i="1" dirty="0" err="1" smtClean="0"/>
              <a:t>থেকে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ধারাটি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লিখ</a:t>
            </a:r>
            <a:r>
              <a:rPr lang="en-US" sz="2800" i="1" dirty="0" smtClean="0"/>
              <a:t> ?</a:t>
            </a:r>
          </a:p>
          <a:p>
            <a:r>
              <a:rPr lang="en-US" sz="2800" i="1" dirty="0" smtClean="0"/>
              <a:t>খ) n-</a:t>
            </a:r>
            <a:r>
              <a:rPr lang="en-US" sz="2800" i="1" dirty="0" err="1" smtClean="0"/>
              <a:t>তম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(2n-1) </a:t>
            </a:r>
            <a:r>
              <a:rPr lang="en-US" sz="2800" i="1" dirty="0" err="1" smtClean="0"/>
              <a:t>থেকে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ধারাটির</a:t>
            </a:r>
            <a:r>
              <a:rPr lang="en-US" sz="2800" i="1" dirty="0" smtClean="0"/>
              <a:t>  50তম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</a:t>
            </a:r>
          </a:p>
          <a:p>
            <a:r>
              <a:rPr lang="en-US" sz="2800" i="1" dirty="0" smtClean="0"/>
              <a:t>     </a:t>
            </a:r>
            <a:r>
              <a:rPr lang="en-US" sz="2800" i="1" dirty="0" err="1" smtClean="0"/>
              <a:t>নির্ণয়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কর</a:t>
            </a:r>
            <a:r>
              <a:rPr lang="en-US" sz="2800" i="1" dirty="0" smtClean="0"/>
              <a:t>? </a:t>
            </a:r>
          </a:p>
          <a:p>
            <a:r>
              <a:rPr lang="en-US" sz="2800" i="1" dirty="0" smtClean="0"/>
              <a:t>গ) </a:t>
            </a:r>
            <a:r>
              <a:rPr lang="en-US" sz="2800" i="1" dirty="0" err="1" smtClean="0"/>
              <a:t>কোনো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সমান্তর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ধারার</a:t>
            </a:r>
            <a:r>
              <a:rPr lang="en-US" sz="2800" i="1" dirty="0" smtClean="0"/>
              <a:t> m </a:t>
            </a:r>
            <a:r>
              <a:rPr lang="en-US" sz="2800" i="1" dirty="0" err="1" smtClean="0"/>
              <a:t>তম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n </a:t>
            </a:r>
            <a:r>
              <a:rPr lang="en-US" sz="2800" i="1" dirty="0" err="1" smtClean="0"/>
              <a:t>এবং</a:t>
            </a:r>
            <a:r>
              <a:rPr lang="en-US" sz="2800" i="1" dirty="0" smtClean="0"/>
              <a:t> n </a:t>
            </a:r>
            <a:r>
              <a:rPr lang="en-US" sz="2800" i="1" dirty="0" err="1" smtClean="0"/>
              <a:t>তম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</a:t>
            </a:r>
          </a:p>
          <a:p>
            <a:r>
              <a:rPr lang="en-US" sz="2800" i="1" smtClean="0"/>
              <a:t>    m </a:t>
            </a:r>
            <a:r>
              <a:rPr lang="en-US" sz="2800" i="1" dirty="0" err="1" smtClean="0"/>
              <a:t>হলে</a:t>
            </a:r>
            <a:r>
              <a:rPr lang="en-US" sz="2800" i="1" dirty="0" smtClean="0"/>
              <a:t> ,</a:t>
            </a:r>
            <a:r>
              <a:rPr lang="en-US" sz="2800" i="1" dirty="0" err="1" smtClean="0"/>
              <a:t>ধারাটির</a:t>
            </a:r>
            <a:r>
              <a:rPr lang="en-US" sz="2800" i="1" dirty="0" smtClean="0"/>
              <a:t>(</a:t>
            </a:r>
            <a:r>
              <a:rPr lang="en-US" sz="2800" i="1" dirty="0" err="1" smtClean="0"/>
              <a:t>m+n</a:t>
            </a:r>
            <a:r>
              <a:rPr lang="en-US" sz="2800" i="1" dirty="0" smtClean="0"/>
              <a:t>) </a:t>
            </a:r>
            <a:r>
              <a:rPr lang="en-US" sz="2800" i="1" dirty="0" err="1" smtClean="0"/>
              <a:t>তম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কত</a:t>
            </a:r>
            <a:r>
              <a:rPr lang="en-US" sz="2800" i="1" dirty="0" smtClean="0"/>
              <a:t>? </a:t>
            </a:r>
          </a:p>
          <a:p>
            <a:endParaRPr lang="en-US" sz="2800" i="1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438400" y="2057400"/>
            <a:ext cx="45817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i="1" dirty="0" err="1" smtClean="0">
                <a:solidFill>
                  <a:srgbClr val="FFFF00"/>
                </a:solidFill>
              </a:rPr>
              <a:t>ধন্যবাদ</a:t>
            </a:r>
            <a:r>
              <a:rPr lang="en-US" sz="9600" b="1" i="1" dirty="0" smtClean="0">
                <a:solidFill>
                  <a:srgbClr val="FFFF00"/>
                </a:solidFill>
              </a:rPr>
              <a:t> </a:t>
            </a:r>
            <a:endParaRPr lang="en-US" sz="9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152400"/>
            <a:ext cx="3542958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BD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শিক্ষক পরিচিতি</a:t>
            </a:r>
            <a:endParaRPr lang="en-US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914400"/>
            <a:ext cx="4440639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গোপীকান্ত কুমার ঘোষ</a:t>
            </a:r>
            <a:endParaRPr lang="en-US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4343400"/>
            <a:ext cx="4267200" cy="184665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সহঃশিক্ষক,গণিত</a:t>
            </a:r>
          </a:p>
          <a:p>
            <a:r>
              <a:rPr lang="bn-BD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শ্রেণীখালী ইসহাক আলী স্মৃতি দাখিল মাদ্রাসা</a:t>
            </a:r>
          </a:p>
          <a:p>
            <a:r>
              <a:rPr lang="bn-BD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মোবাঃ01718-054912</a:t>
            </a:r>
          </a:p>
          <a:p>
            <a:r>
              <a:rPr lang="en-US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bn-BD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-mail:gkg.arjun054912@gmail.com</a:t>
            </a:r>
            <a:endParaRPr lang="en-US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8675" y="22840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lum bright="10000" contras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676400"/>
            <a:ext cx="2209800" cy="2590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5486400" y="304800"/>
            <a:ext cx="3060453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পাঠ</a:t>
            </a:r>
            <a:r>
              <a:rPr lang="en-US" sz="4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পরিচিতি</a:t>
            </a:r>
            <a:endParaRPr lang="en-US" sz="4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1981200"/>
            <a:ext cx="4343400" cy="3323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bn-BD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শ্রেণিঃ </a:t>
            </a:r>
            <a:r>
              <a:rPr lang="en-US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দশম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bn-BD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BD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বিষয়ঃগনিত</a:t>
            </a:r>
          </a:p>
          <a:p>
            <a:pPr algn="just"/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bn-BD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পাঠঃ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সসীম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ধারা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</a:t>
            </a:r>
          </a:p>
          <a:p>
            <a:pPr algn="just"/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অধ্যায়ঃ১৩  </a:t>
            </a:r>
            <a:endParaRPr lang="bn-BD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BD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সময়ঃ৫০ মিনিট</a:t>
            </a:r>
          </a:p>
          <a:p>
            <a:pPr algn="just"/>
            <a:r>
              <a:rPr lang="bn-BD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তারিখঃ</a:t>
            </a:r>
            <a:r>
              <a:rPr lang="en-US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০৭/০৪/২০২০ইং </a:t>
            </a:r>
            <a:endParaRPr lang="bn-BD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Lightning Bolt 12"/>
          <p:cNvSpPr/>
          <p:nvPr/>
        </p:nvSpPr>
        <p:spPr>
          <a:xfrm>
            <a:off x="4572000" y="0"/>
            <a:ext cx="228600" cy="6858000"/>
          </a:xfrm>
          <a:prstGeom prst="lightningBolt">
            <a:avLst/>
          </a:prstGeom>
          <a:solidFill>
            <a:srgbClr val="00B050"/>
          </a:solidFill>
          <a:ln>
            <a:solidFill>
              <a:srgbClr val="00B0F0"/>
            </a:solidFill>
          </a:ln>
          <a:effectLst>
            <a:reflection blurRad="6350" stA="50000" endA="300" endPos="90000" dir="5400000" sy="-100000" algn="bl" rotWithShape="0"/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672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serise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038600"/>
            <a:ext cx="2678906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3" name="Picture 2" descr="images seris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962400"/>
            <a:ext cx="2667000" cy="266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4" name="Picture 3" descr="series imag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3886200"/>
            <a:ext cx="2663439" cy="2590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152400" y="2971800"/>
            <a:ext cx="44196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Calibri" pitchFamily="34" charset="0"/>
                <a:cs typeface="Vrinda" pitchFamily="34" charset="0"/>
              </a:rPr>
              <a:t>n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rinda" pitchFamily="34" charset="0"/>
                <a:ea typeface="Calibri" pitchFamily="34" charset="0"/>
                <a:cs typeface="Vrinda" pitchFamily="34" charset="0"/>
              </a:rPr>
              <a:t>তমপদ</a:t>
            </a:r>
            <a:r>
              <a:rPr lang="en-US" sz="2800" i="1" dirty="0" smtClean="0">
                <a:solidFill>
                  <a:schemeClr val="tx1"/>
                </a:solidFill>
                <a:latin typeface="Vrinda" pitchFamily="34" charset="0"/>
                <a:ea typeface="Calibri" pitchFamily="34" charset="0"/>
                <a:cs typeface="Vrinda" pitchFamily="34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=a+(n-1)d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1219200"/>
            <a:ext cx="43434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1+2+3+4+..........</a:t>
            </a:r>
          </a:p>
          <a:p>
            <a:r>
              <a:rPr lang="en-US" sz="2800" i="1" dirty="0" smtClean="0"/>
              <a:t>1+3+5+…………+99</a:t>
            </a:r>
          </a:p>
          <a:p>
            <a:r>
              <a:rPr lang="en-US" sz="2800" i="1" dirty="0" smtClean="0"/>
              <a:t>2+4+6+…………+10</a:t>
            </a:r>
            <a:endParaRPr lang="en-US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533400"/>
            <a:ext cx="83058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600" b="1" i="1" dirty="0" smtClean="0">
                <a:ln/>
                <a:solidFill>
                  <a:schemeClr val="accent3"/>
                </a:solidFill>
              </a:rPr>
              <a:t>    </a:t>
            </a:r>
            <a:r>
              <a:rPr lang="en-US" sz="3600" b="1" i="1" dirty="0" err="1" smtClean="0">
                <a:ln/>
                <a:solidFill>
                  <a:schemeClr val="accent3"/>
                </a:solidFill>
              </a:rPr>
              <a:t>নিচের</a:t>
            </a:r>
            <a:r>
              <a:rPr lang="en-US" sz="3600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i="1" dirty="0" err="1" smtClean="0">
                <a:ln/>
                <a:solidFill>
                  <a:schemeClr val="accent3"/>
                </a:solidFill>
              </a:rPr>
              <a:t>উদাহরন</a:t>
            </a:r>
            <a:r>
              <a:rPr lang="en-US" sz="3600" b="1" i="1" dirty="0" smtClean="0">
                <a:ln/>
                <a:solidFill>
                  <a:schemeClr val="accent3"/>
                </a:solidFill>
              </a:rPr>
              <a:t> ও </a:t>
            </a:r>
            <a:r>
              <a:rPr lang="en-US" sz="3600" b="1" i="1" dirty="0" err="1" smtClean="0">
                <a:ln/>
                <a:solidFill>
                  <a:schemeClr val="accent3"/>
                </a:solidFill>
              </a:rPr>
              <a:t>চিত্র</a:t>
            </a:r>
            <a:r>
              <a:rPr lang="en-US" sz="3600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i="1" dirty="0" err="1" smtClean="0">
                <a:ln/>
                <a:solidFill>
                  <a:schemeClr val="accent3"/>
                </a:solidFill>
              </a:rPr>
              <a:t>গুলি</a:t>
            </a:r>
            <a:r>
              <a:rPr lang="en-US" sz="3600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i="1" dirty="0" err="1" smtClean="0">
                <a:ln/>
                <a:solidFill>
                  <a:schemeClr val="accent3"/>
                </a:solidFill>
              </a:rPr>
              <a:t>লক্ষ্য</a:t>
            </a:r>
            <a:r>
              <a:rPr lang="en-US" sz="3600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sz="3600" b="1" i="1" dirty="0" err="1" smtClean="0">
                <a:ln/>
                <a:solidFill>
                  <a:schemeClr val="accent3"/>
                </a:solidFill>
              </a:rPr>
              <a:t>করিঃ</a:t>
            </a:r>
            <a:r>
              <a:rPr lang="en-US" sz="3600" b="1" i="1" dirty="0" smtClean="0">
                <a:ln/>
                <a:solidFill>
                  <a:schemeClr val="accent3"/>
                </a:solidFill>
              </a:rPr>
              <a:t> </a:t>
            </a:r>
            <a:endParaRPr lang="en-US" sz="3600" b="1" i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4876800" y="1600200"/>
          <a:ext cx="4042516" cy="1295400"/>
        </p:xfrm>
        <a:graphic>
          <a:graphicData uri="http://schemas.openxmlformats.org/presentationml/2006/ole">
            <p:oleObj spid="_x0000_s3074" name="Equation" r:id="rId6" imgW="1282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99160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b="1" dirty="0" smtClean="0"/>
              <a:t>          </a:t>
            </a:r>
            <a:r>
              <a:rPr lang="bn-BD" sz="6600" b="1" dirty="0" smtClean="0"/>
              <a:t>শিখনফল</a:t>
            </a:r>
            <a:endParaRPr lang="en-US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0600" cy="440120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i="1" dirty="0" smtClean="0"/>
              <a:t>এই পাঠ শেষে শিক্ষার্থীরা....................................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err="1" smtClean="0"/>
              <a:t>অনুক্রম</a:t>
            </a:r>
            <a:r>
              <a:rPr lang="en-US" sz="2800" i="1" dirty="0" smtClean="0"/>
              <a:t> ও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বর্ণনা</a:t>
            </a:r>
            <a:r>
              <a:rPr lang="en-US" sz="2800" i="1" dirty="0" smtClean="0"/>
              <a:t> </a:t>
            </a:r>
            <a:r>
              <a:rPr lang="bn-BD" sz="2800" i="1" dirty="0" smtClean="0"/>
              <a:t>করতে পারবে।</a:t>
            </a:r>
            <a:endParaRPr lang="en-US" sz="2800" i="1" dirty="0" smtClean="0"/>
          </a:p>
          <a:p>
            <a:pPr>
              <a:buFont typeface="Wingdings" pitchFamily="2" charset="2"/>
              <a:buChar char="Ø"/>
            </a:pPr>
            <a:r>
              <a:rPr lang="en-US" sz="2800" i="1" dirty="0" err="1" smtClean="0"/>
              <a:t>সমান্তর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ব্যাখ্যা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করতে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পারবে</a:t>
            </a:r>
            <a:r>
              <a:rPr lang="en-US" sz="2800" i="1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err="1" smtClean="0"/>
              <a:t>সমান্তর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সুত্র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সমূহ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প্রতিষ্ঠা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করতে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পারবে</a:t>
            </a:r>
            <a:r>
              <a:rPr lang="en-US" sz="2800" i="1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/>
              <a:t> </a:t>
            </a:r>
            <a:r>
              <a:rPr lang="en-US" sz="2800" i="1" dirty="0" err="1" smtClean="0"/>
              <a:t>স্বাভাবিক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সংখ্যার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সমষ্টি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নির্ণয়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করতে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পারবে</a:t>
            </a:r>
            <a:r>
              <a:rPr lang="en-US" sz="2800" i="1" dirty="0" smtClean="0"/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err="1" smtClean="0"/>
              <a:t>সমান্তর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বিভিন্ন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সুত্র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প্রয়োগ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করে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গানিতিক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সমস্যার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সমাধান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করতে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পারবে</a:t>
            </a:r>
            <a:r>
              <a:rPr lang="en-US" sz="2800" i="1" dirty="0" smtClean="0"/>
              <a:t>।</a:t>
            </a:r>
          </a:p>
          <a:p>
            <a:endParaRPr lang="en-US" sz="2800" i="1" dirty="0" smtClean="0"/>
          </a:p>
          <a:p>
            <a:pPr>
              <a:buFont typeface="Wingdings" pitchFamily="2" charset="2"/>
              <a:buChar char="Ø"/>
            </a:pPr>
            <a:endParaRPr lang="bn-BD" sz="2800" i="1" dirty="0" smtClean="0"/>
          </a:p>
          <a:p>
            <a:endParaRPr lang="bn-BD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41083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8991600" cy="7089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chemeClr val="accent1">
                    <a:lumMod val="50000"/>
                  </a:schemeClr>
                </a:solidFill>
              </a:rPr>
              <a:t>অনুক্রম</a:t>
            </a:r>
            <a:endParaRPr lang="en-US" sz="36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3200" i="1" dirty="0" err="1" smtClean="0"/>
              <a:t>নিচের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সম্পর্কটি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লক্ষ্য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করিঃ</a:t>
            </a:r>
            <a:endParaRPr lang="en-US" sz="3200" i="1" dirty="0" smtClean="0"/>
          </a:p>
          <a:p>
            <a:pPr marL="742950" indent="-742950">
              <a:buAutoNum type="arabicPlain"/>
            </a:pPr>
            <a:r>
              <a:rPr lang="en-US" sz="3200" b="1" dirty="0" smtClean="0"/>
              <a:t>2       3       4…………. n                                            </a:t>
            </a:r>
          </a:p>
          <a:p>
            <a:pPr marL="742950" indent="-742950">
              <a:buAutoNum type="arabicPlain"/>
            </a:pPr>
            <a:endParaRPr lang="en-US" sz="3200" b="1" dirty="0" smtClean="0"/>
          </a:p>
          <a:p>
            <a:r>
              <a:rPr lang="en-US" sz="3200" b="1" dirty="0" smtClean="0"/>
              <a:t>1    4      9       16             n</a:t>
            </a:r>
            <a:r>
              <a:rPr lang="en-US" sz="3200" b="1" baseline="40000" dirty="0" smtClean="0"/>
              <a:t>2 </a:t>
            </a:r>
            <a:r>
              <a:rPr lang="en-US" sz="3200" b="1" dirty="0" smtClean="0"/>
              <a:t>                                   </a:t>
            </a:r>
            <a:r>
              <a:rPr lang="en-US" sz="2800" i="1" dirty="0" err="1" smtClean="0"/>
              <a:t>স্বাভাবিক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সংখ্যার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সেট</a:t>
            </a:r>
            <a:r>
              <a:rPr lang="en-US" sz="2800" i="1" dirty="0" smtClean="0"/>
              <a:t> {1,2,3,4,……n} </a:t>
            </a:r>
            <a:r>
              <a:rPr lang="en-US" sz="2800" i="1" dirty="0" err="1" smtClean="0"/>
              <a:t>থেকে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একটি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বিশেষ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নিয়মের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মাধ্যমে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বর্গের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সেট</a:t>
            </a:r>
            <a:r>
              <a:rPr lang="en-US" sz="2800" i="1" dirty="0" smtClean="0"/>
              <a:t> {1,4,9,16,….,n</a:t>
            </a:r>
            <a:r>
              <a:rPr lang="en-US" sz="2800" i="1" baseline="50000" dirty="0" smtClean="0"/>
              <a:t>2</a:t>
            </a:r>
            <a:r>
              <a:rPr lang="en-US" sz="2800" i="1" dirty="0" smtClean="0"/>
              <a:t>} </a:t>
            </a:r>
            <a:r>
              <a:rPr lang="en-US" sz="2800" i="1" dirty="0" err="1" smtClean="0"/>
              <a:t>পাওয়া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যায়।এই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বিশেষ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নিয়মে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সাজানো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সেটটিই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হল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অনুক্রম</a:t>
            </a:r>
            <a:r>
              <a:rPr lang="en-US" sz="3200" dirty="0" smtClean="0"/>
              <a:t>।</a:t>
            </a:r>
          </a:p>
          <a:p>
            <a:r>
              <a:rPr lang="en-US" sz="2800" i="1" dirty="0" err="1" smtClean="0"/>
              <a:t>উদাহরণস্বরুপঃ</a:t>
            </a:r>
            <a:r>
              <a:rPr lang="en-US" sz="3200" dirty="0" smtClean="0"/>
              <a:t>   </a:t>
            </a:r>
          </a:p>
          <a:p>
            <a:endParaRPr lang="en-US" sz="3200" i="1" dirty="0" smtClean="0"/>
          </a:p>
          <a:p>
            <a:endParaRPr lang="en-US" sz="3200" i="1" dirty="0" smtClean="0"/>
          </a:p>
          <a:p>
            <a:r>
              <a:rPr lang="en-US" sz="3200" i="1" dirty="0" err="1" smtClean="0"/>
              <a:t>এখানে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অনুক্রমের</a:t>
            </a:r>
            <a:r>
              <a:rPr lang="en-US" sz="3200" i="1" dirty="0" smtClean="0"/>
              <a:t> n-</a:t>
            </a:r>
            <a:r>
              <a:rPr lang="en-US" sz="3200" i="1" dirty="0" err="1" smtClean="0"/>
              <a:t>তম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=		</a:t>
            </a:r>
            <a:r>
              <a:rPr lang="en-US" sz="3200" i="1" dirty="0" err="1" smtClean="0"/>
              <a:t>থেকে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অনুক্রমের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প্রত্যেকটি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পাওয়া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যায়</a:t>
            </a:r>
            <a:r>
              <a:rPr lang="en-US" sz="3200" i="1" dirty="0" smtClean="0"/>
              <a:t>।</a:t>
            </a:r>
          </a:p>
          <a:p>
            <a:endParaRPr lang="en-US" sz="3200" baseline="50000" dirty="0" smtClean="0"/>
          </a:p>
          <a:p>
            <a:endParaRPr lang="en-US" sz="3200" baseline="30000" dirty="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33600" y="4114800"/>
          <a:ext cx="6705600" cy="1066800"/>
        </p:xfrm>
        <a:graphic>
          <a:graphicData uri="http://schemas.openxmlformats.org/presentationml/2006/ole">
            <p:oleObj spid="_x0000_s1027" name="Equation" r:id="rId3" imgW="1739880" imgH="393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Equation" r:id="rId4" imgW="114120" imgH="215640" progId="Equation.3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5400000">
            <a:off x="-75406" y="2056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10394" y="2056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753394" y="2056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2896394" y="2056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029994" y="2056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800600" y="5181600"/>
          <a:ext cx="1066800" cy="990600"/>
        </p:xfrm>
        <a:graphic>
          <a:graphicData uri="http://schemas.openxmlformats.org/presentationml/2006/ole">
            <p:oleObj spid="_x0000_s1033" name="Equation" r:id="rId5" imgW="330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79098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b="1" i="1" dirty="0" smtClean="0"/>
          </a:p>
          <a:p>
            <a:r>
              <a:rPr lang="en-US" sz="3200" b="1" i="1" dirty="0" err="1" smtClean="0"/>
              <a:t>ধারা</a:t>
            </a:r>
            <a:r>
              <a:rPr lang="en-US" sz="3200" b="1" i="1" dirty="0" smtClean="0"/>
              <a:t>(series)</a:t>
            </a:r>
            <a:r>
              <a:rPr lang="en-US" sz="3200" i="1" dirty="0" smtClean="0"/>
              <a:t>: </a:t>
            </a:r>
            <a:r>
              <a:rPr lang="en-US" sz="2800" i="1" dirty="0" err="1" smtClean="0"/>
              <a:t>কোন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অনুক্রমের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গুলো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পর</a:t>
            </a:r>
            <a:r>
              <a:rPr lang="en-US" sz="2800" i="1" dirty="0" smtClean="0"/>
              <a:t> </a:t>
            </a:r>
          </a:p>
          <a:p>
            <a:r>
              <a:rPr lang="en-US" sz="2800" i="1" dirty="0" smtClean="0"/>
              <a:t>“+” </a:t>
            </a:r>
            <a:r>
              <a:rPr lang="en-US" sz="2800" i="1" dirty="0" err="1" smtClean="0"/>
              <a:t>দিয়ে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যুক্ত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করলে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একটি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পাওয়া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যায়</a:t>
            </a:r>
            <a:r>
              <a:rPr lang="en-US" sz="2800" i="1" dirty="0" smtClean="0"/>
              <a:t> ।</a:t>
            </a:r>
          </a:p>
          <a:p>
            <a:r>
              <a:rPr lang="en-US" sz="2800" i="1" dirty="0" err="1" smtClean="0"/>
              <a:t>যেমন</a:t>
            </a:r>
            <a:r>
              <a:rPr lang="en-US" sz="2800" i="1" dirty="0" smtClean="0"/>
              <a:t>- 1+3+5+……………….+99 </a:t>
            </a:r>
            <a:r>
              <a:rPr lang="en-US" sz="2800" i="1" dirty="0" err="1" smtClean="0"/>
              <a:t>একটি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। </a:t>
            </a:r>
          </a:p>
          <a:p>
            <a:endParaRPr lang="en-US" sz="3200" b="1" i="1" dirty="0" smtClean="0"/>
          </a:p>
          <a:p>
            <a:r>
              <a:rPr lang="en-US" sz="3200" b="1" i="1" dirty="0" err="1" smtClean="0"/>
              <a:t>ধারার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প্রকার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ভেদঃ</a:t>
            </a:r>
            <a:r>
              <a:rPr lang="en-US" sz="3200" b="1" i="1" dirty="0" smtClean="0"/>
              <a:t> </a:t>
            </a:r>
            <a:r>
              <a:rPr lang="en-US" sz="2800" i="1" dirty="0" err="1" smtClean="0"/>
              <a:t>বিভিন্ন</a:t>
            </a:r>
            <a:r>
              <a:rPr lang="en-US" sz="2800" b="1" i="1" dirty="0" smtClean="0"/>
              <a:t> </a:t>
            </a:r>
            <a:r>
              <a:rPr lang="en-US" sz="2800" i="1" dirty="0" err="1" smtClean="0"/>
              <a:t>প্রকার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মধ্যে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গুরুত্বপূর্ণ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দুটি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হল</a:t>
            </a:r>
            <a:r>
              <a:rPr lang="en-US" sz="2800" i="1" dirty="0" smtClean="0"/>
              <a:t> </a:t>
            </a:r>
          </a:p>
          <a:p>
            <a:r>
              <a:rPr lang="en-US" sz="2800" i="1" dirty="0" smtClean="0"/>
              <a:t>  ১)</a:t>
            </a:r>
            <a:r>
              <a:rPr lang="en-US" sz="2800" i="1" dirty="0" err="1" smtClean="0"/>
              <a:t>সমান্তর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(Arithmetic series) </a:t>
            </a:r>
          </a:p>
          <a:p>
            <a:r>
              <a:rPr lang="en-US" sz="2800" i="1" dirty="0" smtClean="0"/>
              <a:t>  ২) </a:t>
            </a:r>
            <a:r>
              <a:rPr lang="en-US" sz="2800" i="1" dirty="0" err="1" smtClean="0"/>
              <a:t>গুণোত্তর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(Geometric series) </a:t>
            </a:r>
          </a:p>
          <a:p>
            <a:endParaRPr lang="en-US" sz="3200" b="1" i="1" dirty="0" smtClean="0"/>
          </a:p>
          <a:p>
            <a:r>
              <a:rPr lang="en-US" sz="3200" b="1" i="1" dirty="0" err="1" smtClean="0"/>
              <a:t>সমান্তর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ধারা</a:t>
            </a:r>
            <a:r>
              <a:rPr lang="en-US" sz="3200" b="1" i="1" dirty="0" smtClean="0"/>
              <a:t>(Arithmetic series): </a:t>
            </a:r>
            <a:r>
              <a:rPr lang="en-US" sz="2800" i="1" dirty="0" err="1" smtClean="0"/>
              <a:t>কোনো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যেকোনো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 ও </a:t>
            </a:r>
            <a:r>
              <a:rPr lang="en-US" sz="2800" i="1" dirty="0" err="1" smtClean="0"/>
              <a:t>তার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পূর্ববর্তী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পদের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পার্থক্য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সব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সময়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সমান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হলে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সেই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ধারাটিকে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সমান্তর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বলে</a:t>
            </a:r>
            <a:r>
              <a:rPr lang="en-US" sz="2800" i="1" dirty="0" smtClean="0"/>
              <a:t>।  </a:t>
            </a:r>
          </a:p>
          <a:p>
            <a:r>
              <a:rPr lang="en-US" sz="2800" i="1" dirty="0" err="1" smtClean="0"/>
              <a:t>যেমনঃ</a:t>
            </a:r>
            <a:r>
              <a:rPr lang="en-US" sz="2800" i="1" dirty="0" smtClean="0"/>
              <a:t> 1+3+5+………+5 </a:t>
            </a:r>
            <a:r>
              <a:rPr lang="en-US" sz="2800" i="1" dirty="0" err="1" smtClean="0"/>
              <a:t>একটি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ধারা</a:t>
            </a:r>
            <a:r>
              <a:rPr lang="en-US" sz="2800" i="1" dirty="0" smtClean="0"/>
              <a:t>। </a:t>
            </a:r>
            <a:r>
              <a:rPr lang="en-US" sz="2800" i="1" dirty="0" err="1" smtClean="0"/>
              <a:t>এখানে</a:t>
            </a:r>
            <a:r>
              <a:rPr lang="en-US" sz="2800" i="1" dirty="0" smtClean="0"/>
              <a:t> ১ম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=1 , </a:t>
            </a:r>
          </a:p>
          <a:p>
            <a:r>
              <a:rPr lang="en-US" sz="2800" i="1" dirty="0" smtClean="0"/>
              <a:t>২য়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=3 , ৩য় </a:t>
            </a:r>
            <a:r>
              <a:rPr lang="en-US" sz="2800" i="1" dirty="0" err="1" smtClean="0"/>
              <a:t>পদ</a:t>
            </a:r>
            <a:r>
              <a:rPr lang="en-US" sz="2800" i="1" dirty="0" smtClean="0"/>
              <a:t>=5 ।</a:t>
            </a:r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28600"/>
            <a:ext cx="9144001" cy="89562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 err="1" smtClean="0">
                <a:solidFill>
                  <a:srgbClr val="00B050"/>
                </a:solidFill>
              </a:rPr>
              <a:t>স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মান্তর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ধারার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সাধারন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পদ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নির্ণয়ঃ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i="1" dirty="0" err="1" smtClean="0"/>
              <a:t>যে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কোনো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সমান্তর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ধারার</a:t>
            </a:r>
            <a:r>
              <a:rPr lang="en-US" sz="3200" i="1" dirty="0" smtClean="0"/>
              <a:t> ১মপদ =a </a:t>
            </a:r>
            <a:r>
              <a:rPr lang="en-US" sz="3200" i="1" dirty="0" err="1" smtClean="0"/>
              <a:t>এবং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সাধারন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অন্তর</a:t>
            </a:r>
            <a:r>
              <a:rPr lang="en-US" sz="3200" i="1" dirty="0" smtClean="0"/>
              <a:t> =d </a:t>
            </a:r>
            <a:r>
              <a:rPr lang="en-US" sz="3200" i="1" dirty="0" err="1" smtClean="0"/>
              <a:t>হলে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ধারাটির</a:t>
            </a:r>
            <a:r>
              <a:rPr lang="en-US" sz="3200" i="1" dirty="0" smtClean="0"/>
              <a:t> </a:t>
            </a:r>
          </a:p>
          <a:p>
            <a:r>
              <a:rPr lang="en-US" sz="3200" i="1" dirty="0" smtClean="0"/>
              <a:t>n </a:t>
            </a:r>
            <a:r>
              <a:rPr lang="en-US" sz="3200" i="1" dirty="0" err="1" smtClean="0"/>
              <a:t>তম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=a+(n-1)d </a:t>
            </a:r>
          </a:p>
          <a:p>
            <a:r>
              <a:rPr lang="en-US" sz="3200" i="1" dirty="0" err="1" smtClean="0"/>
              <a:t>যেমন</a:t>
            </a:r>
            <a:r>
              <a:rPr lang="en-US" sz="3200" i="1" dirty="0" smtClean="0"/>
              <a:t>, </a:t>
            </a:r>
            <a:r>
              <a:rPr lang="en-US" sz="3200" i="1" dirty="0" smtClean="0">
                <a:solidFill>
                  <a:srgbClr val="FF0000"/>
                </a:solidFill>
              </a:rPr>
              <a:t>8+11+14+17+……….</a:t>
            </a:r>
            <a:r>
              <a:rPr lang="en-US" sz="3200" i="1" dirty="0" err="1" smtClean="0">
                <a:solidFill>
                  <a:srgbClr val="FF0000"/>
                </a:solidFill>
              </a:rPr>
              <a:t>ধারার</a:t>
            </a:r>
            <a:r>
              <a:rPr lang="en-US" sz="3200" i="1" dirty="0" smtClean="0">
                <a:solidFill>
                  <a:srgbClr val="FF0000"/>
                </a:solidFill>
              </a:rPr>
              <a:t> ১০ম </a:t>
            </a:r>
            <a:r>
              <a:rPr lang="en-US" sz="3200" i="1" dirty="0" err="1" smtClean="0">
                <a:solidFill>
                  <a:srgbClr val="FF0000"/>
                </a:solidFill>
              </a:rPr>
              <a:t>পদ</a:t>
            </a:r>
            <a:r>
              <a:rPr lang="en-US" sz="3200" i="1" dirty="0" smtClean="0">
                <a:solidFill>
                  <a:srgbClr val="FF0000"/>
                </a:solidFill>
              </a:rPr>
              <a:t> =?</a:t>
            </a:r>
          </a:p>
          <a:p>
            <a:r>
              <a:rPr lang="en-US" sz="3200" i="1" dirty="0" err="1" smtClean="0"/>
              <a:t>এখানে</a:t>
            </a:r>
            <a:r>
              <a:rPr lang="en-US" sz="3200" i="1" dirty="0" smtClean="0"/>
              <a:t> ১মপদ,a=8,সাধারন </a:t>
            </a:r>
            <a:r>
              <a:rPr lang="en-US" sz="3200" i="1" dirty="0" err="1" smtClean="0"/>
              <a:t>অন্তর,d</a:t>
            </a:r>
            <a:r>
              <a:rPr lang="en-US" sz="3200" i="1" dirty="0" smtClean="0"/>
              <a:t>=11-8=3,       </a:t>
            </a:r>
          </a:p>
          <a:p>
            <a:r>
              <a:rPr lang="en-US" sz="3200" i="1" dirty="0" err="1" smtClean="0"/>
              <a:t>পদসংখ্যা,n</a:t>
            </a:r>
            <a:r>
              <a:rPr lang="en-US" sz="3200" i="1" dirty="0" smtClean="0"/>
              <a:t> =10 </a:t>
            </a:r>
          </a:p>
          <a:p>
            <a:r>
              <a:rPr lang="en-US" sz="3200" i="1" dirty="0" err="1" smtClean="0"/>
              <a:t>সুতরাং</a:t>
            </a:r>
            <a:r>
              <a:rPr lang="en-US" sz="3200" i="1" dirty="0" smtClean="0"/>
              <a:t> ১০ম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=8+(10-1).3</a:t>
            </a:r>
          </a:p>
          <a:p>
            <a:r>
              <a:rPr lang="en-US" sz="3200" i="1" dirty="0" smtClean="0"/>
              <a:t>                    =8+9.3</a:t>
            </a:r>
          </a:p>
          <a:p>
            <a:r>
              <a:rPr lang="en-US" sz="3200" i="1" dirty="0" smtClean="0"/>
              <a:t>                    =8+27=35</a:t>
            </a:r>
          </a:p>
          <a:p>
            <a:endParaRPr lang="en-US" sz="3200" b="1" i="1" dirty="0" smtClean="0">
              <a:solidFill>
                <a:srgbClr val="00B050"/>
              </a:solidFill>
            </a:endParaRPr>
          </a:p>
          <a:p>
            <a:r>
              <a:rPr lang="en-US" sz="3200" b="1" i="1" dirty="0" err="1" smtClean="0">
                <a:solidFill>
                  <a:srgbClr val="00B050"/>
                </a:solidFill>
              </a:rPr>
              <a:t>সমান্তর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ধারার</a:t>
            </a:r>
            <a:r>
              <a:rPr lang="en-US" sz="3200" b="1" i="1" dirty="0" smtClean="0">
                <a:solidFill>
                  <a:srgbClr val="00B050"/>
                </a:solidFill>
              </a:rPr>
              <a:t> n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সংখ্যক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পদের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সমষ্টি</a:t>
            </a:r>
            <a:r>
              <a:rPr lang="en-US" sz="3200" b="1" i="1" dirty="0" smtClean="0">
                <a:solidFill>
                  <a:srgbClr val="00B050"/>
                </a:solidFill>
              </a:rPr>
              <a:t>  </a:t>
            </a:r>
            <a:r>
              <a:rPr lang="en-US" sz="3200" b="1" i="1" dirty="0" err="1" smtClean="0">
                <a:solidFill>
                  <a:srgbClr val="00B050"/>
                </a:solidFill>
              </a:rPr>
              <a:t>নির্ণয়ঃ</a:t>
            </a:r>
            <a:r>
              <a:rPr lang="en-US" sz="3200" b="1" i="1" dirty="0" smtClean="0">
                <a:solidFill>
                  <a:srgbClr val="00B050"/>
                </a:solidFill>
              </a:rPr>
              <a:t> </a:t>
            </a:r>
            <a:r>
              <a:rPr lang="en-US" sz="3200" i="1" dirty="0" err="1" smtClean="0"/>
              <a:t>কোনো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সমান্তর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ধারার</a:t>
            </a:r>
            <a:r>
              <a:rPr lang="en-US" sz="3200" i="1" dirty="0" smtClean="0"/>
              <a:t> ১ম </a:t>
            </a:r>
            <a:r>
              <a:rPr lang="en-US" sz="3200" i="1" dirty="0" err="1" smtClean="0"/>
              <a:t>পদ,a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সাধারন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অন্তর</a:t>
            </a:r>
            <a:r>
              <a:rPr lang="en-US" sz="3200" i="1" dirty="0" smtClean="0"/>
              <a:t>, d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সংখ্যা</a:t>
            </a:r>
            <a:r>
              <a:rPr lang="en-US" sz="3200" i="1" dirty="0" smtClean="0"/>
              <a:t> n </a:t>
            </a:r>
            <a:r>
              <a:rPr lang="en-US" sz="3200" i="1" dirty="0" err="1" smtClean="0"/>
              <a:t>এবং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ধারাটির</a:t>
            </a:r>
            <a:r>
              <a:rPr lang="en-US" sz="3200" i="1" dirty="0" smtClean="0"/>
              <a:t> n </a:t>
            </a:r>
            <a:r>
              <a:rPr lang="en-US" sz="3200" i="1" dirty="0" err="1" smtClean="0"/>
              <a:t>সংখ্যক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পদের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সমষ্টি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</a:t>
            </a:r>
            <a:r>
              <a:rPr lang="en-US" sz="3200" i="1" baseline="-25000" dirty="0" err="1" smtClean="0"/>
              <a:t>∞</a:t>
            </a:r>
            <a:r>
              <a:rPr lang="en-US" sz="3200" i="1" dirty="0" err="1" smtClean="0"/>
              <a:t>হলে</a:t>
            </a:r>
            <a:r>
              <a:rPr lang="en-US" sz="3200" i="1" dirty="0" smtClean="0"/>
              <a:t>, </a:t>
            </a:r>
          </a:p>
          <a:p>
            <a:r>
              <a:rPr lang="en-US" sz="3200" i="1" dirty="0" smtClean="0"/>
              <a:t> 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</a:p>
          <a:p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8434" name="Equation" r:id="rId3" imgW="114120" imgH="215640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914400" y="6553200"/>
          <a:ext cx="4038600" cy="1239571"/>
        </p:xfrm>
        <a:graphic>
          <a:graphicData uri="http://schemas.openxmlformats.org/presentationml/2006/ole">
            <p:oleObj spid="_x0000_s18439" name="Equation" r:id="rId4" imgW="1282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0"/>
            <a:ext cx="9144000" cy="94487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rgbClr val="FF0000"/>
                </a:solidFill>
              </a:rPr>
              <a:t>সমস্যা</a:t>
            </a:r>
            <a:r>
              <a:rPr lang="en-US" sz="3200" b="1" i="1" dirty="0" smtClean="0">
                <a:solidFill>
                  <a:srgbClr val="FF0000"/>
                </a:solidFill>
              </a:rPr>
              <a:t>: </a:t>
            </a:r>
            <a:r>
              <a:rPr lang="en-US" sz="3200" b="1" i="1" dirty="0" smtClean="0"/>
              <a:t>1+2+3+……….+99=</a:t>
            </a:r>
            <a:r>
              <a:rPr lang="en-US" sz="3200" b="1" i="1" dirty="0" err="1" smtClean="0"/>
              <a:t>কত</a:t>
            </a:r>
            <a:r>
              <a:rPr lang="en-US" sz="3200" b="1" i="1" dirty="0" smtClean="0"/>
              <a:t>? </a:t>
            </a:r>
          </a:p>
          <a:p>
            <a:r>
              <a:rPr lang="en-US" sz="3200" i="1" dirty="0" err="1" smtClean="0">
                <a:solidFill>
                  <a:srgbClr val="00B050"/>
                </a:solidFill>
              </a:rPr>
              <a:t>সমাধানঃ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ধারাটির</a:t>
            </a:r>
            <a:r>
              <a:rPr lang="en-US" sz="3200" i="1" dirty="0" smtClean="0"/>
              <a:t> ১ম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,a=1, </a:t>
            </a:r>
          </a:p>
          <a:p>
            <a:r>
              <a:rPr lang="en-US" sz="3200" i="1" dirty="0" err="1" smtClean="0"/>
              <a:t>সাধারন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অন্তর,d</a:t>
            </a:r>
            <a:r>
              <a:rPr lang="en-US" sz="3200" i="1" dirty="0" smtClean="0"/>
              <a:t>=2-1=1এবং </a:t>
            </a:r>
            <a:r>
              <a:rPr lang="en-US" sz="3200" i="1" dirty="0" err="1" smtClean="0"/>
              <a:t>শেষ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পদ,p</a:t>
            </a:r>
            <a:r>
              <a:rPr lang="en-US" sz="3200" i="1" dirty="0" smtClean="0"/>
              <a:t> =99।</a:t>
            </a:r>
          </a:p>
          <a:p>
            <a:r>
              <a:rPr lang="en-US" sz="3200" i="1" dirty="0" err="1" smtClean="0"/>
              <a:t>সুতরাং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ইহা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একটি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সমান্তর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</a:t>
            </a:r>
            <a:r>
              <a:rPr lang="en-US" sz="3200" i="1" dirty="0" smtClean="0"/>
              <a:t>।</a:t>
            </a:r>
          </a:p>
          <a:p>
            <a:r>
              <a:rPr lang="en-US" sz="3200" i="1" dirty="0" err="1" smtClean="0"/>
              <a:t>মনেকরি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সমান্তর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ধারার</a:t>
            </a:r>
            <a:r>
              <a:rPr lang="en-US" sz="3200" i="1" dirty="0" smtClean="0"/>
              <a:t> n </a:t>
            </a:r>
            <a:r>
              <a:rPr lang="en-US" sz="3200" i="1" dirty="0" err="1" smtClean="0"/>
              <a:t>তম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=99</a:t>
            </a:r>
          </a:p>
          <a:p>
            <a:r>
              <a:rPr lang="en-US" sz="3200" i="1" dirty="0" err="1" smtClean="0"/>
              <a:t>আমরা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জানি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সমান্তর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ধারার</a:t>
            </a:r>
            <a:r>
              <a:rPr lang="en-US" sz="3200" i="1" dirty="0" smtClean="0"/>
              <a:t> n </a:t>
            </a:r>
            <a:r>
              <a:rPr lang="en-US" sz="3200" i="1" dirty="0" err="1" smtClean="0"/>
              <a:t>তম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</a:t>
            </a:r>
            <a:r>
              <a:rPr lang="en-US" sz="3200" i="1" dirty="0" smtClean="0"/>
              <a:t> =a+(n-1)d</a:t>
            </a:r>
          </a:p>
          <a:p>
            <a:r>
              <a:rPr lang="en-US" sz="3200" i="1" dirty="0" err="1" smtClean="0"/>
              <a:t>সুতরাং</a:t>
            </a:r>
            <a:r>
              <a:rPr lang="en-US" sz="3200" i="1" dirty="0" smtClean="0"/>
              <a:t>   a+(n-1)d=99</a:t>
            </a:r>
          </a:p>
          <a:p>
            <a:r>
              <a:rPr lang="en-US" sz="3200" i="1" dirty="0" smtClean="0"/>
              <a:t>        </a:t>
            </a:r>
            <a:r>
              <a:rPr lang="en-US" sz="3200" i="1" dirty="0" err="1" smtClean="0"/>
              <a:t>বা</a:t>
            </a:r>
            <a:r>
              <a:rPr lang="en-US" sz="3200" i="1" dirty="0" smtClean="0"/>
              <a:t>, 1+(n-1)1=99</a:t>
            </a:r>
          </a:p>
          <a:p>
            <a:r>
              <a:rPr lang="en-US" sz="3200" i="1" dirty="0" smtClean="0"/>
              <a:t>        </a:t>
            </a:r>
            <a:r>
              <a:rPr lang="en-US" sz="3200" i="1" dirty="0" err="1" smtClean="0"/>
              <a:t>বা</a:t>
            </a:r>
            <a:r>
              <a:rPr lang="en-US" sz="3200" i="1" dirty="0" smtClean="0"/>
              <a:t>, 1+n-1=99</a:t>
            </a:r>
          </a:p>
          <a:p>
            <a:r>
              <a:rPr lang="en-US" sz="3200" i="1" dirty="0" smtClean="0"/>
              <a:t>        </a:t>
            </a:r>
            <a:r>
              <a:rPr lang="en-US" sz="3200" i="1" dirty="0" err="1" smtClean="0"/>
              <a:t>বা</a:t>
            </a:r>
            <a:r>
              <a:rPr lang="en-US" sz="3200" i="1" dirty="0" smtClean="0"/>
              <a:t>, n=99</a:t>
            </a:r>
          </a:p>
          <a:p>
            <a:r>
              <a:rPr lang="en-US" sz="3200" i="1" dirty="0" err="1" smtClean="0"/>
              <a:t>আমরা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জানি</a:t>
            </a:r>
            <a:r>
              <a:rPr lang="en-US" sz="3200" i="1" dirty="0" smtClean="0"/>
              <a:t>, </a:t>
            </a:r>
            <a:r>
              <a:rPr lang="en-US" sz="3200" i="1" dirty="0" err="1" smtClean="0"/>
              <a:t>সমান্তর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ধারার</a:t>
            </a:r>
            <a:r>
              <a:rPr lang="en-US" sz="3200" i="1" dirty="0" smtClean="0"/>
              <a:t> n </a:t>
            </a:r>
            <a:r>
              <a:rPr lang="en-US" sz="3200" i="1" dirty="0" err="1" smtClean="0"/>
              <a:t>সংখ্যক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পদের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সমষ্টি</a:t>
            </a:r>
            <a:r>
              <a:rPr lang="en-US" sz="3200" dirty="0" smtClean="0"/>
              <a:t> </a:t>
            </a:r>
          </a:p>
          <a:p>
            <a:r>
              <a:rPr lang="en-US" sz="3200" baseline="-25000" dirty="0" smtClean="0"/>
              <a:t> </a:t>
            </a:r>
            <a:r>
              <a:rPr lang="en-US" sz="3200" dirty="0" smtClean="0"/>
              <a:t> </a:t>
            </a:r>
            <a:endParaRPr lang="en-US" sz="3200" baseline="-250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 </a:t>
            </a:r>
          </a:p>
          <a:p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295400" y="5410200"/>
          <a:ext cx="3441290" cy="1066800"/>
        </p:xfrm>
        <a:graphic>
          <a:graphicData uri="http://schemas.openxmlformats.org/presentationml/2006/ole">
            <p:oleObj spid="_x0000_s21508" name="Equation" r:id="rId4" imgW="126972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47800" y="6858000"/>
            <a:ext cx="5561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N.B.   Please see the next slide for total solution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1430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সুতরাং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ধারাটির</a:t>
            </a:r>
            <a:r>
              <a:rPr lang="en-US" sz="3200" i="1" dirty="0" smtClean="0"/>
              <a:t> 99 </a:t>
            </a:r>
            <a:r>
              <a:rPr lang="en-US" sz="3200" i="1" dirty="0" err="1" smtClean="0"/>
              <a:t>টি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পদের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সমষ্টি</a:t>
            </a:r>
            <a:r>
              <a:rPr lang="en-US" sz="3200" i="1" dirty="0" smtClean="0"/>
              <a:t>,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baseline="-25000" dirty="0" smtClean="0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62100" y="1981200"/>
          <a:ext cx="4381500" cy="4267200"/>
        </p:xfrm>
        <a:graphic>
          <a:graphicData uri="http://schemas.openxmlformats.org/presentationml/2006/ole">
            <p:oleObj spid="_x0000_s22532" name="Equation" r:id="rId3" imgW="148572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855</TotalTime>
  <Words>510</Words>
  <Application>Microsoft Office PowerPoint</Application>
  <PresentationFormat>On-screen Show (4:3)</PresentationFormat>
  <Paragraphs>102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Personal</cp:lastModifiedBy>
  <cp:revision>166</cp:revision>
  <dcterms:created xsi:type="dcterms:W3CDTF">2006-08-16T00:00:00Z</dcterms:created>
  <dcterms:modified xsi:type="dcterms:W3CDTF">2020-05-07T16:49:14Z</dcterms:modified>
</cp:coreProperties>
</file>