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8" r:id="rId2"/>
    <p:sldId id="289" r:id="rId3"/>
    <p:sldId id="274" r:id="rId4"/>
    <p:sldId id="262" r:id="rId5"/>
    <p:sldId id="259" r:id="rId6"/>
    <p:sldId id="269" r:id="rId7"/>
    <p:sldId id="276" r:id="rId8"/>
    <p:sldId id="278" r:id="rId9"/>
    <p:sldId id="282" r:id="rId10"/>
    <p:sldId id="279" r:id="rId11"/>
    <p:sldId id="277" r:id="rId12"/>
    <p:sldId id="281" r:id="rId13"/>
    <p:sldId id="283" r:id="rId14"/>
    <p:sldId id="273" r:id="rId15"/>
    <p:sldId id="265" r:id="rId16"/>
    <p:sldId id="268" r:id="rId17"/>
    <p:sldId id="275" r:id="rId18"/>
    <p:sldId id="284" r:id="rId19"/>
    <p:sldId id="266" r:id="rId20"/>
    <p:sldId id="264" r:id="rId21"/>
    <p:sldId id="261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1pPr>
    <a:lvl2pPr marL="478936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2pPr>
    <a:lvl3pPr marL="957872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3pPr>
    <a:lvl4pPr marL="1436808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4pPr>
    <a:lvl5pPr marL="1915743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5pPr>
    <a:lvl6pPr marL="2394680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6pPr>
    <a:lvl7pPr marL="2873616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7pPr>
    <a:lvl8pPr marL="3352552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8pPr>
    <a:lvl9pPr marL="3831488" algn="l" defTabSz="957872" rtl="0" eaLnBrk="1" latinLnBrk="0" hangingPunct="1">
      <a:defRPr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018F3-48BC-4A76-8A20-91FF2DC7237A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135F-8458-406F-97F1-793D9EE0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36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72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808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743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680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616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552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488" algn="l" defTabSz="957872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135F-8458-406F-97F1-793D9EE06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135F-8458-406F-97F1-793D9EE06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5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81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9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hidhaque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1416677" y="352582"/>
            <a:ext cx="6272010" cy="870911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285" y="1893194"/>
            <a:ext cx="6065949" cy="471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719329"/>
            <a:ext cx="6516710" cy="488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14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447575" y="943456"/>
            <a:ext cx="4935354" cy="4862036"/>
            <a:chOff x="389020" y="1357713"/>
            <a:chExt cx="4112795" cy="4051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20" y="1357713"/>
              <a:ext cx="3810000" cy="3810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68578" y="5257010"/>
              <a:ext cx="8763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7778" y="2971010"/>
              <a:ext cx="127635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178" y="3961610"/>
              <a:ext cx="1066800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9020" y="4723610"/>
              <a:ext cx="1279358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7024" y="1627209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06678" y="5028410"/>
              <a:ext cx="1195137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2289" y="2800030"/>
              <a:ext cx="1288381" cy="397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178" y="3733010"/>
              <a:ext cx="1066800" cy="320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9020" y="4553695"/>
              <a:ext cx="1279358" cy="47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81539" y="6273236"/>
            <a:ext cx="50683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 পুরু ও স্থিতিস্থাপক 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974" y="5436564"/>
            <a:ext cx="1463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চী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4741" y="5997335"/>
            <a:ext cx="49377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কম পুরু ও কম স্থিতিস্থাপক </a:t>
            </a:r>
            <a:endParaRPr lang="en-US" sz="432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69756" y="941869"/>
            <a:ext cx="5120640" cy="4547936"/>
            <a:chOff x="4501815" y="1730693"/>
            <a:chExt cx="4267200" cy="3789947"/>
          </a:xfrm>
        </p:grpSpPr>
        <p:grpSp>
          <p:nvGrpSpPr>
            <p:cNvPr id="32" name="Group 31"/>
            <p:cNvGrpSpPr/>
            <p:nvPr/>
          </p:nvGrpSpPr>
          <p:grpSpPr>
            <a:xfrm>
              <a:off x="4501815" y="1730693"/>
              <a:ext cx="4267200" cy="3789947"/>
              <a:chOff x="4501815" y="1730693"/>
              <a:chExt cx="4267200" cy="3789947"/>
            </a:xfrm>
            <a:solidFill>
              <a:schemeClr val="bg1"/>
            </a:solidFill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36" t="10000" r="23276"/>
              <a:stretch/>
            </p:blipFill>
            <p:spPr>
              <a:xfrm>
                <a:off x="4763752" y="1730693"/>
                <a:ext cx="3756359" cy="3789947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4630152" y="2516073"/>
                <a:ext cx="914400" cy="5334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16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149389" y="2303515"/>
                <a:ext cx="619626" cy="1524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16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01815" y="2981294"/>
                <a:ext cx="457200" cy="39704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16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34000" y="2303515"/>
                <a:ext cx="685800" cy="47925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16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544552" y="2705911"/>
              <a:ext cx="322848" cy="18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2298033" y="4982532"/>
            <a:ext cx="1761425" cy="841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18400" y="4289735"/>
            <a:ext cx="2019499" cy="1424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00175" y="3463536"/>
            <a:ext cx="240030" cy="717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1931" y="5425988"/>
            <a:ext cx="201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ধমনি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2577" y="5499178"/>
            <a:ext cx="163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82" y="7576306"/>
            <a:ext cx="54887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 কপাটিকা থাকে না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6021" y="2940704"/>
            <a:ext cx="8739820" cy="3485147"/>
            <a:chOff x="1350679" y="3766719"/>
            <a:chExt cx="7283183" cy="2904289"/>
          </a:xfrm>
        </p:grpSpPr>
        <p:grpSp>
          <p:nvGrpSpPr>
            <p:cNvPr id="10" name="Group 9"/>
            <p:cNvGrpSpPr/>
            <p:nvPr/>
          </p:nvGrpSpPr>
          <p:grpSpPr>
            <a:xfrm>
              <a:off x="1350679" y="3766719"/>
              <a:ext cx="7283183" cy="2904289"/>
              <a:chOff x="2011154" y="3657600"/>
              <a:chExt cx="5233862" cy="29042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1154" y="3875839"/>
                <a:ext cx="5143500" cy="2686050"/>
              </a:xfrm>
              <a:prstGeom prst="rect">
                <a:avLst/>
              </a:prstGeom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3505200" y="4038600"/>
                <a:ext cx="1905000" cy="2438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173705" y="3657600"/>
                <a:ext cx="874295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896276" y="3875839"/>
                <a:ext cx="885524" cy="1627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781800" y="4419600"/>
                <a:ext cx="463216" cy="304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590800" y="4415589"/>
              <a:ext cx="798814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44298" y="4833519"/>
              <a:ext cx="598172" cy="119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44298" y="5105400"/>
              <a:ext cx="744081" cy="2225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96411" y="5638800"/>
              <a:ext cx="666616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96411" y="6096000"/>
              <a:ext cx="619643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80622" y="4267200"/>
              <a:ext cx="472578" cy="4139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86941" y="4953417"/>
              <a:ext cx="404593" cy="119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49629" y="4863598"/>
              <a:ext cx="479216" cy="1796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24252" y="5062076"/>
              <a:ext cx="329970" cy="2550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40611" y="5638800"/>
              <a:ext cx="367282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760673" y="4567989"/>
              <a:ext cx="457200" cy="2655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1799924" y="4479431"/>
            <a:ext cx="0" cy="2010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98080" y="4173922"/>
            <a:ext cx="0" cy="2261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96104" y="7095470"/>
            <a:ext cx="41194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কপাটিকা থাকে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78176" y="-358579"/>
            <a:ext cx="4891909" cy="3611880"/>
            <a:chOff x="2933809" y="159220"/>
            <a:chExt cx="3401327" cy="30099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809" y="159220"/>
              <a:ext cx="3401327" cy="30099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105400" y="1664170"/>
              <a:ext cx="1155113" cy="621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cxnSp>
        <p:nvCxnSpPr>
          <p:cNvPr id="43" name="Straight Connector 42"/>
          <p:cNvCxnSpPr>
            <a:endCxn id="40" idx="0"/>
          </p:cNvCxnSpPr>
          <p:nvPr/>
        </p:nvCxnSpPr>
        <p:spPr>
          <a:xfrm>
            <a:off x="3839768" y="1447361"/>
            <a:ext cx="23923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63654" y="1123191"/>
            <a:ext cx="30912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কপাটিকা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756" y="6535832"/>
            <a:ext cx="234750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b="1" dirty="0">
                <a:latin typeface="NikoshBAN" pitchFamily="2" charset="0"/>
                <a:cs typeface="NikoshBAN" pitchFamily="2" charset="0"/>
              </a:rPr>
              <a:t>ধমনি </a:t>
            </a:r>
            <a:endParaRPr lang="en-US" sz="528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9819" y="6312139"/>
            <a:ext cx="171320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b="1" dirty="0">
                <a:latin typeface="NikoshBAN" pitchFamily="2" charset="0"/>
                <a:cs typeface="NikoshBAN" pitchFamily="2" charset="0"/>
              </a:rPr>
              <a:t>শিরা </a:t>
            </a:r>
            <a:endParaRPr lang="en-US" sz="528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47" grpId="0"/>
      <p:bldP spid="2" grpId="0"/>
      <p:bldP spid="2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6844"/>
            <a:ext cx="6858000" cy="6583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5"/>
            <a:ext cx="5394960" cy="52120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1874520"/>
            <a:ext cx="22860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4" name="Oval 3"/>
          <p:cNvSpPr/>
          <p:nvPr/>
        </p:nvSpPr>
        <p:spPr>
          <a:xfrm>
            <a:off x="4937760" y="1665170"/>
            <a:ext cx="36576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7" name="Oval 6"/>
          <p:cNvSpPr/>
          <p:nvPr/>
        </p:nvSpPr>
        <p:spPr>
          <a:xfrm>
            <a:off x="5303520" y="4983480"/>
            <a:ext cx="36576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8" name="Oval 7"/>
          <p:cNvSpPr/>
          <p:nvPr/>
        </p:nvSpPr>
        <p:spPr>
          <a:xfrm>
            <a:off x="8503920" y="1848050"/>
            <a:ext cx="36576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9" name="Oval 8"/>
          <p:cNvSpPr/>
          <p:nvPr/>
        </p:nvSpPr>
        <p:spPr>
          <a:xfrm>
            <a:off x="7955280" y="4526280"/>
            <a:ext cx="36576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6" name="TextBox 5"/>
          <p:cNvSpPr txBox="1"/>
          <p:nvPr/>
        </p:nvSpPr>
        <p:spPr>
          <a:xfrm>
            <a:off x="-914400" y="6251143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রক্ত হৃদপিণ্ড থেকে দেহের  বিভিন্ন অংশে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195740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রক্ত দেহের বিভিন্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থেকে হৃদপিণ্ডে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9780" y="2059892"/>
            <a:ext cx="1188719" cy="13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0.03075 0.00034 0.06428 0.00711 0.09572 C 0.00972 0.10775 0.01111 0.12 0.0158 0.13087 C 0.01857 0.13734 0.02465 0.1496 0.02465 0.1496 C 0.02691 0.16416 0.03055 0.17873 0.03871 0.18913 C 0.03923 0.19144 0.03958 0.19399 0.04045 0.1963 C 0.04132 0.19884 0.04305 0.20069 0.04392 0.20324 C 0.04774 0.21526 0.04548 0.21642 0.05451 0.22428 C 0.06215 0.23977 0.0677 0.25734 0.07031 0.27561 C 0.07135 0.28277 0.0717 0.28786 0.07378 0.29434 C 0.07691 0.30405 0.08125 0.31168 0.08611 0.32 C 0.08819 0.32879 0.0927 0.33249 0.09479 0.34104 C 0.0934 0.35769 0.09305 0.37156 0.08611 0.38543 C 0.0842 0.40416 0.08177 0.42312 0.07899 0.44162 C 0.07691 0.45572 0.07725 0.44254 0.07725 0.45318 L 0.09132 0.44393 " pathEditMode="relative" ptsTypes="ffffffffffffff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0.00809 0.00694 0.00323 0.0316 0.0141 C 0.04583 0.02034 0.03212 0.01664 0.04375 0.02335 C 0.04948 0.02659 0.05694 0.02844 0.06302 0.03052 C 0.06823 0.03722 0.06805 0.04115 0.07535 0.04439 C 0.08385 0.05572 0.07969 0.05133 0.08767 0.05849 C 0.09462 0.07676 0.08628 0.06104 0.10521 0.07029 C 0.10746 0.07144 0.10833 0.0756 0.11042 0.07722 C 0.11163 0.07815 0.12569 0.08162 0.12621 0.08185 C 0.13298 0.08624 0.1368 0.09295 0.14375 0.09595 C 0.14774 0.10104 0.14566 0.10058 0.14913 0.10058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463 -0.00469 -0.00948 -0.00712 -0.01411 C -0.00955 -0.01896 -0.02084 -0.02243 -0.02292 -0.02336 C -0.03611 -0.02868 -0.04775 -0.03261 -0.06146 -0.03515 C -0.0941 -0.03376 -0.10782 -0.04324 -0.12813 -0.02104 C -0.1342 -0.01434 -0.14184 -0.01272 -0.14913 -0.00948 C -0.15261 -0.00787 -0.15973 -0.00486 -0.15973 -0.00486 C -0.16372 0.00069 -0.17379 0.00924 -0.17379 0.00924 C -0.17587 0.01479 -0.17882 0.01988 -0.18073 0.02566 C -0.18212 0.03005 -0.1842 0.03953 -0.1842 0.03953 C -0.18229 0.05225 -0.18073 0.0608 -0.17379 0.07005 " pathEditMode="relative" ptsTypes="ffffffffff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1 0.00231 0.00191 0.00508 0.00347 0.00693 C 0.00607 0.00971 0.02291 0.0141 0.02812 0.01641 C 0.0375 0.01572 0.04687 0.01618 0.05607 0.0141 C 0.05781 0.01364 0.05833 0.01063 0.05972 0.00924 C 0.06388 0.00555 0.06736 0.00439 0.07187 0.00231 C 0.07777 -0.00532 0.08437 -0.01272 0.09114 -0.01873 C 0.10052 -0.03677 0.08767 -0.01549 0.10173 -0.02798 C 0.11111 -0.0363 0.11718 -0.05018 0.12638 -0.0585 C 0.1276 -0.06081 0.12847 -0.06359 0.12986 -0.06544 C 0.13125 -0.06729 0.13368 -0.06798 0.13506 -0.07006 C 0.13784 -0.07422 0.13906 -0.08023 0.14201 -0.08417 C 0.14618 -0.08948 0.15138 -0.09619 0.15434 -0.10289 C 0.16232 -0.1207 0.16527 -0.13966 0.17013 -0.15885 C 0.17066 -0.1644 0.17187 -0.16971 0.17187 -0.17526 C 0.17187 -0.19307 0.17187 -0.2111 0.17013 -0.22891 C 0.16822 -0.25018 0.16059 -0.26312 0.14913 -0.27561 C 0.14496 -0.28023 0.14618 -0.28232 0.14027 -0.28509 C 0.11718 -0.29642 0.13993 -0.28185 0.12812 -0.28971 " pathEditMode="relative" ptsTypes="ffffffffffffffffff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9 -0.01295 -0.01215 -0.02081 -0.02292 -0.0259 C -0.02847 -0.0333 -0.02969 -0.03838 -0.03333 -0.04671 C -0.03923 -0.06035 -0.04739 -0.07168 -0.05434 -0.08416 C -0.05885 -0.10035 -0.05816 -0.11099 -0.07205 -0.117 C -0.08455 -0.1281 -0.07847 -0.12486 -0.08958 -0.12856 C -0.09948 -0.13503 -0.1026 -0.1348 -0.10885 -0.14729 C -0.11094 -0.15838 -0.11649 -0.16625 -0.11927 -0.17758 C -0.12083 -0.20278 -0.12639 -0.22706 -0.12639 -0.25249 L -0.1368 -0.24786 " pathEditMode="relative" ptsTypes="ffffffff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2399" y="1531303"/>
            <a:ext cx="5943600" cy="4570885"/>
            <a:chOff x="602326" y="533400"/>
            <a:chExt cx="8008273" cy="472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269"/>
            <a:stretch/>
          </p:blipFill>
          <p:spPr>
            <a:xfrm>
              <a:off x="602326" y="533400"/>
              <a:ext cx="8008273" cy="4535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514600" y="3352800"/>
              <a:ext cx="16764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0" y="1676400"/>
              <a:ext cx="1600200" cy="112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6200" y="533400"/>
              <a:ext cx="72026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5200" y="11430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90665" y="4587090"/>
            <a:ext cx="15642" cy="1652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4793383"/>
            <a:ext cx="0" cy="1446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599" y="6000914"/>
            <a:ext cx="233011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b="1" dirty="0" smtClean="0">
                <a:latin typeface="NikoshBAN" pitchFamily="2" charset="0"/>
                <a:cs typeface="NikoshBAN" pitchFamily="2" charset="0"/>
              </a:rPr>
              <a:t>ধমনি </a:t>
            </a:r>
            <a:endParaRPr lang="en-US" sz="528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2768" y="6057178"/>
            <a:ext cx="235467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b="1" dirty="0">
                <a:latin typeface="NikoshBAN" pitchFamily="2" charset="0"/>
                <a:cs typeface="NikoshBAN" pitchFamily="2" charset="0"/>
              </a:rPr>
              <a:t>শিরা </a:t>
            </a:r>
            <a:endParaRPr lang="en-US" sz="528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307" y="283902"/>
            <a:ext cx="4902124" cy="69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3200" b="1" dirty="0" smtClean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ধমনি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শিরার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পার্থক্য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730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73" y="517579"/>
            <a:ext cx="5120640" cy="5212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2160" y="5532120"/>
            <a:ext cx="3474720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16"/>
          </a:p>
        </p:txBody>
      </p:sp>
      <p:sp>
        <p:nvSpPr>
          <p:cNvPr id="5" name="TextBox 4"/>
          <p:cNvSpPr txBox="1"/>
          <p:nvPr/>
        </p:nvSpPr>
        <p:spPr>
          <a:xfrm>
            <a:off x="5029200" y="5833054"/>
            <a:ext cx="46405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latin typeface="NikoshBAN" pitchFamily="2" charset="0"/>
                <a:cs typeface="NikoshBAN" pitchFamily="2" charset="0"/>
              </a:rPr>
              <a:t> শিরার  উৎপত্তি দেহের বিভিন্ন অংশ থেকে</a:t>
            </a:r>
            <a:endParaRPr lang="en-US" sz="384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4695" y="5842902"/>
            <a:ext cx="47548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latin typeface="NikoshBAN" pitchFamily="2" charset="0"/>
                <a:cs typeface="NikoshBAN" pitchFamily="2" charset="0"/>
              </a:rPr>
              <a:t> ধমনির উৎপত্তি হৃদপিণ্ড থেকে</a:t>
            </a:r>
            <a:endParaRPr lang="en-US" sz="384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19" y="474260"/>
            <a:ext cx="4572000" cy="4785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1440" y="228600"/>
            <a:ext cx="210312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9" name="Rectangle 8"/>
          <p:cNvSpPr/>
          <p:nvPr/>
        </p:nvSpPr>
        <p:spPr>
          <a:xfrm>
            <a:off x="-91440" y="960120"/>
            <a:ext cx="155448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0" name="Rectangle 9"/>
          <p:cNvSpPr/>
          <p:nvPr/>
        </p:nvSpPr>
        <p:spPr>
          <a:xfrm>
            <a:off x="1828800" y="517574"/>
            <a:ext cx="1737360" cy="442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</p:spTree>
    <p:extLst>
      <p:ext uri="{BB962C8B-B14F-4D97-AF65-F5344CB8AC3E}">
        <p14:creationId xmlns:p14="http://schemas.microsoft.com/office/powerpoint/2010/main" val="12511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94" y="594360"/>
            <a:ext cx="4846320" cy="43891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577840" y="2788920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63440" y="5880311"/>
            <a:ext cx="18288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b="1" dirty="0">
                <a:latin typeface="NikoshBAN" pitchFamily="2" charset="0"/>
                <a:cs typeface="NikoshBAN" pitchFamily="2" charset="0"/>
              </a:rPr>
              <a:t>অক্সিজেন সমৃধ্ব রক্ত</a:t>
            </a:r>
            <a:endParaRPr lang="en-US" sz="336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03920" y="2597397"/>
            <a:ext cx="0" cy="3167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4" y="5806440"/>
            <a:ext cx="300920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latin typeface="NikoshBAN" pitchFamily="2" charset="0"/>
                <a:cs typeface="NikoshBAN" pitchFamily="2" charset="0"/>
              </a:rPr>
              <a:t>কার্বনডাই অক্সাইড সমৃদ্ধ রক্ত </a:t>
            </a:r>
            <a:endParaRPr lang="en-US" sz="384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9"/>
          <a:stretch/>
        </p:blipFill>
        <p:spPr>
          <a:xfrm>
            <a:off x="-548640" y="411480"/>
            <a:ext cx="4754880" cy="5858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14400" y="6269890"/>
            <a:ext cx="51206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latin typeface="NikoshBAN" pitchFamily="2" charset="0"/>
                <a:cs typeface="NikoshBAN" pitchFamily="2" charset="0"/>
              </a:rPr>
              <a:t>অক্সিজেন  ও কার্বনডাই অক্সাইড </a:t>
            </a:r>
          </a:p>
          <a:p>
            <a:r>
              <a:rPr lang="bn-BD" sz="3840" b="1" dirty="0">
                <a:latin typeface="NikoshBAN" pitchFamily="2" charset="0"/>
                <a:cs typeface="NikoshBAN" pitchFamily="2" charset="0"/>
              </a:rPr>
              <a:t>সরবরাহ করে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r="57215" b="11445"/>
          <a:stretch/>
        </p:blipFill>
        <p:spPr>
          <a:xfrm>
            <a:off x="-365760" y="1600201"/>
            <a:ext cx="4297680" cy="408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5" t="20486" b="11908"/>
          <a:stretch/>
        </p:blipFill>
        <p:spPr>
          <a:xfrm>
            <a:off x="5403277" y="1296786"/>
            <a:ext cx="4239491" cy="4389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03120" y="228605"/>
            <a:ext cx="1554480" cy="164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3"/>
          </p:cNvCxnSpPr>
          <p:nvPr/>
        </p:nvCxnSpPr>
        <p:spPr>
          <a:xfrm>
            <a:off x="5810596" y="97383"/>
            <a:ext cx="1321724" cy="1777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3156" y="-8728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800" b="1" dirty="0">
                <a:latin typeface="NikoshBAN" pitchFamily="2" charset="0"/>
                <a:cs typeface="NikoshBAN" pitchFamily="2" charset="0"/>
              </a:rPr>
              <a:t>টিউনিকা এক্সটারনা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377440" y="868680"/>
            <a:ext cx="1371600" cy="16459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577840" y="730180"/>
            <a:ext cx="1371600" cy="151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7600" y="521447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টিউনিকা মিডিয়া</a:t>
            </a:r>
            <a:endParaRPr lang="en-US" sz="2000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377440" y="1485230"/>
            <a:ext cx="1371600" cy="17608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5577840" y="1608512"/>
            <a:ext cx="146304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3532">
            <a:off x="3859694" y="1283372"/>
            <a:ext cx="219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latin typeface="NikoshBAN" pitchFamily="2" charset="0"/>
                <a:cs typeface="NikoshBAN" pitchFamily="2" charset="0"/>
              </a:rPr>
              <a:t>টিউনিকা ইন্টিমা</a:t>
            </a:r>
            <a:endParaRPr lang="en-US" sz="1600" b="1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73727" y="2697481"/>
            <a:ext cx="2213266" cy="945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403274" y="2514604"/>
            <a:ext cx="2003366" cy="9767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59183" y="2261066"/>
            <a:ext cx="14713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80" b="1" dirty="0">
                <a:latin typeface="NikoshBAN" pitchFamily="2" charset="0"/>
                <a:cs typeface="NikoshBAN" pitchFamily="2" charset="0"/>
              </a:rPr>
              <a:t>লুমেন</a:t>
            </a:r>
            <a:endParaRPr lang="en-US" sz="288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194560" y="3977640"/>
            <a:ext cx="1737360" cy="1097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403273" y="3977640"/>
            <a:ext cx="1546168" cy="1097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12125" y="4984176"/>
            <a:ext cx="229847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b="1" dirty="0">
                <a:latin typeface="NikoshBAN" pitchFamily="2" charset="0"/>
                <a:cs typeface="NikoshBAN" pitchFamily="2" charset="0"/>
              </a:rPr>
              <a:t>ইলস্টিক</a:t>
            </a:r>
            <a:r>
              <a:rPr lang="bn-BD" sz="2880" b="1" dirty="0">
                <a:latin typeface="NikoshBAN" pitchFamily="2" charset="0"/>
                <a:cs typeface="NikoshBAN" pitchFamily="2" charset="0"/>
              </a:rPr>
              <a:t> মেম্ব্রন</a:t>
            </a:r>
            <a:endParaRPr lang="en-US" sz="288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2960" y="6168960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ধমনি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49445" y="6168960"/>
            <a:ext cx="219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01386" y="2788930"/>
            <a:ext cx="4148054" cy="1725987"/>
            <a:chOff x="-1000345" y="5865727"/>
            <a:chExt cx="3282636" cy="1438322"/>
          </a:xfrm>
        </p:grpSpPr>
        <p:sp>
          <p:nvSpPr>
            <p:cNvPr id="5" name="Oval 4"/>
            <p:cNvSpPr/>
            <p:nvPr/>
          </p:nvSpPr>
          <p:spPr>
            <a:xfrm>
              <a:off x="-1000345" y="5865727"/>
              <a:ext cx="3282636" cy="14383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865486" y="6456456"/>
              <a:ext cx="3075414" cy="3847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বিভিন্ন ধরনের রক্ত বাহিকা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8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43" grpId="0"/>
      <p:bldP spid="54" grpId="0"/>
      <p:bldP spid="64" grpId="0"/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63723"/>
          <a:stretch/>
        </p:blipFill>
        <p:spPr>
          <a:xfrm>
            <a:off x="27299" y="-414968"/>
            <a:ext cx="7443481" cy="31089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49040" y="1508760"/>
            <a:ext cx="91440" cy="3017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4009" y="4883728"/>
            <a:ext cx="31257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1234440"/>
            <a:ext cx="91440" cy="2194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2040" y="4136921"/>
            <a:ext cx="29171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760" b="1" dirty="0">
                <a:latin typeface="NikoshBAN" pitchFamily="2" charset="0"/>
                <a:cs typeface="NikoshBAN" pitchFamily="2" charset="0"/>
              </a:rPr>
              <a:t>কোষ</a:t>
            </a:r>
            <a:endParaRPr lang="en-US" sz="576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12080" y="1005840"/>
            <a:ext cx="3108960" cy="45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21040" y="685800"/>
            <a:ext cx="1645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রক্ত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3472" y="2533020"/>
            <a:ext cx="5159536" cy="1831532"/>
            <a:chOff x="1907786" y="5188024"/>
            <a:chExt cx="5333999" cy="1526276"/>
          </a:xfrm>
          <a:solidFill>
            <a:schemeClr val="bg1">
              <a:lumMod val="7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1907786" y="5188024"/>
              <a:ext cx="5333999" cy="152627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44985" y="5562601"/>
              <a:ext cx="3781278" cy="8976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কৈশিক জালিকা বিন্যাস</a:t>
              </a: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3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5780" y="1211580"/>
            <a:ext cx="5577840" cy="3246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7794" y="5620737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হৃৎপিণ্ডের সংকোচন ও প্রসারণ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94469"/>
              </p:ext>
            </p:extLst>
          </p:nvPr>
        </p:nvGraphicFramePr>
        <p:xfrm>
          <a:off x="5334000" y="2971800"/>
          <a:ext cx="13716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2971800"/>
                        <a:ext cx="137160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que 5"/>
          <p:cNvSpPr/>
          <p:nvPr/>
        </p:nvSpPr>
        <p:spPr>
          <a:xfrm>
            <a:off x="4114800" y="914400"/>
            <a:ext cx="4284846" cy="15544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32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8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6" y="33130"/>
            <a:ext cx="9144000" cy="1569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89611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ধমনির 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রক্ত লাল এবং শিরার  রক্ত  কালচে হওয়ার  কারন কী ব্যাখ্যা কর 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416" y="0"/>
            <a:ext cx="9144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1010903" y="220074"/>
            <a:ext cx="7523665" cy="23879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0" spc="4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11" y="57724"/>
            <a:ext cx="9144000" cy="6800276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05238" y="360608"/>
            <a:ext cx="1933523" cy="641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67" tIns="36284" rIns="72567" bIns="362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5309" y="3838784"/>
            <a:ext cx="7014851" cy="21946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i="0" spc="4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i="0" spc="4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en-US" sz="4000" b="1" i="0" spc="4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i="0" spc="4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অধ্যায়ঃ৬ষ্ঠ</a:t>
            </a:r>
            <a:endParaRPr lang="bn-BD" sz="4000" b="1" i="0" spc="4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bn-BD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i="0" spc="4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b="1" i="0" spc="4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bn-BD" sz="3200" b="1" i="0" spc="4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769" y="1450797"/>
            <a:ext cx="1043189" cy="11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73" y="381342"/>
            <a:ext cx="1691480" cy="2100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03853" y="1137264"/>
            <a:ext cx="4469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as-IN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শহিদুল </a:t>
            </a:r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হক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2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খোর্দ্দকোমরপুর হামিদা চৌধুরী দাখিল মাদ্রাসা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4"/>
              </a:rPr>
              <a:t>shahidhaque@gmail.com</a:t>
            </a:r>
            <a:r>
              <a:rPr lang="bn-BD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303" y="2171382"/>
            <a:ext cx="86258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শিরার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প্রাচীর কয় স্তর বিশিষ্ট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ক) তিন         (খ)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চার                      (গ) দুই                    (ঘ) এক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484" y="-6626"/>
            <a:ext cx="583111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6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056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543" y="3187045"/>
            <a:ext cx="8610600" cy="1212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NikoshBAN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নিচের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কোনটি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একদিকে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ক্ষুদ্রতম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ধমণি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অন্যদিকে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ক্ষুদ্রতম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শিরার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সংযোগ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স্থাপন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bn-IN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/>
              </a:rPr>
              <a:t>(ক)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শিরা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             (খ)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ধমণি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                (গ)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মহাধমণি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               (ঘ)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কৈশিক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জালিকা</a:t>
            </a:r>
            <a:r>
              <a:rPr lang="bn-IN" b="1" dirty="0" smtClean="0">
                <a:solidFill>
                  <a:schemeClr val="tx1"/>
                </a:solidFill>
                <a:latin typeface="NikoshBAN"/>
              </a:rPr>
              <a:t>*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8" y="4841798"/>
            <a:ext cx="8328661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NikoshBAN"/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যন্ত্রের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সাহায্যে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রক্তচাপ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মাপা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bn-IN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/>
              </a:rPr>
              <a:t>(ক)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স্ফিগমোম্যানোমিটার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(খ)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থার্মোমিটার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(গ)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স্টেথোস্কপ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(ঘ)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ব্যারোমিটার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3886200"/>
            <a:ext cx="3048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6400" y="304800"/>
            <a:ext cx="5374100" cy="1687093"/>
            <a:chOff x="1840164" y="3341558"/>
            <a:chExt cx="4478417" cy="1488382"/>
          </a:xfrm>
          <a:noFill/>
        </p:grpSpPr>
        <p:sp>
          <p:nvSpPr>
            <p:cNvPr id="5" name="Oval 4"/>
            <p:cNvSpPr/>
            <p:nvPr/>
          </p:nvSpPr>
          <p:spPr>
            <a:xfrm>
              <a:off x="1840164" y="3341558"/>
              <a:ext cx="4184981" cy="14883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1986" y="3746343"/>
              <a:ext cx="4036595" cy="67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25908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রক্ত সংবহনতন্ত্রে ধমনি ও শিরার ভুমিকা ব্যাখ্যা কর।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457199"/>
            <a:ext cx="3886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800" b="1" i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 bwMode="auto">
          <a:xfrm>
            <a:off x="2303709" y="54888"/>
            <a:ext cx="4211391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72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2" y="1732991"/>
            <a:ext cx="5628068" cy="422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37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encrypted-tbn0.gstatic.com/images?q=tbn:ANd9GcT9byPKUOFN4DYZt4jL2ZbpUPAHmrW1Q9u2EKJr6EIZbRKT4sZg"/>
          <p:cNvSpPr>
            <a:spLocks noChangeAspect="1" noChangeArrowheads="1"/>
          </p:cNvSpPr>
          <p:nvPr/>
        </p:nvSpPr>
        <p:spPr bwMode="auto">
          <a:xfrm>
            <a:off x="-727710" y="-8591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 sz="2716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63" y="1031303"/>
            <a:ext cx="6353676" cy="294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ghtning Bolt 3"/>
          <p:cNvSpPr/>
          <p:nvPr/>
        </p:nvSpPr>
        <p:spPr>
          <a:xfrm rot="4169201">
            <a:off x="4755653" y="418671"/>
            <a:ext cx="964462" cy="2721358"/>
          </a:xfrm>
          <a:prstGeom prst="lightningBol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4" name="Teardrop 13"/>
          <p:cNvSpPr/>
          <p:nvPr/>
        </p:nvSpPr>
        <p:spPr>
          <a:xfrm>
            <a:off x="4195387" y="4017368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7" name="Teardrop 16"/>
          <p:cNvSpPr/>
          <p:nvPr/>
        </p:nvSpPr>
        <p:spPr>
          <a:xfrm>
            <a:off x="4490348" y="2933402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8" name="Teardrop 17"/>
          <p:cNvSpPr/>
          <p:nvPr/>
        </p:nvSpPr>
        <p:spPr>
          <a:xfrm>
            <a:off x="3858317" y="2891938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9" name="Teardrop 18"/>
          <p:cNvSpPr/>
          <p:nvPr/>
        </p:nvSpPr>
        <p:spPr>
          <a:xfrm>
            <a:off x="3566149" y="4216084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0" name="Teardrop 19"/>
          <p:cNvSpPr/>
          <p:nvPr/>
        </p:nvSpPr>
        <p:spPr>
          <a:xfrm>
            <a:off x="4477108" y="3496298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1" name="Teardrop 20"/>
          <p:cNvSpPr/>
          <p:nvPr/>
        </p:nvSpPr>
        <p:spPr>
          <a:xfrm>
            <a:off x="4088303" y="3525270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2" name="Teardrop 21"/>
          <p:cNvSpPr/>
          <p:nvPr/>
        </p:nvSpPr>
        <p:spPr>
          <a:xfrm>
            <a:off x="4632201" y="3954385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3" name="Teardrop 22"/>
          <p:cNvSpPr/>
          <p:nvPr/>
        </p:nvSpPr>
        <p:spPr>
          <a:xfrm>
            <a:off x="3687414" y="3497348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4" name="Teardrop 23"/>
          <p:cNvSpPr/>
          <p:nvPr/>
        </p:nvSpPr>
        <p:spPr>
          <a:xfrm>
            <a:off x="4123638" y="2958332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25" name="Teardrop 24"/>
          <p:cNvSpPr/>
          <p:nvPr/>
        </p:nvSpPr>
        <p:spPr>
          <a:xfrm>
            <a:off x="4278558" y="2694257"/>
            <a:ext cx="228349" cy="539016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382147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এসো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ছবি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দেখি</a:t>
            </a:r>
            <a:endParaRPr lang="en-US" sz="2800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529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14000" decel="1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1 0.00902 -0.01111 0.01272 -0.0158 0.02104 C -0.0217 0.03168 -0.02361 0.03977 -0.0316 0.0467 C -0.03698 0.05757 -0.04392 0.06775 -0.05087 0.07699 " pathEditMode="relative" ptsTypes="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0971 0.00347 0.01873 0.00694 0.02821 C 0.00642 0.06474 0.00625 0.1015 0.00521 0.13804 C 0.00451 0.16 -0.00122 0.18335 0.00868 0.20324 C 0.01111 0.23283 0.00903 0.26636 0.0158 0.29457 C 0.01718 0.30937 0.01701 0.31561 0.02274 0.32717 C 0.02465 0.34058 0.02743 0.35376 0.02986 0.36694 C 0.03055 0.37064 0.03003 0.37526 0.03159 0.3785 C 0.03264 0.38058 0.03507 0.38012 0.0368 0.38081 C 0.03524 0.39168 0.03177 0.39838 0.02986 0.40902 C 0.02812 0.43861 0.02639 0.47168 0.01927 0.49989 C 0.01805 0.51098 0.01614 0.52185 0.0158 0.53272 C 0.01528 0.55376 0.01545 0.5748 0.01406 0.59584 C 0.01354 0.60416 0.00885 0.61804 0.00694 0.62636 C 0.00642 0.63538 0.00521 0.64486 0.00521 0.65434 C 0.00521 0.65896 0.00694 0.66821 0.00694 0.66821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0.06775 -0.0066 0.14428 0.00347 0.21272 C 0.00451 0.28347 0.01111 0.36509 0.00347 0.43699 C 0.00503 0.49665 0.01441 0.56879 0 0.62613 C 0.00173 0.67468 0.00173 0.65734 0.00173 0.67769 L 0.01232 0.68231 " pathEditMode="relative" ptsTypes="ffff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185 C -0.03073 0.01202 -0.02951 0.02173 -0.02812 0.03214 C -0.02864 0.05387 -0.02882 0.07584 -0.02986 0.09757 C -0.03003 0.10219 -0.03437 0.11838 -0.03507 0.12092 C -0.03576 0.12323 -0.03698 0.12809 -0.03698 0.12832 C -0.03906 0.15237 -0.03819 0.18219 -0.04392 0.20508 C -0.046 0.24323 -0.04791 0.27029 -0.04566 0.31029 C -0.04496 0.32277 -0.03993 0.33826 -0.03698 0.35006 C -0.03784 0.38982 -0.03541 0.41641 -0.04392 0.4504 C -0.04218 0.5341 -0.04097 0.53826 -0.04392 0.62566 C -0.04479 0.65202 -0.04739 0.63745 -0.04739 0.68185 " pathEditMode="relative" rAng="0" ptsTypes="ffffffffff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3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2474 0.00226 0.04578 -0.00173 0.07005 C -0.00364 0.08161 -0.00381 0.08046 -0.00694 0.09341 C -0.00746 0.09572 -0.00868 0.10057 -0.00868 0.10057 C -0.0125 0.14104 -0.00816 0.18381 -0.00694 0.22427 C -0.00816 0.29132 -0.01302 0.35421 -0.01579 0.42057 C -0.01388 0.52924 -0.01267 0.52693 -0.01579 0.63075 C -0.01649 0.65109 -0.01927 0.66612 -0.01927 0.68693 " pathEditMode="relative" ptsTypes="fffffff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repeatCount="indefinite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156 0.01456 -0.00416 0.02797 -0.00712 0.04208 C -0.00833 0.04809 -0.01059 0.06057 -0.01059 0.06057 C -0.00937 0.09225 -0.00798 0.12531 -0.00347 0.15653 C -0.00278 0.20485 0.0007 0.25294 0 0.30127 C -0.00034 0.33086 -0.00225 0.36046 -0.00347 0.39005 C -0.00382 0.39953 -0.00712 0.41826 -0.00712 0.41826 C -0.00972 0.4578 -0.00729 0.50774 -0.01406 0.54427 C -0.01354 0.5563 -0.01267 0.59976 -0.00347 0.61202 " pathEditMode="relative" ptsTypes="ffffffff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1572 0 -0.0037 0 0.02104 C 0 0.12301 0.00087 0.10543 -0.00347 0.16347 C -0.0026 0.22058 -0.00451 0.26543 0.00521 0.31769 C 0.0066 0.34428 0.00747 0.37087 0.01059 0.39723 C 0.00816 0.44925 0.00521 0.50173 0.00521 0.55353 " pathEditMode="relative" ptsTypes="fffff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94 0.0289 0.00469 0.00879 0.00174 0.07699 C 0.00104 0.0941 -0.00503 0.12093 -0.00885 0.1378 C -0.01215 0.15237 -0.01233 0.16763 -0.0158 0.1822 C -0.01684 0.19376 -0.01979 0.2222 -0.01927 0.23121 C -0.01788 0.25688 -0.01285 0.26775 -0.00885 0.28971 C -0.00278 0.3563 -0.00642 0.42382 -0.01059 0.49064 C -0.00972 0.53896 -0.01059 0.57665 -0.01059 0.6215 " pathEditMode="relative" ptsTypes="fffffff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2797 -0.00156 0.05479 -0.00712 0.08162 C -0.01285 0.19676 0.00538 0.31491 -0.0158 0.42751 C -0.01528 0.47491 -0.0151 0.52254 -0.01406 0.56971 C -0.01372 0.58404 -0.00712 0.59584 -0.00712 0.60971 " pathEditMode="relative" ptsTypes="ffff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5961"/>
            <a:ext cx="90525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9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" y="0"/>
            <a:ext cx="8991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</a:rPr>
              <a:t>আজকের পাঠ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93776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623" y="3043926"/>
            <a:ext cx="8499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501" y="3886202"/>
            <a:ext cx="9326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ধমনি ও শিরা কী বলতে পারবে।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ধমনি ও শিরার পার্থক্য ব্যাখ্যা করতে পারবে।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ধমনি ও শিরার কাজ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3676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27028" y="0"/>
            <a:ext cx="4616972" cy="664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12" y="5885084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ধমনি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6330411" y="1549643"/>
            <a:ext cx="182879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476763"/>
            <a:ext cx="457200" cy="51152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H="1" flipV="1">
            <a:off x="6513290" y="1519568"/>
            <a:ext cx="182879" cy="1804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5" name="Oval 14"/>
          <p:cNvSpPr/>
          <p:nvPr/>
        </p:nvSpPr>
        <p:spPr>
          <a:xfrm flipH="1">
            <a:off x="6402599" y="1663943"/>
            <a:ext cx="182879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6" name="Oval 15"/>
          <p:cNvSpPr/>
          <p:nvPr/>
        </p:nvSpPr>
        <p:spPr>
          <a:xfrm flipH="1">
            <a:off x="6513289" y="1719287"/>
            <a:ext cx="182879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grpSp>
        <p:nvGrpSpPr>
          <p:cNvPr id="11" name="Group 10"/>
          <p:cNvGrpSpPr/>
          <p:nvPr/>
        </p:nvGrpSpPr>
        <p:grpSpPr>
          <a:xfrm>
            <a:off x="131978" y="284922"/>
            <a:ext cx="3352800" cy="5600162"/>
            <a:chOff x="685800" y="579570"/>
            <a:chExt cx="3657600" cy="52627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216" b="2705"/>
            <a:stretch/>
          </p:blipFill>
          <p:spPr>
            <a:xfrm>
              <a:off x="685800" y="595612"/>
              <a:ext cx="3657600" cy="524672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05200" y="579570"/>
              <a:ext cx="838200" cy="639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</p:spTree>
    <p:extLst>
      <p:ext uri="{BB962C8B-B14F-4D97-AF65-F5344CB8AC3E}">
        <p14:creationId xmlns:p14="http://schemas.microsoft.com/office/powerpoint/2010/main" val="26893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0832 -0.0059 -0.02196 -0.01406 -0.02566 C -0.01754 -0.02728 -0.02448 -0.03052 -0.02448 -0.03052 C -0.07344 -0.02751 -0.05035 -0.03144 -0.07361 -0.02104 C -0.07986 -0.00855 -0.07379 -0.01895 -0.08247 -0.00948 C -0.09028 -0.00115 -0.08142 -0.00832 -0.08941 0.00232 C -0.09653 0.0118 -0.10469 0.01642 -0.11042 0.02798 C -0.11111 0.03099 -0.11129 0.03446 -0.11233 0.03723 C -0.11302 0.03931 -0.11511 0.04 -0.1158 0.04209 C -0.11962 0.05226 -0.11979 0.06081 -0.12448 0.07006 C -0.12639 0.08047 -0.12899 0.09018 -0.1316 0.10035 C -0.13229 0.10313 -0.1342 0.10498 -0.13507 0.10752 C -0.13594 0.1096 -0.13629 0.11214 -0.13681 0.11446 C -0.13733 0.12694 -0.1375 0.13943 -0.13854 0.15191 C -0.13941 0.16278 -0.1441 0.17365 -0.14566 0.18451 C -0.14965 0.21318 -0.15087 0.24209 -0.15087 0.27099 " pathEditMode="relative" ptsTypes="fffffffffffffff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02197 -0.00122 -0.01642 0.00885 -0.02104 C 0.01059 -0.02173 0.01232 -0.02266 0.01406 -0.02358 C 0.02031 -0.03607 0.02031 -0.03584 0.03159 -0.03283 C 0.03489 -0.02983 0.03784 -0.02775 0.04045 -0.02358 C 0.04427 -0.01734 0.04288 -0.0148 0.04913 -0.01179 C 0.0592 -0.0067 0.07048 -0.00509 0.08073 0 C 0.08437 0.01434 0.0868 0.02682 0.09305 0.03954 C 0.09531 0.05156 0.09861 0.05295 0.10347 0.06289 C 0.10521 0.07214 0.10659 0.07838 0.11059 0.08624 C 0.11389 0.09965 0.11944 0.11584 0.12812 0.1237 C 0.12986 0.14035 0.13212 0.14728 0.1368 0.16116 C 0.14375 0.18173 0.14132 0.20116 0.16146 0.21017 C 0.16545 0.21827 0.16684 0.22127 0.17378 0.22428 C 0.17587 0.23283 0.17656 0.23746 0.18246 0.24532 C 0.18802 0.25272 0.18767 0.24902 0.18767 0.25457 " pathEditMode="relative" ptsTypes="fffffffffffffff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0.01202 -0.00642 0.01919 -0.01059 0.03052 C -0.00799 0.04115 -0.00521 0.04208 0.00174 0.03283 C 0.00226 0.06543 -0.00017 0.09849 0.00347 0.13086 C 0.00434 0.13919 0.01927 0.14497 0.01927 0.14497 C 0.02153 0.14959 0.02396 0.15421 0.02622 0.15884 C 0.02847 0.16346 0.03507 0.17063 0.03507 0.17063 C 0.03733 0.17965 0.0408 0.20254 0.04375 0.2104 C 0.04462 0.21294 0.04636 0.21479 0.04722 0.21734 C 0.04879 0.22196 0.04965 0.22682 0.05087 0.23144 C 0.05243 0.23745 0.05347 0.24716 0.05608 0.25248 C 0.06493 0.27005 0.07691 0.28254 0.0842 0.3015 C 0.08472 0.3045 0.0849 0.30797 0.08594 0.31075 C 0.08785 0.31583 0.09288 0.32485 0.09288 0.32485 C 0.09497 0.33572 0.09896 0.34427 0.10174 0.35514 C 0.10243 0.35745 0.10295 0.36 0.10347 0.36231 C 0.10399 0.36462 0.10521 0.36924 0.10521 0.36924 C 0.10573 0.38566 0.1059 0.40184 0.10695 0.41826 C 0.10764 0.43098 0.11493 0.4393 0.11754 0.45109 C 0.12465 0.48346 0.11146 0.42867 0.12274 0.47445 C 0.12396 0.47907 0.12622 0.48832 0.12622 0.48832 C 0.12743 0.50242 0.12604 0.5119 0.13333 0.52115 C 0.13386 0.52346 0.1342 0.52601 0.13507 0.52809 C 0.14375 0.54913 0.14306 0.54127 0.15955 0.54682 C 0.17049 0.53711 0.15851 0.54497 0.17188 0.54682 C 0.18004 0.54797 0.1882 0.54682 0.19636 0.54682 C 0.19514 0.5452 0.1941 0.54381 0.19288 0.54219 " pathEditMode="relative" ptsTypes="ffffffffffffffffffffffffff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3 0.01156 -0.00087 0.02335 -0.00174 0.03491 C -0.00209 0.03884 -0.00278 0.04277 -0.00348 0.0467 C -0.00452 0.05156 -0.00695 0.06081 -0.00695 0.06081 C -0.00903 0.07861 -0.00869 0.10011 -0.01407 0.11676 C -0.01702 0.12578 -0.02396 0.13179 -0.02813 0.14011 C -0.03299 0.16046 -0.02535 0.12763 -0.0316 0.16347 C -0.03247 0.16832 -0.03386 0.17295 -0.03507 0.17757 C -0.03559 0.17988 -0.03681 0.18451 -0.03681 0.18451 C -0.03803 0.21503 -0.03907 0.23445 -0.04566 0.26173 C -0.04723 0.29202 -0.04931 0.32347 -0.04219 0.35283 C -0.03994 0.37156 -0.04028 0.39052 -0.03681 0.40879 C -0.03803 0.4437 -0.03264 0.4978 -0.05261 0.52578 C -0.05452 0.53896 -0.05434 0.53341 -0.05434 0.54196 " pathEditMode="relative" ptsTypes="fffffffffffff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6"/>
          <a:stretch/>
        </p:blipFill>
        <p:spPr>
          <a:xfrm>
            <a:off x="4206240" y="-252664"/>
            <a:ext cx="5029200" cy="72115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9912" y="3775510"/>
            <a:ext cx="282424" cy="1828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5" name="TextBox 4"/>
          <p:cNvSpPr txBox="1"/>
          <p:nvPr/>
        </p:nvSpPr>
        <p:spPr>
          <a:xfrm>
            <a:off x="984294" y="6250956"/>
            <a:ext cx="4584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81000" y="640371"/>
            <a:ext cx="3657601" cy="5425436"/>
            <a:chOff x="152400" y="319379"/>
            <a:chExt cx="3990474" cy="53793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2" b="2999"/>
            <a:stretch/>
          </p:blipFill>
          <p:spPr>
            <a:xfrm>
              <a:off x="453189" y="319379"/>
              <a:ext cx="3689685" cy="53793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2400" y="319379"/>
              <a:ext cx="914400" cy="595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sp>
        <p:nvSpPr>
          <p:cNvPr id="9" name="Oval 8"/>
          <p:cNvSpPr/>
          <p:nvPr/>
        </p:nvSpPr>
        <p:spPr>
          <a:xfrm>
            <a:off x="8397495" y="3972827"/>
            <a:ext cx="282424" cy="1828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0" name="Oval 9"/>
          <p:cNvSpPr/>
          <p:nvPr/>
        </p:nvSpPr>
        <p:spPr>
          <a:xfrm>
            <a:off x="7674502" y="6513896"/>
            <a:ext cx="282424" cy="1828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1" name="Oval 10"/>
          <p:cNvSpPr/>
          <p:nvPr/>
        </p:nvSpPr>
        <p:spPr>
          <a:xfrm>
            <a:off x="5012336" y="6375859"/>
            <a:ext cx="282424" cy="1828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sp>
        <p:nvSpPr>
          <p:cNvPr id="12" name="Oval 11"/>
          <p:cNvSpPr/>
          <p:nvPr/>
        </p:nvSpPr>
        <p:spPr>
          <a:xfrm>
            <a:off x="6720840" y="-190099"/>
            <a:ext cx="282424" cy="18288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6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43" y="1624792"/>
            <a:ext cx="577216" cy="5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34 -0.00578 0.00538 -0.01202 0.00885 -0.01873 C 0.01424 -0.04092 0.00555 -0.00855 0.0158 -0.03283 C 0.02691 -0.05896 0.01233 -0.03699 0.02465 -0.05387 C 0.03038 -0.07653 0.04115 -0.09757 0.05104 -0.11699 C 0.05295 -0.12763 0.05469 -0.13572 0.05972 -0.14497 C 0.07101 -0.16509 0.05937 -0.13734 0.06858 -0.16139 C 0.07014 -0.17179 0.07344 -0.17734 0.07552 -0.18705 C 0.07691 -0.19399 0.07708 -0.20139 0.07899 -0.20809 C 0.07969 -0.21064 0.08142 -0.21248 0.08246 -0.21503 C 0.08333 -0.21711 0.08385 -0.21965 0.08437 -0.22196 C 0.08889 -0.23931 0.0901 -0.25757 0.1 -0.27121 C 0.10486 -0.28994 0.10521 -0.3015 0.12118 -0.30844 C 0.12344 -0.31052 0.1283 -0.31561 0.1316 -0.31561 C 0.14271 -0.31561 0.15469 -0.30821 0.16493 -0.30381 C 0.17135 -0.30104 0.18437 -0.29688 0.18437 -0.29688 C 0.18559 -0.29364 0.1875 -0.29087 0.18785 -0.2874 C 0.18802 -0.28509 0.18646 -0.28277 0.18611 -0.28046 C 0.18403 -0.26613 0.18246 -0.25526 0.18246 -0.24069 " pathEditMode="relative" ptsTypes="ffffffffffffffffff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7538 0.00539 0.15122 0.00539 0.22683 " pathEditMode="relative" ptsTypes="f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repeatCount="13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162 0.00747 -0.00185 0.01059 -0.00462 C 0.01233 -0.00624 0.01389 -0.00809 0.0158 -0.00925 C 0.02101 -0.01225 0.03577 -0.01341 0.03872 -0.01387 C 0.05573 -0.02959 0.06198 -0.04185 0.06667 -0.06774 C 0.06736 -0.07699 0.06841 -0.08647 0.06858 -0.09572 C 0.06962 -0.14705 0.06875 -0.19861 0.07032 -0.24994 C 0.07049 -0.25341 0.07292 -0.25618 0.07379 -0.25942 C 0.07917 -0.27907 0.0915 -0.28716 0.1 -0.30381 C 0.12604 -0.35445 0.09445 -0.29133 0.11059 -0.32716 C 0.11285 -0.33202 0.11771 -0.34104 0.11771 -0.34104 C 0.11962 -0.34867 0.1217 -0.35745 0.12466 -0.36439 C 0.12674 -0.36925 0.13021 -0.37318 0.1316 -0.37849 C 0.13212 -0.38081 0.13195 -0.38381 0.13334 -0.38543 C 0.13525 -0.38751 0.13802 -0.38705 0.14045 -0.38774 C 0.14219 -0.39005 0.14375 -0.39283 0.14566 -0.39491 C 0.14722 -0.39676 0.14966 -0.39722 0.15104 -0.39953 C 0.15226 -0.40138 0.15191 -0.40439 0.15278 -0.40647 C 0.15486 -0.41133 0.15972 -0.42058 0.15972 -0.42058 C 0.16285 -0.44138 0.16337 -0.4541 0.16146 -0.47653 C 0.16042 -0.48832 0.15538 -0.49826 0.15278 -0.50936 C 0.15226 -0.5156 0.15191 -0.52185 0.15104 -0.52809 C 0.1507 -0.5304 0.14913 -0.53503 0.14913 -0.53503 L 0.14566 -0.563 " pathEditMode="relative" ptsTypes="ffffffffffffffffffffff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03 -0.00573 -0.0067 -0.00885 -0.00948 C -0.01736 -0.01688 -0.02708 -0.01896 -0.0368 -0.02104 C -0.03802 -0.02335 -0.0401 -0.02543 -0.04045 -0.02821 C -0.04079 -0.03075 -0.03906 -0.03283 -0.03854 -0.03514 C -0.03559 -0.0504 -0.03454 -0.06127 -0.02638 -0.0726 C -0.02326 -0.08508 -0.025 -0.09757 -0.02812 -0.10982 C -0.0335 -0.15422 -0.03125 -0.19052 -0.02986 -0.23838 C -0.02899 -0.27006 -0.02986 -0.25479 -0.02638 -0.27121 C -0.02517 -0.27745 -0.02274 -0.28971 -0.02274 -0.28971 C -0.02343 -0.31514 -0.0177 -0.3519 -0.02986 -0.37618 C -0.03038 -0.37849 -0.03073 -0.38104 -0.03159 -0.38335 C -0.03246 -0.38589 -0.0342 -0.38774 -0.03507 -0.39029 C -0.03663 -0.39491 -0.03854 -0.40439 -0.03854 -0.40439 C -0.03993 -0.41572 -0.04097 -0.43075 -0.04392 -0.44162 C -0.04548 -0.4474 -0.04895 -0.45225 -0.05086 -0.45803 C -0.0526 -0.46335 -0.05243 -0.46936 -0.05434 -0.47445 C -0.05503 -0.47653 -0.05694 -0.47745 -0.05798 -0.47907 C -0.06614 -0.49248 -0.07517 -0.50636 -0.0842 -0.51884 C -0.08698 -0.53017 -0.08767 -0.54173 -0.08767 -0.55375 " pathEditMode="relative" ptsTypes="fffffffffffffffffff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1364 0.0033 -0.02774 0.00695 -0.04208 C 0.00834 -0.05341 0.01059 -0.06358 0.01233 -0.07491 C 0.01112 -0.09387 0.00973 -0.11491 0.00521 -0.13318 C 0.0033 -0.15191 0.00105 -0.17087 -0.00173 -0.18936 C -0.00277 -0.21665 0.00191 -0.26682 -0.02465 -0.27815 C -0.02586 -0.28046 -0.02638 -0.2837 -0.02812 -0.28509 C -0.03125 -0.28763 -0.03871 -0.28971 -0.03871 -0.28971 C -0.046 -0.30011 -0.06024 -0.30173 -0.07013 -0.30613 C -0.08472 -0.3126 -0.09184 -0.32832 -0.10538 -0.3341 C -0.11579 -0.33341 -0.12673 -0.33595 -0.1368 -0.33179 C -0.14079 -0.33017 -0.14149 -0.32254 -0.14392 -0.31792 C -0.14531 -0.31514 -0.14739 -0.31306 -0.14913 -0.31075 C -0.15381 -0.29179 -0.15434 -0.28971 -0.15434 -0.2689 " pathEditMode="relative" ptsTypes="fffffffffffff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8255" y="1101710"/>
            <a:ext cx="32268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টিউনিকা এক্সটার্না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64420" y="279350"/>
            <a:ext cx="6408019" cy="5760720"/>
            <a:chOff x="717884" y="990600"/>
            <a:chExt cx="5334000" cy="4800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04"/>
            <a:stretch/>
          </p:blipFill>
          <p:spPr>
            <a:xfrm>
              <a:off x="717884" y="990600"/>
              <a:ext cx="5334000" cy="480060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366084" y="3286627"/>
              <a:ext cx="685800" cy="2225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56910" y="4648200"/>
              <a:ext cx="1860884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06543" y="2681129"/>
            <a:ext cx="30704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টিউনিকা মিডিয়া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1568" y="4326391"/>
            <a:ext cx="3200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latin typeface="NikoshBAN" pitchFamily="2" charset="0"/>
                <a:cs typeface="NikoshBAN" pitchFamily="2" charset="0"/>
              </a:rPr>
              <a:t>টিউনিকা ইন্টারনা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9528" y="5726677"/>
            <a:ext cx="64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ধমনি ও শিরার তিনটি স্তর থাকে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60946" y="1489513"/>
            <a:ext cx="131324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37250" y="3034588"/>
            <a:ext cx="2169293" cy="34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57179" y="4668475"/>
            <a:ext cx="3844691" cy="91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1440" y="685800"/>
            <a:ext cx="8412480" cy="4846320"/>
            <a:chOff x="838200" y="1143000"/>
            <a:chExt cx="7010400" cy="4038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143000"/>
              <a:ext cx="7010400" cy="4038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25033" y="3017508"/>
              <a:ext cx="1089667" cy="912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17067" y="2170363"/>
              <a:ext cx="1752600" cy="5048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6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91440" y="6383498"/>
            <a:ext cx="283464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প্রাচির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4231" y="6396196"/>
            <a:ext cx="280681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শিরা প্রাচির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56536" y="5024486"/>
            <a:ext cx="760397" cy="1418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204293" y="3381727"/>
            <a:ext cx="61976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04297" y="3381731"/>
            <a:ext cx="20587" cy="3001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97280" y="5166364"/>
            <a:ext cx="0" cy="1225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2498 C 0.06076 0.04393 0.05156 0.03515 0.09201 0.0296 C 0.09566 0.02914 0.1026 0.02498 0.1026 0.02498 C 0.11267 0.0148 0.10694 0.01896 0.12013 0.01318 L 0.12013 0.01318 C 0.13229 0.00255 0.12673 0.00578 0.13593 0.00162 C 0.14496 -0.0067 0.15468 -0.01641 0.16232 -0.02659 C 0.17395 -0.04208 0.15711 -0.02589 0.171 -0.03815 C 0.17934 -0.05456 0.17569 -0.04763 0.18159 -0.05919 C 0.18281 -0.0615 0.18506 -0.06612 0.18506 -0.06612 C 0.19062 -0.08901 0.1901 -0.11306 0.19392 -0.13641 C 0.19322 -0.14797 0.19305 -0.15976 0.19201 -0.17133 C 0.19114 -0.18081 0.18559 -0.18543 0.18159 -0.19237 C 0.17534 -0.203 0.17118 -0.21526 0.16406 -0.2252 C 0.16128 -0.23607 0.15625 -0.24023 0.14826 -0.2437 C 0.14062 -0.25456 0.13142 -0.26196 0.12187 -0.26959 C 0.11371 -0.27607 0.10972 -0.28277 0.10086 -0.28578 C 0.09774 -0.28855 0.09531 -0.29294 0.09201 -0.29526 C 0.08229 -0.30196 0.0875 -0.29225 0.07812 -0.30219 C 0.07482 -0.30566 0.07274 -0.31098 0.06927 -0.31398 C 0.06579 -0.31699 0.05868 -0.32323 0.05868 -0.32323 C 0.05052 -0.33942 0.06111 -0.32 0.04826 -0.33734 C 0.04427 -0.34265 0.04583 -0.3452 0.04114 -0.3489 C 0.01232 -0.37156 -0.02014 -0.38011 -0.05348 -0.38404 C -0.06112 -0.38335 -0.06875 -0.38289 -0.07639 -0.38173 C -0.08698 -0.38011 -0.07987 -0.37965 -0.08855 -0.37456 C -0.09792 -0.36901 -0.10851 -0.36555 -0.11841 -0.363 C -0.12362 -0.35838 -0.12657 -0.35375 -0.13247 -0.35121 C -0.13716 -0.34196 -0.1441 -0.33595 -0.15 -0.32786 C -0.15903 -0.3156 -0.16285 -0.29711 -0.1658 -0.28115 C -0.16424 -0.22959 -0.16355 -0.15815 -0.13768 -0.11537 C -0.12917 -0.10127 -0.13421 -0.09549 -0.12188 -0.08485 C -0.11737 -0.07583 -0.1132 -0.07329 -0.10608 -0.06844 C -0.10348 -0.0541 -0.09862 -0.04994 -0.08855 -0.04508 C -0.08403 -0.03607 -0.08004 -0.03352 -0.07275 -0.0289 C -0.07153 -0.02728 -0.07084 -0.02497 -0.06928 -0.02404 C -0.06598 -0.02173 -0.05886 -0.01942 -0.05886 -0.01942 C -0.06094 -0.01086 -0.05903 -0.01364 -0.06407 -0.01017 L -0.04132 -0.01479 " pathEditMode="relative" ptsTypes="fffFfffffffffffffffffffffffffffffffff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648 C 0.0441 -0.01803 0.08576 -0.00693 0.10208 -0.00763 C 0.11302 -0.01248 0.12448 -0.00994 0.13542 -0.01456 C 0.14601 -0.02936 0.12934 -0.00717 0.14583 -0.02404 C 0.15521 -0.03376 0.16302 -0.0467 0.17222 -0.05665 C 0.17674 -0.0615 0.18281 -0.07537 0.18281 -0.07537 C 0.18403 -0.08 0.18594 -0.08462 0.18628 -0.08948 C 0.18681 -0.09641 0.18681 -0.10358 0.18802 -0.11052 C 0.18854 -0.11329 0.19062 -0.11491 0.19149 -0.11746 C 0.19306 -0.12208 0.19375 -0.12693 0.19497 -0.13156 C 0.19549 -0.13387 0.1967 -0.1385 0.1967 -0.1385 C 0.19497 -0.16994 0.19531 -0.163 0.18976 -0.1852 C 0.18924 -0.2 0.18889 -0.2148 0.18802 -0.22959 C 0.18594 -0.26404 0.17448 -0.26959 0.15122 -0.27399 C 0.1217 -0.27191 0.09271 -0.26821 0.06337 -0.26474 C 0.06215 -0.26312 0.06146 -0.26081 0.0599 -0.25988 C 0.0566 -0.25757 0.04948 -0.25526 0.04948 -0.25526 C 0.04358 -0.24786 0.03767 -0.24231 0.03003 -0.23907 C 0.02049 -0.23006 0.02569 -0.23283 0.00729 -0.23653 C -0.00295 -0.23861 -0.01233 -0.24555 -0.02257 -0.24832 C -0.03837 -0.25248 -0.04236 -0.25133 -0.06285 -0.25295 C -0.06719 -0.25572 -0.07083 -0.26011 -0.07517 -0.26243 C -0.08021 -0.26497 -0.08576 -0.26543 -0.09097 -0.26705 C -0.10799 -0.26636 -0.125 -0.26705 -0.14184 -0.26474 C -0.14358 -0.26451 -0.14392 -0.26104 -0.14531 -0.25988 C -0.14688 -0.2585 -0.14878 -0.25826 -0.15052 -0.25757 C -0.15469 -0.25225 -0.16458 -0.2437 -0.16458 -0.2437 C -0.16997 -0.2326 -0.17795 -0.22959 -0.18385 -0.21803 C -0.18785 -0.21017 -0.19219 -0.19653 -0.19965 -0.19214 C -0.20365 -0.18982 -0.20799 -0.18936 -0.21198 -0.18751 C -0.21372 -0.1852 -0.2151 -0.18243 -0.21719 -0.18058 C -0.21875 -0.17919 -0.22118 -0.18011 -0.22257 -0.17826 C -0.22552 -0.17433 -0.22726 -0.16878 -0.22951 -0.16416 C -0.2316 -0.16 -0.23177 -0.15491 -0.23299 -0.15029 C -0.23351 -0.14798 -0.23472 -0.14312 -0.23472 -0.14312 C -0.23455 -0.14173 -0.23351 -0.12416 -0.23125 -0.11977 C -0.22882 -0.11468 -0.225 -0.11098 -0.22257 -0.10589 C -0.22205 -0.10358 -0.2217 -0.10104 -0.22083 -0.09873 C -0.21979 -0.09618 -0.21788 -0.09433 -0.21719 -0.09179 C -0.20694 -0.0548 -0.22031 -0.08532 -0.20851 -0.06613 C -0.20712 -0.06381 -0.2066 -0.06104 -0.20503 -0.05896 C -0.20104 -0.05364 -0.19392 -0.05179 -0.18924 -0.04971 C -0.1875 -0.04902 -0.18385 -0.0474 -0.18385 -0.0474 C -0.16736 -0.03237 -0.14931 -0.02867 -0.12951 -0.02636 C -0.12726 -0.02566 -0.12448 -0.02589 -0.12257 -0.02404 C -0.12083 -0.02243 -0.12049 -0.01919 -0.1191 -0.01711 C -0.11806 -0.01526 -0.11684 -0.01341 -0.11545 -0.01225 C -0.11128 -0.00878 -0.09792 -0.00786 -0.09618 -0.00763 C -0.09045 -0.00509 -0.0842 -0.00416 -0.07865 -0.00069 C -0.07813 -0.00046 -0.07865 0.00093 -0.07865 0.00162 C -0.07691 0.00324 -0.07552 0.00648 -0.07344 0.00648 C -0.0717 0.00648 -0.07535 0.00231 -0.07691 0.00162 C -0.07813 0.00116 -0.07917 0.00324 -0.08038 0.00393 " pathEditMode="relative" ptsTypes="ffffffffffffffffffffffffffffffffffffffffffffffffffff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2409</TotalTime>
  <Words>311</Words>
  <Application>Microsoft Office PowerPoint</Application>
  <PresentationFormat>On-screen Show (4:3)</PresentationFormat>
  <Paragraphs>77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Century Gothic</vt:lpstr>
      <vt:lpstr>NikoshBAN</vt:lpstr>
      <vt:lpstr>Vrinda</vt:lpstr>
      <vt:lpstr>Wingdings</vt:lpstr>
      <vt:lpstr>Wingdings 3</vt:lpstr>
      <vt:lpstr>Slice</vt:lpstr>
      <vt:lpstr>Packager Shell Object</vt:lpstr>
      <vt:lpstr>আজকের ক্লাসে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247</cp:revision>
  <dcterms:created xsi:type="dcterms:W3CDTF">2006-08-16T00:00:00Z</dcterms:created>
  <dcterms:modified xsi:type="dcterms:W3CDTF">2020-05-06T22:59:27Z</dcterms:modified>
</cp:coreProperties>
</file>