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5" r:id="rId4"/>
    <p:sldId id="273" r:id="rId5"/>
    <p:sldId id="275" r:id="rId6"/>
    <p:sldId id="274" r:id="rId7"/>
    <p:sldId id="261" r:id="rId8"/>
    <p:sldId id="262" r:id="rId9"/>
    <p:sldId id="266" r:id="rId10"/>
    <p:sldId id="270" r:id="rId11"/>
    <p:sldId id="268" r:id="rId12"/>
    <p:sldId id="269" r:id="rId13"/>
    <p:sldId id="272" r:id="rId14"/>
    <p:sldId id="267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BD42E-3C49-4DAE-B650-E10ECB4CD22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2A770-3DAD-463C-B6C1-431587D8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2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F35B6-AAAF-4AF2-B0FE-0F3F3690EF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0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F437B-195A-486F-AE16-58F67B688B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44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উপস্থাপন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গানিতিক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সম্যাটি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সমাধান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A770-3DAD-463C-B6C1-431587D8CC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AFA-E7B6-4EE4-9582-F6E4822CA56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5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AFA-E7B6-4EE4-9582-F6E4822CA56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4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AFA-E7B6-4EE4-9582-F6E4822CA56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7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AFA-E7B6-4EE4-9582-F6E4822CA56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5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AFA-E7B6-4EE4-9582-F6E4822CA56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8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AFA-E7B6-4EE4-9582-F6E4822CA56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2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AFA-E7B6-4EE4-9582-F6E4822CA56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1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AFA-E7B6-4EE4-9582-F6E4822CA56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1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AFA-E7B6-4EE4-9582-F6E4822CA56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3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AFA-E7B6-4EE4-9582-F6E4822CA56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6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1AFA-E7B6-4EE4-9582-F6E4822CA56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F1AFA-E7B6-4EE4-9582-F6E4822CA56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40722-C89C-4522-8AEC-3D58415C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7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296"/>
            <a:ext cx="12192000" cy="690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7"/>
    </mc:Choice>
    <mc:Fallback xmlns="">
      <p:transition spd="slow" advTm="661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9772" y="4630057"/>
            <a:ext cx="98987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SutonnyMJ" pitchFamily="2" charset="0"/>
              </a:rPr>
              <a:t>উক্ত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সামান্তরিকে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বাহুর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ভূমির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দৈর্ঘ্য</a:t>
            </a:r>
            <a:r>
              <a:rPr lang="en-US" sz="4400" b="1" dirty="0" smtClean="0">
                <a:latin typeface="SutonnyMJ" pitchFamily="2" charset="0"/>
              </a:rPr>
              <a:t> ১২ </a:t>
            </a:r>
            <a:r>
              <a:rPr lang="en-US" sz="4400" b="1" dirty="0" err="1" smtClean="0">
                <a:latin typeface="SutonnyMJ" pitchFamily="2" charset="0"/>
              </a:rPr>
              <a:t>সে.মি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এবং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উচ্চতা</a:t>
            </a:r>
            <a:r>
              <a:rPr lang="en-US" sz="4400" b="1" dirty="0" smtClean="0">
                <a:latin typeface="SutonnyMJ" pitchFamily="2" charset="0"/>
              </a:rPr>
              <a:t> ৭ </a:t>
            </a:r>
            <a:r>
              <a:rPr lang="en-US" sz="4400" b="1" dirty="0" err="1" smtClean="0">
                <a:latin typeface="SutonnyMJ" pitchFamily="2" charset="0"/>
              </a:rPr>
              <a:t>সে.মি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হলে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তার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ক্ষেত্রফল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কত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হবে</a:t>
            </a:r>
            <a:r>
              <a:rPr lang="en-US" sz="4400" b="1" dirty="0" smtClean="0">
                <a:latin typeface="SutonnyMJ" pitchFamily="2" charset="0"/>
              </a:rPr>
              <a:t>?</a:t>
            </a:r>
          </a:p>
          <a:p>
            <a:endParaRPr lang="en-US" sz="4400" b="1" dirty="0" smtClean="0">
              <a:latin typeface="SutonnyMJ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37659" y="0"/>
            <a:ext cx="9134608" cy="4963886"/>
            <a:chOff x="1537659" y="965614"/>
            <a:chExt cx="9134608" cy="3278035"/>
          </a:xfrm>
        </p:grpSpPr>
        <p:sp>
          <p:nvSpPr>
            <p:cNvPr id="4" name="Parallelogram 3"/>
            <p:cNvSpPr/>
            <p:nvPr/>
          </p:nvSpPr>
          <p:spPr>
            <a:xfrm>
              <a:off x="2142563" y="1735055"/>
              <a:ext cx="7924800" cy="1739153"/>
            </a:xfrm>
            <a:prstGeom prst="parallelogram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5042" y="1152247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17524" y="965614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580278" y="3247085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37659" y="3474208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807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8570" y="203200"/>
            <a:ext cx="4034971" cy="1161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SutonnyMJ" pitchFamily="2" charset="0"/>
              </a:rPr>
              <a:t>একক</a:t>
            </a:r>
            <a:r>
              <a:rPr lang="en-US" sz="72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SutonnyMJ" pitchFamily="2" charset="0"/>
              </a:rPr>
              <a:t>কাজ</a:t>
            </a:r>
            <a:endParaRPr lang="en-US" sz="7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257" y="5418324"/>
            <a:ext cx="1026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SutonnyMJ" pitchFamily="2" charset="0"/>
              </a:rPr>
              <a:t>উক্ত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সামান্তরিকের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ক্ষেত্রফল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নির্ণয়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কর</a:t>
            </a:r>
            <a:r>
              <a:rPr lang="en-US" sz="4400" b="1" dirty="0" smtClean="0">
                <a:latin typeface="SutonnyMJ" pitchFamily="2" charset="0"/>
              </a:rPr>
              <a:t>।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81202" y="1604242"/>
            <a:ext cx="5893655" cy="3814082"/>
            <a:chOff x="1537659" y="965614"/>
            <a:chExt cx="9134608" cy="3278035"/>
          </a:xfrm>
        </p:grpSpPr>
        <p:sp>
          <p:nvSpPr>
            <p:cNvPr id="13" name="Parallelogram 12"/>
            <p:cNvSpPr/>
            <p:nvPr/>
          </p:nvSpPr>
          <p:spPr>
            <a:xfrm>
              <a:off x="2142563" y="1735055"/>
              <a:ext cx="7924800" cy="1739153"/>
            </a:xfrm>
            <a:prstGeom prst="parallelogram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5042" y="1152247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17524" y="965614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80278" y="3247085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37659" y="3474208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28570" y="1807954"/>
            <a:ext cx="2220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SutonnyMJ" pitchFamily="2" charset="0"/>
              </a:rPr>
              <a:t>১৬ </a:t>
            </a:r>
            <a:r>
              <a:rPr lang="en-US" sz="4400" b="1" dirty="0" err="1" smtClean="0">
                <a:latin typeface="SutonnyMJ" pitchFamily="2" charset="0"/>
              </a:rPr>
              <a:t>সে.মি</a:t>
            </a:r>
            <a:r>
              <a:rPr lang="en-US" sz="4400" b="1" dirty="0" smtClean="0">
                <a:latin typeface="SutonnyMJ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091681" y="3014852"/>
            <a:ext cx="2220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SutonnyMJ" pitchFamily="2" charset="0"/>
              </a:rPr>
              <a:t>১০ </a:t>
            </a:r>
            <a:r>
              <a:rPr lang="en-US" sz="4400" b="1" dirty="0" err="1" smtClean="0">
                <a:latin typeface="SutonnyMJ" pitchFamily="2" charset="0"/>
              </a:rPr>
              <a:t>সে.মি</a:t>
            </a:r>
            <a:r>
              <a:rPr lang="en-US" sz="4400" b="1" dirty="0" smtClean="0">
                <a:latin typeface="SutonnyMJ" pitchFamily="2" charset="0"/>
              </a:rPr>
              <a:t>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607971" y="2499506"/>
            <a:ext cx="139128" cy="202355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41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28570" y="203200"/>
            <a:ext cx="4034971" cy="1161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SutonnyMJ" pitchFamily="2" charset="0"/>
              </a:rPr>
              <a:t>মূল্যায়ন</a:t>
            </a:r>
            <a:endParaRPr lang="en-US" sz="7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49714"/>
            <a:ext cx="120178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SutonnyMJ" pitchFamily="2" charset="0"/>
              </a:rPr>
              <a:t>১। </a:t>
            </a:r>
            <a:r>
              <a:rPr lang="en-US" sz="4400" b="1" dirty="0" err="1" smtClean="0">
                <a:latin typeface="SutonnyMJ" pitchFamily="2" charset="0"/>
              </a:rPr>
              <a:t>সামন্তরিকে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ক্ষেত্রফলের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সূত্রটি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লিখ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বোর্ডে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লিখ</a:t>
            </a:r>
            <a:r>
              <a:rPr lang="en-US" sz="4400" b="1" dirty="0" smtClean="0">
                <a:latin typeface="SutonnyMJ" pitchFamily="2" charset="0"/>
              </a:rPr>
              <a:t>।</a:t>
            </a:r>
          </a:p>
          <a:p>
            <a:r>
              <a:rPr lang="en-US" sz="4400" b="1" dirty="0" smtClean="0">
                <a:latin typeface="SutonnyMJ" pitchFamily="2" charset="0"/>
              </a:rPr>
              <a:t>২। </a:t>
            </a:r>
            <a:r>
              <a:rPr lang="en-US" sz="4400" b="1" dirty="0" err="1" smtClean="0">
                <a:latin typeface="SutonnyMJ" pitchFamily="2" charset="0"/>
              </a:rPr>
              <a:t>সামান্তরিক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কাকে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বলে</a:t>
            </a:r>
            <a:r>
              <a:rPr lang="en-US" sz="4400" b="1" dirty="0" smtClean="0">
                <a:latin typeface="SutonnyMJ" pitchFamily="2" charset="0"/>
              </a:rPr>
              <a:t>?</a:t>
            </a:r>
          </a:p>
          <a:p>
            <a:r>
              <a:rPr lang="en-US" sz="4400" b="1" dirty="0" smtClean="0">
                <a:latin typeface="SutonnyMJ" pitchFamily="2" charset="0"/>
              </a:rPr>
              <a:t>৩। </a:t>
            </a:r>
            <a:r>
              <a:rPr lang="en-US" sz="4400" b="1" dirty="0" err="1" smtClean="0">
                <a:latin typeface="SutonnyMJ" pitchFamily="2" charset="0"/>
              </a:rPr>
              <a:t>কোন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ত্রিভুজের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ভূমি</a:t>
            </a:r>
            <a:r>
              <a:rPr lang="en-US" sz="4400" b="1" dirty="0" smtClean="0">
                <a:latin typeface="SutonnyMJ" pitchFamily="2" charset="0"/>
              </a:rPr>
              <a:t>, ২ </a:t>
            </a:r>
            <a:r>
              <a:rPr lang="en-US" sz="4400" b="1" dirty="0" err="1" smtClean="0">
                <a:latin typeface="SutonnyMJ" pitchFamily="2" charset="0"/>
              </a:rPr>
              <a:t>সে.মি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এবং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উচ্চতা</a:t>
            </a:r>
            <a:r>
              <a:rPr lang="en-US" sz="4400" b="1" dirty="0" smtClean="0">
                <a:latin typeface="SutonnyMJ" pitchFamily="2" charset="0"/>
              </a:rPr>
              <a:t> ৩ </a:t>
            </a:r>
            <a:r>
              <a:rPr lang="en-US" sz="4400" b="1" dirty="0" err="1" smtClean="0">
                <a:latin typeface="SutonnyMJ" pitchFamily="2" charset="0"/>
              </a:rPr>
              <a:t>সে.মি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হলে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তার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ক্ষেত্রফল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কত</a:t>
            </a:r>
            <a:r>
              <a:rPr lang="en-US" sz="4400" b="1" dirty="0" smtClean="0">
                <a:latin typeface="SutonnyMJ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448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28570" y="203200"/>
            <a:ext cx="4034971" cy="1161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SutonnyMJ" pitchFamily="2" charset="0"/>
              </a:rPr>
              <a:t>দলীয়</a:t>
            </a:r>
            <a:r>
              <a:rPr lang="en-US" sz="72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SutonnyMJ" pitchFamily="2" charset="0"/>
              </a:rPr>
              <a:t>কাজ</a:t>
            </a:r>
            <a:endParaRPr lang="en-US" sz="7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37659" y="711200"/>
            <a:ext cx="7185427" cy="3532449"/>
            <a:chOff x="1537659" y="965614"/>
            <a:chExt cx="9134608" cy="3278035"/>
          </a:xfrm>
        </p:grpSpPr>
        <p:sp>
          <p:nvSpPr>
            <p:cNvPr id="12" name="Parallelogram 11"/>
            <p:cNvSpPr/>
            <p:nvPr/>
          </p:nvSpPr>
          <p:spPr>
            <a:xfrm>
              <a:off x="2142563" y="1735055"/>
              <a:ext cx="7924800" cy="1739153"/>
            </a:xfrm>
            <a:prstGeom prst="parallelogram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85042" y="1152247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17524" y="965614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80278" y="3247085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37659" y="3474208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32230" y="5090586"/>
                <a:ext cx="12308114" cy="1786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SutonnyMJ" pitchFamily="2" charset="0"/>
                  </a:rPr>
                  <a:t>সামান্তরিকটির </a:t>
                </a:r>
                <a:r>
                  <a:rPr lang="en-US" sz="4400" b="1" dirty="0" err="1" smtClean="0">
                    <a:latin typeface="SutonnyMJ" pitchFamily="2" charset="0"/>
                  </a:rPr>
                  <a:t>ভূমি</a:t>
                </a:r>
                <a:r>
                  <a:rPr lang="en-US" sz="4400" b="1" dirty="0" smtClean="0">
                    <a:latin typeface="SutonnyMJ" pitchFamily="2" charset="0"/>
                  </a:rPr>
                  <a:t> </a:t>
                </a:r>
                <a:r>
                  <a:rPr lang="en-US" sz="4400" b="1" dirty="0" err="1" smtClean="0">
                    <a:latin typeface="SutonnyMJ" pitchFamily="2" charset="0"/>
                  </a:rPr>
                  <a:t>উচ্চতার</a:t>
                </a:r>
                <a:r>
                  <a:rPr lang="en-US" sz="4400" b="1" dirty="0" smtClean="0"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4400" b="1" dirty="0" smtClean="0">
                    <a:latin typeface="SutonnyMJ" pitchFamily="2" charset="0"/>
                  </a:rPr>
                  <a:t> </a:t>
                </a:r>
                <a:r>
                  <a:rPr lang="en-US" sz="4400" b="1" dirty="0" err="1" smtClean="0">
                    <a:latin typeface="SutonnyMJ" pitchFamily="2" charset="0"/>
                  </a:rPr>
                  <a:t>অংশ</a:t>
                </a:r>
                <a:r>
                  <a:rPr lang="en-US" sz="4400" b="1" dirty="0" smtClean="0">
                    <a:latin typeface="SutonnyMJ" pitchFamily="2" charset="0"/>
                  </a:rPr>
                  <a:t> </a:t>
                </a:r>
                <a:r>
                  <a:rPr lang="en-US" sz="4400" b="1" dirty="0" err="1" smtClean="0">
                    <a:latin typeface="SutonnyMJ" pitchFamily="2" charset="0"/>
                  </a:rPr>
                  <a:t>এবং</a:t>
                </a:r>
                <a:r>
                  <a:rPr lang="en-US" sz="4400" b="1" dirty="0" smtClean="0">
                    <a:latin typeface="SutonnyMJ" pitchFamily="2" charset="0"/>
                  </a:rPr>
                  <a:t> </a:t>
                </a:r>
                <a:r>
                  <a:rPr lang="en-US" sz="4400" b="1" dirty="0" err="1" smtClean="0">
                    <a:latin typeface="SutonnyMJ" pitchFamily="2" charset="0"/>
                  </a:rPr>
                  <a:t>ক্ষেত্রফল</a:t>
                </a:r>
                <a:r>
                  <a:rPr lang="en-US" sz="4400" b="1" dirty="0" smtClean="0">
                    <a:latin typeface="SutonnyMJ" pitchFamily="2" charset="0"/>
                  </a:rPr>
                  <a:t> ৩০৫ </a:t>
                </a:r>
                <a:r>
                  <a:rPr lang="en-US" sz="4400" b="1" dirty="0" err="1" smtClean="0">
                    <a:latin typeface="SutonnyMJ" pitchFamily="2" charset="0"/>
                  </a:rPr>
                  <a:t>বর্গসে.মি</a:t>
                </a:r>
                <a:r>
                  <a:rPr lang="en-US" sz="4400" b="1" dirty="0" smtClean="0">
                    <a:latin typeface="SutonnyMJ" pitchFamily="2" charset="0"/>
                  </a:rPr>
                  <a:t> </a:t>
                </a:r>
                <a:r>
                  <a:rPr lang="en-US" sz="4400" b="1" dirty="0" err="1" smtClean="0">
                    <a:latin typeface="SutonnyMJ" pitchFamily="2" charset="0"/>
                  </a:rPr>
                  <a:t>হলে</a:t>
                </a:r>
                <a:r>
                  <a:rPr lang="en-US" sz="4400" b="1" dirty="0" smtClean="0">
                    <a:latin typeface="SutonnyMJ" pitchFamily="2" charset="0"/>
                  </a:rPr>
                  <a:t> , </a:t>
                </a:r>
                <a:r>
                  <a:rPr lang="en-US" sz="4400" b="1" dirty="0" err="1" smtClean="0">
                    <a:latin typeface="SutonnyMJ" pitchFamily="2" charset="0"/>
                  </a:rPr>
                  <a:t>সামান্তরিকটির</a:t>
                </a:r>
                <a:r>
                  <a:rPr lang="en-US" sz="4400" b="1" dirty="0" smtClean="0">
                    <a:latin typeface="SutonnyMJ" pitchFamily="2" charset="0"/>
                  </a:rPr>
                  <a:t> </a:t>
                </a:r>
                <a:r>
                  <a:rPr lang="en-US" sz="4400" b="1" dirty="0" err="1" smtClean="0">
                    <a:latin typeface="SutonnyMJ" pitchFamily="2" charset="0"/>
                  </a:rPr>
                  <a:t>ক্ষেত্রফল</a:t>
                </a:r>
                <a:r>
                  <a:rPr lang="en-US" sz="4400" b="1" dirty="0" smtClean="0">
                    <a:latin typeface="SutonnyMJ" pitchFamily="2" charset="0"/>
                  </a:rPr>
                  <a:t> </a:t>
                </a:r>
                <a:r>
                  <a:rPr lang="en-US" sz="4400" b="1" dirty="0" err="1" smtClean="0">
                    <a:latin typeface="SutonnyMJ" pitchFamily="2" charset="0"/>
                  </a:rPr>
                  <a:t>নির্ণয়</a:t>
                </a:r>
                <a:r>
                  <a:rPr lang="en-US" sz="4400" b="1" dirty="0" smtClean="0">
                    <a:latin typeface="SutonnyMJ" pitchFamily="2" charset="0"/>
                  </a:rPr>
                  <a:t> </a:t>
                </a:r>
                <a:r>
                  <a:rPr lang="en-US" sz="4400" b="1" dirty="0" err="1" smtClean="0">
                    <a:latin typeface="SutonnyMJ" pitchFamily="2" charset="0"/>
                  </a:rPr>
                  <a:t>কর</a:t>
                </a:r>
                <a:r>
                  <a:rPr lang="en-US" sz="4400" b="1" dirty="0" smtClean="0">
                    <a:latin typeface="SutonnyMJ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30" y="5090586"/>
                <a:ext cx="12308114" cy="1786899"/>
              </a:xfrm>
              <a:prstGeom prst="rect">
                <a:avLst/>
              </a:prstGeom>
              <a:blipFill rotWithShape="0">
                <a:blip r:embed="rId2"/>
                <a:stretch>
                  <a:fillRect l="-1981" b="-16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394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32230" y="5090586"/>
                <a:ext cx="12308114" cy="1786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SutonnyMJ" pitchFamily="2" charset="0"/>
                  </a:rPr>
                  <a:t>সামান্তরিকটির </a:t>
                </a:r>
                <a:r>
                  <a:rPr lang="en-US" sz="4400" b="1" dirty="0" err="1" smtClean="0">
                    <a:latin typeface="SutonnyMJ" pitchFamily="2" charset="0"/>
                  </a:rPr>
                  <a:t>ভূমি</a:t>
                </a:r>
                <a:r>
                  <a:rPr lang="en-US" sz="4400" b="1" dirty="0" smtClean="0">
                    <a:latin typeface="SutonnyMJ" pitchFamily="2" charset="0"/>
                  </a:rPr>
                  <a:t> </a:t>
                </a:r>
                <a:r>
                  <a:rPr lang="en-US" sz="4400" b="1" dirty="0" err="1" smtClean="0">
                    <a:latin typeface="SutonnyMJ" pitchFamily="2" charset="0"/>
                  </a:rPr>
                  <a:t>উচ্চতার</a:t>
                </a:r>
                <a:r>
                  <a:rPr lang="en-US" sz="4400" b="1" dirty="0" smtClean="0"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4400" b="1" dirty="0" smtClean="0">
                    <a:latin typeface="SutonnyMJ" pitchFamily="2" charset="0"/>
                  </a:rPr>
                  <a:t> </a:t>
                </a:r>
                <a:r>
                  <a:rPr lang="en-US" sz="4400" b="1" dirty="0" err="1" smtClean="0">
                    <a:latin typeface="SutonnyMJ" pitchFamily="2" charset="0"/>
                  </a:rPr>
                  <a:t>অংশ</a:t>
                </a:r>
                <a:r>
                  <a:rPr lang="en-US" sz="4400" b="1" dirty="0" smtClean="0">
                    <a:latin typeface="SutonnyMJ" pitchFamily="2" charset="0"/>
                  </a:rPr>
                  <a:t> </a:t>
                </a:r>
                <a:r>
                  <a:rPr lang="en-US" sz="4400" b="1" dirty="0" err="1" smtClean="0">
                    <a:latin typeface="SutonnyMJ" pitchFamily="2" charset="0"/>
                  </a:rPr>
                  <a:t>এবং</a:t>
                </a:r>
                <a:r>
                  <a:rPr lang="en-US" sz="4400" b="1" dirty="0" smtClean="0">
                    <a:latin typeface="SutonnyMJ" pitchFamily="2" charset="0"/>
                  </a:rPr>
                  <a:t> </a:t>
                </a:r>
                <a:r>
                  <a:rPr lang="en-US" sz="4400" b="1" dirty="0" err="1" smtClean="0">
                    <a:latin typeface="SutonnyMJ" pitchFamily="2" charset="0"/>
                  </a:rPr>
                  <a:t>ক্ষেত্রফল</a:t>
                </a:r>
                <a:r>
                  <a:rPr lang="en-US" sz="4400" b="1" dirty="0" smtClean="0">
                    <a:latin typeface="SutonnyMJ" pitchFamily="2" charset="0"/>
                  </a:rPr>
                  <a:t> ৩৬৩ </a:t>
                </a:r>
                <a:r>
                  <a:rPr lang="en-US" sz="4400" b="1" dirty="0" err="1" smtClean="0">
                    <a:latin typeface="SutonnyMJ" pitchFamily="2" charset="0"/>
                  </a:rPr>
                  <a:t>বর্গসে.মি</a:t>
                </a:r>
                <a:r>
                  <a:rPr lang="en-US" sz="4400" b="1" dirty="0" smtClean="0">
                    <a:latin typeface="SutonnyMJ" pitchFamily="2" charset="0"/>
                  </a:rPr>
                  <a:t> </a:t>
                </a:r>
                <a:r>
                  <a:rPr lang="en-US" sz="4400" b="1" dirty="0" err="1" smtClean="0">
                    <a:latin typeface="SutonnyMJ" pitchFamily="2" charset="0"/>
                  </a:rPr>
                  <a:t>হলে</a:t>
                </a:r>
                <a:r>
                  <a:rPr lang="en-US" sz="4400" b="1" dirty="0" smtClean="0">
                    <a:latin typeface="SutonnyMJ" pitchFamily="2" charset="0"/>
                  </a:rPr>
                  <a:t> , </a:t>
                </a:r>
                <a:r>
                  <a:rPr lang="en-US" sz="4400" b="1" dirty="0" err="1" smtClean="0">
                    <a:latin typeface="SutonnyMJ" pitchFamily="2" charset="0"/>
                  </a:rPr>
                  <a:t>সামান্তরিকটির</a:t>
                </a:r>
                <a:r>
                  <a:rPr lang="en-US" sz="4400" b="1" dirty="0" smtClean="0">
                    <a:latin typeface="SutonnyMJ" pitchFamily="2" charset="0"/>
                  </a:rPr>
                  <a:t> </a:t>
                </a:r>
                <a:r>
                  <a:rPr lang="en-US" sz="4400" b="1" dirty="0" err="1" smtClean="0">
                    <a:latin typeface="SutonnyMJ" pitchFamily="2" charset="0"/>
                  </a:rPr>
                  <a:t>ক্ষেত্রফল</a:t>
                </a:r>
                <a:r>
                  <a:rPr lang="en-US" sz="4400" b="1" dirty="0" smtClean="0">
                    <a:latin typeface="SutonnyMJ" pitchFamily="2" charset="0"/>
                  </a:rPr>
                  <a:t> </a:t>
                </a:r>
                <a:r>
                  <a:rPr lang="en-US" sz="4400" b="1" dirty="0" err="1" smtClean="0">
                    <a:latin typeface="SutonnyMJ" pitchFamily="2" charset="0"/>
                  </a:rPr>
                  <a:t>নির্ণয়</a:t>
                </a:r>
                <a:r>
                  <a:rPr lang="en-US" sz="4400" b="1" dirty="0" smtClean="0">
                    <a:latin typeface="SutonnyMJ" pitchFamily="2" charset="0"/>
                  </a:rPr>
                  <a:t> </a:t>
                </a:r>
                <a:r>
                  <a:rPr lang="en-US" sz="4400" b="1" dirty="0" err="1" smtClean="0">
                    <a:latin typeface="SutonnyMJ" pitchFamily="2" charset="0"/>
                  </a:rPr>
                  <a:t>কর</a:t>
                </a:r>
                <a:r>
                  <a:rPr lang="en-US" sz="4400" b="1" dirty="0" smtClean="0">
                    <a:latin typeface="SutonnyMJ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30" y="5090586"/>
                <a:ext cx="12308114" cy="1786899"/>
              </a:xfrm>
              <a:prstGeom prst="rect">
                <a:avLst/>
              </a:prstGeom>
              <a:blipFill rotWithShape="0">
                <a:blip r:embed="rId2"/>
                <a:stretch>
                  <a:fillRect l="-1981" b="-15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3628570" y="203200"/>
            <a:ext cx="4034971" cy="1161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SutonnyMJ" pitchFamily="2" charset="0"/>
              </a:rPr>
              <a:t>বাড়ির</a:t>
            </a:r>
            <a:r>
              <a:rPr lang="en-US" sz="72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SutonnyMJ" pitchFamily="2" charset="0"/>
              </a:rPr>
              <a:t>কাজ</a:t>
            </a:r>
            <a:endParaRPr lang="en-US" sz="7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319945" y="1748879"/>
            <a:ext cx="9134608" cy="3278035"/>
            <a:chOff x="1537659" y="965614"/>
            <a:chExt cx="9134608" cy="3278035"/>
          </a:xfrm>
        </p:grpSpPr>
        <p:sp>
          <p:nvSpPr>
            <p:cNvPr id="21" name="Parallelogram 20"/>
            <p:cNvSpPr/>
            <p:nvPr/>
          </p:nvSpPr>
          <p:spPr>
            <a:xfrm>
              <a:off x="2142563" y="1735055"/>
              <a:ext cx="7924800" cy="1739153"/>
            </a:xfrm>
            <a:prstGeom prst="parallelogram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85042" y="1152247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917524" y="965614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580278" y="3247085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37659" y="3474208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401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032798">
            <a:off x="1888583" y="1295125"/>
            <a:ext cx="88938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8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8700" dirty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87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54639"/>
            <a:ext cx="12192000" cy="130336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69212" y="5656284"/>
            <a:ext cx="5513049" cy="1015663"/>
          </a:xfrm>
          <a:prstGeom prst="rect">
            <a:avLst/>
          </a:prstGeom>
          <a:scene3d>
            <a:camera prst="perspectiveRelaxed"/>
            <a:lightRig rig="threePt" dir="t"/>
          </a:scene3d>
        </p:spPr>
        <p:txBody>
          <a:bodyPr wrap="none">
            <a:spAutoFit/>
          </a:bodyPr>
          <a:lstStyle/>
          <a:p>
            <a:pPr algn="ctr"/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কন্টেন্টটি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দেখার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জন্য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27308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331354">
            <a:off x="6131407" y="2625264"/>
            <a:ext cx="667281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20150310eq05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285727"/>
            <a:ext cx="6242789" cy="4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7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69">
        <p15:prstTrans prst="curtains"/>
      </p:transition>
    </mc:Choice>
    <mc:Fallback xmlns="">
      <p:transition spd="slow" advTm="200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2000" accel="50000" decel="50000" autoRev="1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" presetID="3" presetClass="emph" presetSubtype="2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5715000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547446"/>
            <a:ext cx="75199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আল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আমিন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শেখ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সহকারী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গণিত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কে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হেদায়েতপুর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আলিম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মাদ্রাসা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হেদায়েতপুর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বাগেরহাট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Email:alaminshaikh62@gmail.com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Mob: 01944835458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5506" y="203200"/>
            <a:ext cx="12317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SutonnyMJ" pitchFamily="2" charset="0"/>
              </a:rPr>
              <a:t>নিম্নের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জ্যামিতিক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চিত্রগুলো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লক্ষ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এবং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কোনটির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কী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নাম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তা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বল</a:t>
            </a:r>
            <a:r>
              <a:rPr lang="en-US" sz="4400" b="1" dirty="0" smtClean="0">
                <a:latin typeface="SutonnyMJ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638628" y="1088571"/>
            <a:ext cx="2002972" cy="200297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56323" y="1214077"/>
            <a:ext cx="3915442" cy="200297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7786487" y="1152605"/>
            <a:ext cx="3652477" cy="2002972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>
            <a:off x="386763" y="4195483"/>
            <a:ext cx="2506702" cy="1828800"/>
          </a:xfrm>
          <a:prstGeom prst="trapezoid">
            <a:avLst/>
          </a:prstGeom>
          <a:solidFill>
            <a:schemeClr val="bg2">
              <a:lumMod val="9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23765" y="3603812"/>
            <a:ext cx="2653553" cy="2653553"/>
          </a:xfrm>
          <a:prstGeom prst="ellipse">
            <a:avLst/>
          </a:prstGeom>
          <a:solidFill>
            <a:schemeClr val="bg2">
              <a:lumMod val="9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8785413" y="3854825"/>
            <a:ext cx="2079812" cy="2169458"/>
          </a:xfrm>
          <a:prstGeom prst="diamond">
            <a:avLst/>
          </a:prstGeom>
          <a:solidFill>
            <a:schemeClr val="bg2">
              <a:lumMod val="9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5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1564982" y="704370"/>
            <a:ext cx="9103018" cy="4782030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chemeClr val="tx1"/>
                </a:solidFill>
              </a:rPr>
              <a:t>সামান্তুরিক</a:t>
            </a:r>
            <a:endParaRPr lang="en-US" sz="1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9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459" y="251011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SutonnyMJ" pitchFamily="2" charset="0"/>
              </a:rPr>
              <a:t>সামান্তুরিকে</a:t>
            </a:r>
            <a:r>
              <a:rPr lang="en-US" sz="9600" b="1" dirty="0" smtClean="0">
                <a:latin typeface="SutonnyMJ" pitchFamily="2" charset="0"/>
              </a:rPr>
              <a:t> </a:t>
            </a:r>
            <a:r>
              <a:rPr lang="en-US" sz="9600" b="1" dirty="0" err="1" smtClean="0">
                <a:latin typeface="SutonnyMJ" pitchFamily="2" charset="0"/>
              </a:rPr>
              <a:t>ক্ষেত্রফল</a:t>
            </a:r>
            <a:r>
              <a:rPr lang="en-US" sz="9600" b="1" dirty="0" smtClean="0">
                <a:latin typeface="SutonnyMJ" pitchFamily="2" charset="0"/>
              </a:rPr>
              <a:t> </a:t>
            </a:r>
            <a:r>
              <a:rPr lang="en-US" sz="9600" b="1" dirty="0" err="1" smtClean="0">
                <a:latin typeface="SutonnyMJ" pitchFamily="2" charset="0"/>
              </a:rPr>
              <a:t>নির্ণয়</a:t>
            </a:r>
            <a:endParaRPr lang="en-US" sz="9600" b="1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4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28570" y="203200"/>
            <a:ext cx="4034971" cy="1161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SutonnyMJ" pitchFamily="2" charset="0"/>
              </a:rPr>
              <a:t>শিখনফল</a:t>
            </a:r>
            <a:endParaRPr lang="en-US" sz="7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5144" y="2264229"/>
            <a:ext cx="12046856" cy="4252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>
              <a:buAutoNum type="arabicPeriod"/>
            </a:pP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সমান্তুরিক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তা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বলতে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পারবে</a:t>
            </a:r>
            <a:endParaRPr lang="en-US" sz="40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marL="1143000" indent="-1143000"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সামান্তুরিকের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ক্ষেত্রফল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নির্ণয়ের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সূত্র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ব্যাখ্যা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পারবে</a:t>
            </a:r>
            <a:endParaRPr lang="en-US" sz="40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marL="1143000" indent="-1143000">
              <a:buAutoNum type="arabicPeriod"/>
            </a:pP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সামান্তরিকের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ক্ষেত্রফল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নির্ণয়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</a:rPr>
              <a:t>পারবে</a:t>
            </a:r>
            <a:endParaRPr lang="en-US" sz="4000" b="1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3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7683" y="151973"/>
            <a:ext cx="3236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SutonnyMJ" pitchFamily="2" charset="0"/>
              </a:rPr>
              <a:t>সামান্তরিক</a:t>
            </a:r>
            <a:endParaRPr lang="en-US" sz="6600" b="1" dirty="0">
              <a:latin typeface="SutonnyMJ" pitchFamily="2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43437" y="5411450"/>
            <a:ext cx="12496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SutonnyMJ" pitchFamily="2" charset="0"/>
              </a:rPr>
              <a:t>যে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চতুর্ভুজের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বিপরীত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বাহু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সমান</a:t>
            </a:r>
            <a:r>
              <a:rPr lang="en-US" sz="4400" b="1" dirty="0" smtClean="0">
                <a:latin typeface="SutonnyMJ" pitchFamily="2" charset="0"/>
              </a:rPr>
              <a:t> ও </a:t>
            </a:r>
            <a:r>
              <a:rPr lang="en-US" sz="4400" b="1" dirty="0" err="1" smtClean="0">
                <a:latin typeface="SutonnyMJ" pitchFamily="2" charset="0"/>
              </a:rPr>
              <a:t>সমান্তরাল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তাকে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সামান্তরিক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বলে</a:t>
            </a:r>
            <a:r>
              <a:rPr lang="en-US" sz="4400" b="1" dirty="0" smtClean="0">
                <a:latin typeface="SutonnyMJ" pitchFamily="2" charset="0"/>
              </a:rPr>
              <a:t>।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537659" y="965614"/>
            <a:ext cx="9134608" cy="3278035"/>
            <a:chOff x="1537659" y="965614"/>
            <a:chExt cx="9134608" cy="3278035"/>
          </a:xfrm>
        </p:grpSpPr>
        <p:sp>
          <p:nvSpPr>
            <p:cNvPr id="29" name="Parallelogram 28"/>
            <p:cNvSpPr/>
            <p:nvPr/>
          </p:nvSpPr>
          <p:spPr>
            <a:xfrm>
              <a:off x="2142563" y="1735055"/>
              <a:ext cx="7924800" cy="1739153"/>
            </a:xfrm>
            <a:prstGeom prst="parallelogram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85042" y="1152247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917524" y="965614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580278" y="3247085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37659" y="3474208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9987" y="4104275"/>
            <a:ext cx="119499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SutonnyMJ" pitchFamily="2" charset="0"/>
              </a:rPr>
              <a:t>চিত্রে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en-US" sz="4400" b="1" dirty="0" err="1" smtClean="0">
                <a:latin typeface="SutonnyMJ" pitchFamily="2" charset="0"/>
              </a:rPr>
              <a:t>একটি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</a:rPr>
              <a:t>সামান্তরিক</a:t>
            </a:r>
            <a:r>
              <a:rPr lang="en-US" sz="4400" b="1" dirty="0" smtClean="0">
                <a:latin typeface="SutonnyMJ" pitchFamily="2" charset="0"/>
              </a:rPr>
              <a:t>। </a:t>
            </a:r>
            <a:r>
              <a:rPr lang="en-US" sz="4400" b="1" dirty="0" err="1" smtClean="0">
                <a:latin typeface="SutonnyMJ" pitchFamily="2" charset="0"/>
              </a:rPr>
              <a:t>যার</a:t>
            </a:r>
            <a:r>
              <a:rPr lang="en-US" sz="4400" b="1" dirty="0" smtClean="0">
                <a:latin typeface="SutonnyMJ" pitchFamily="2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,CD </a:t>
            </a:r>
            <a:r>
              <a:rPr lang="en-US" sz="4400" b="1" dirty="0" err="1" smtClean="0">
                <a:latin typeface="SutonnyMJ" pitchFamily="2" charset="0"/>
                <a:cs typeface="Times New Roman" panose="02020603050405020304" pitchFamily="18" charset="0"/>
              </a:rPr>
              <a:t>এবং</a:t>
            </a:r>
            <a:r>
              <a:rPr lang="en-US" sz="4400" b="1" dirty="0" smtClean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AD,BC </a:t>
            </a:r>
            <a:r>
              <a:rPr lang="en-US" sz="4400" b="1" dirty="0" err="1" smtClean="0">
                <a:latin typeface="SutonnyMJ" pitchFamily="2" charset="0"/>
              </a:rPr>
              <a:t>সমান</a:t>
            </a:r>
            <a:r>
              <a:rPr lang="en-US" sz="4400" b="1" dirty="0" smtClean="0">
                <a:latin typeface="SutonnyMJ" pitchFamily="2" charset="0"/>
              </a:rPr>
              <a:t> ও </a:t>
            </a:r>
            <a:r>
              <a:rPr lang="en-US" sz="4400" b="1" dirty="0" err="1" smtClean="0">
                <a:latin typeface="SutonnyMJ" pitchFamily="2" charset="0"/>
              </a:rPr>
              <a:t>সমান্তরাল</a:t>
            </a:r>
            <a:endParaRPr lang="en-US" sz="4400" b="1" dirty="0" smtClean="0">
              <a:latin typeface="SutonnyMJ" pitchFamily="2" charset="0"/>
            </a:endParaRPr>
          </a:p>
        </p:txBody>
      </p:sp>
      <p:cxnSp>
        <p:nvCxnSpPr>
          <p:cNvPr id="40" name="Straight Arrow Connector 39"/>
          <p:cNvCxnSpPr>
            <a:stCxn id="30" idx="3"/>
          </p:cNvCxnSpPr>
          <p:nvPr/>
        </p:nvCxnSpPr>
        <p:spPr>
          <a:xfrm>
            <a:off x="2739785" y="1536968"/>
            <a:ext cx="7177739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292402" y="3656053"/>
            <a:ext cx="7177739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915030" y="1881818"/>
            <a:ext cx="357306" cy="1445626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9867578" y="1971112"/>
            <a:ext cx="357306" cy="1445626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103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0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7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7656" y="73797"/>
            <a:ext cx="8374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SutonnyMJ" pitchFamily="2" charset="0"/>
              </a:rPr>
              <a:t>সামান্তরিকের</a:t>
            </a:r>
            <a:r>
              <a:rPr lang="en-US" sz="6000" b="1" dirty="0" smtClean="0">
                <a:latin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</a:rPr>
              <a:t>ক্ষেত্রফল</a:t>
            </a:r>
            <a:endParaRPr lang="en-US" sz="6000" b="1" dirty="0" smtClean="0">
              <a:latin typeface="SutonnyMJ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2428" y="880939"/>
            <a:ext cx="5690455" cy="2704690"/>
            <a:chOff x="1537659" y="965614"/>
            <a:chExt cx="9134608" cy="3331115"/>
          </a:xfrm>
        </p:grpSpPr>
        <p:sp>
          <p:nvSpPr>
            <p:cNvPr id="15" name="Parallelogram 14"/>
            <p:cNvSpPr/>
            <p:nvPr/>
          </p:nvSpPr>
          <p:spPr>
            <a:xfrm>
              <a:off x="2142563" y="1735055"/>
              <a:ext cx="7924800" cy="1739153"/>
            </a:xfrm>
            <a:prstGeom prst="parallelogram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85042" y="1152247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17524" y="965614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580278" y="3247085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37659" y="3474208"/>
              <a:ext cx="754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05176" y="3349080"/>
              <a:ext cx="754742" cy="947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39372" y="2130806"/>
              <a:ext cx="754742" cy="947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47111" y="4168002"/>
            <a:ext cx="93821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SutonnyMJ" pitchFamily="2" charset="0"/>
                <a:cs typeface="Times New Roman" panose="02020603050405020304" pitchFamily="18" charset="0"/>
              </a:rPr>
              <a:t>ক্ষেত্রফল</a:t>
            </a:r>
            <a:r>
              <a:rPr lang="en-US" sz="4400" b="1" dirty="0" smtClean="0">
                <a:latin typeface="SutonnyMJ" pitchFamily="2" charset="0"/>
                <a:cs typeface="Times New Roman" panose="02020603050405020304" pitchFamily="18" charset="0"/>
              </a:rPr>
              <a:t>=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r>
              <a:rPr lang="en-US" sz="4400" b="1" dirty="0" err="1" smtClean="0">
                <a:latin typeface="SutonnyMJ" pitchFamily="2" charset="0"/>
                <a:cs typeface="Times New Roman" panose="02020603050405020304" pitchFamily="18" charset="0"/>
              </a:rPr>
              <a:t>বর্গ</a:t>
            </a:r>
            <a:r>
              <a:rPr lang="en-US" sz="4400" b="1" dirty="0" smtClean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Times New Roman" panose="02020603050405020304" pitchFamily="18" charset="0"/>
              </a:rPr>
              <a:t>একক</a:t>
            </a:r>
            <a:r>
              <a:rPr lang="en-US" sz="4400" b="1" dirty="0" smtClean="0">
                <a:latin typeface="SutonnyMJ" pitchFamily="2" charset="0"/>
                <a:cs typeface="Times New Roman" panose="02020603050405020304" pitchFamily="18" charset="0"/>
              </a:rPr>
              <a:t>।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 smtClean="0">
                <a:latin typeface="SutonnyMJ" pitchFamily="2" charset="0"/>
                <a:cs typeface="Times New Roman" panose="02020603050405020304" pitchFamily="18" charset="0"/>
              </a:rPr>
              <a:t>যেখানে</a:t>
            </a:r>
            <a:r>
              <a:rPr lang="en-US" sz="4400" b="1" dirty="0" smtClean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sz="4400" b="1" dirty="0" err="1" smtClean="0">
                <a:latin typeface="SutonnyMJ" pitchFamily="2" charset="0"/>
                <a:cs typeface="Times New Roman" panose="02020603050405020304" pitchFamily="18" charset="0"/>
              </a:rPr>
              <a:t>ভূমি</a:t>
            </a:r>
            <a:r>
              <a:rPr lang="en-US" sz="4400" b="1" dirty="0" smtClean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Times New Roman" panose="02020603050405020304" pitchFamily="18" charset="0"/>
              </a:rPr>
              <a:t>এবং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400" b="1" dirty="0" smtClean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Times New Roman" panose="02020603050405020304" pitchFamily="18" charset="0"/>
              </a:rPr>
              <a:t>উচ্চতা</a:t>
            </a:r>
            <a:endParaRPr lang="en-US" sz="4400" b="1" dirty="0" smtClean="0">
              <a:latin typeface="SutonnyMJ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588822" y="1505685"/>
            <a:ext cx="0" cy="1434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513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400" b="1" dirty="0" err="1" smtClean="0">
            <a:latin typeface="SutonnyMJ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216</Words>
  <Application>Microsoft Office PowerPoint</Application>
  <PresentationFormat>Widescreen</PresentationFormat>
  <Paragraphs>65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Al-Amin</cp:lastModifiedBy>
  <cp:revision>98</cp:revision>
  <dcterms:created xsi:type="dcterms:W3CDTF">2018-02-03T08:43:55Z</dcterms:created>
  <dcterms:modified xsi:type="dcterms:W3CDTF">2020-05-07T10:09:12Z</dcterms:modified>
</cp:coreProperties>
</file>