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 id="2147483816" r:id="rId3"/>
  </p:sldMasterIdLst>
  <p:notesMasterIdLst>
    <p:notesMasterId r:id="rId28"/>
  </p:notesMasterIdLst>
  <p:sldIdLst>
    <p:sldId id="415" r:id="rId4"/>
    <p:sldId id="417" r:id="rId5"/>
    <p:sldId id="355" r:id="rId6"/>
    <p:sldId id="418" r:id="rId7"/>
    <p:sldId id="356" r:id="rId8"/>
    <p:sldId id="390" r:id="rId9"/>
    <p:sldId id="392" r:id="rId10"/>
    <p:sldId id="407" r:id="rId11"/>
    <p:sldId id="393" r:id="rId12"/>
    <p:sldId id="382" r:id="rId13"/>
    <p:sldId id="394" r:id="rId14"/>
    <p:sldId id="396" r:id="rId15"/>
    <p:sldId id="411" r:id="rId16"/>
    <p:sldId id="409" r:id="rId17"/>
    <p:sldId id="399" r:id="rId18"/>
    <p:sldId id="403" r:id="rId19"/>
    <p:sldId id="405" r:id="rId20"/>
    <p:sldId id="388" r:id="rId21"/>
    <p:sldId id="401" r:id="rId22"/>
    <p:sldId id="314" r:id="rId23"/>
    <p:sldId id="315" r:id="rId24"/>
    <p:sldId id="316"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00"/>
    <a:srgbClr val="000000"/>
    <a:srgbClr val="FFCC00"/>
    <a:srgbClr val="BB5181"/>
    <a:srgbClr val="FF0066"/>
    <a:srgbClr val="FF3399"/>
    <a:srgbClr val="B0C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34" autoAdjust="0"/>
  </p:normalViewPr>
  <p:slideViewPr>
    <p:cSldViewPr>
      <p:cViewPr varScale="1">
        <p:scale>
          <a:sx n="51" d="100"/>
          <a:sy n="51" d="100"/>
        </p:scale>
        <p:origin x="-1914" y="-96"/>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F924C-0891-41EB-AA42-63956BCB963C}" type="doc">
      <dgm:prSet loTypeId="urn:microsoft.com/office/officeart/2005/8/layout/equation2" loCatId="process" qsTypeId="urn:microsoft.com/office/officeart/2005/8/quickstyle/simple1" qsCatId="simple" csTypeId="urn:microsoft.com/office/officeart/2005/8/colors/accent1_2" csCatId="accent1" phldr="1"/>
      <dgm:spPr/>
    </dgm:pt>
    <dgm:pt modelId="{71D0CC0E-FD07-4AD9-9F5A-3FDD12785E79}">
      <dgm:prSet phldrT="[Text]"/>
      <dgm:spPr>
        <a:solidFill>
          <a:schemeClr val="tx1">
            <a:lumMod val="95000"/>
            <a:lumOff val="5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dirty="0" smtClean="0">
              <a:latin typeface="NikoshBAN" pitchFamily="2" charset="0"/>
              <a:cs typeface="NikoshBAN" pitchFamily="2" charset="0"/>
            </a:rPr>
            <a:t>প্রত্যক্ষ নির্বাচন</a:t>
          </a:r>
          <a:endParaRPr lang="en-US" dirty="0">
            <a:latin typeface="NikoshBAN" pitchFamily="2" charset="0"/>
            <a:cs typeface="NikoshBAN" pitchFamily="2" charset="0"/>
          </a:endParaRPr>
        </a:p>
      </dgm:t>
    </dgm:pt>
    <dgm:pt modelId="{7EC23623-00D9-46BC-9AF5-9A674868A27D}" type="parTrans" cxnId="{74931D8E-5E8E-4BF9-B27F-1E549E438600}">
      <dgm:prSet/>
      <dgm:spPr/>
      <dgm:t>
        <a:bodyPr/>
        <a:lstStyle/>
        <a:p>
          <a:endParaRPr lang="en-US"/>
        </a:p>
      </dgm:t>
    </dgm:pt>
    <dgm:pt modelId="{C36EBBC5-ACC9-46EB-A781-10523D279466}" type="sibTrans" cxnId="{74931D8E-5E8E-4BF9-B27F-1E549E438600}">
      <dgm:prSet/>
      <dgm:spPr>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48CFA2C8-F339-4B40-AC07-BA9C50B24CF0}">
      <dgm:prSet phldrT="[Text]"/>
      <dgm:spPr>
        <a:solidFill>
          <a:schemeClr val="tx1">
            <a:lumMod val="95000"/>
            <a:lumOff val="5000"/>
          </a:schemeClr>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dirty="0" smtClean="0">
              <a:latin typeface="NikoshBAN" pitchFamily="2" charset="0"/>
              <a:cs typeface="NikoshBAN" pitchFamily="2" charset="0"/>
            </a:rPr>
            <a:t>পরোক্ষ নির্বাচন</a:t>
          </a:r>
          <a:endParaRPr lang="en-US" dirty="0">
            <a:latin typeface="NikoshBAN" pitchFamily="2" charset="0"/>
            <a:cs typeface="NikoshBAN" pitchFamily="2" charset="0"/>
          </a:endParaRPr>
        </a:p>
      </dgm:t>
    </dgm:pt>
    <dgm:pt modelId="{7652A6EC-ABDA-4F9F-82F6-D77317252F54}" type="parTrans" cxnId="{55E80DB9-23DB-4409-81AC-FAB43B98C989}">
      <dgm:prSet/>
      <dgm:spPr/>
      <dgm:t>
        <a:bodyPr/>
        <a:lstStyle/>
        <a:p>
          <a:endParaRPr lang="en-US"/>
        </a:p>
      </dgm:t>
    </dgm:pt>
    <dgm:pt modelId="{44D47241-D717-4FE1-B6FA-C04FE5DFD61A}" type="sibTrans" cxnId="{55E80DB9-23DB-4409-81AC-FAB43B98C989}">
      <dgm:prSet/>
      <dgm:spPr>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solidFill>
              <a:srgbClr val="FF0000"/>
            </a:solidFill>
          </a:endParaRPr>
        </a:p>
      </dgm:t>
    </dgm:pt>
    <dgm:pt modelId="{3537D20D-0D5F-4F10-8E48-AFAD384B55A8}">
      <dgm:prSet phldrT="[Text]"/>
      <dgm:spPr>
        <a:solidFill>
          <a:srgbClr val="0000CC"/>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bn-BD" dirty="0" smtClean="0">
              <a:latin typeface="NikoshBAN" pitchFamily="2" charset="0"/>
              <a:cs typeface="NikoshBAN" pitchFamily="2" charset="0"/>
            </a:rPr>
            <a:t>নির্বাচন</a:t>
          </a:r>
          <a:endParaRPr lang="en-US" dirty="0">
            <a:latin typeface="NikoshBAN" pitchFamily="2" charset="0"/>
            <a:cs typeface="NikoshBAN" pitchFamily="2" charset="0"/>
          </a:endParaRPr>
        </a:p>
      </dgm:t>
    </dgm:pt>
    <dgm:pt modelId="{4ED8E63C-887D-48AC-BC99-E50CBFA16C38}" type="parTrans" cxnId="{CA23D3DA-5060-417E-A982-EB2920339D25}">
      <dgm:prSet/>
      <dgm:spPr/>
      <dgm:t>
        <a:bodyPr/>
        <a:lstStyle/>
        <a:p>
          <a:endParaRPr lang="en-US"/>
        </a:p>
      </dgm:t>
    </dgm:pt>
    <dgm:pt modelId="{E8937B58-0897-4DE4-BE99-BC4FB83D1FB1}" type="sibTrans" cxnId="{CA23D3DA-5060-417E-A982-EB2920339D25}">
      <dgm:prSet/>
      <dgm:spPr/>
      <dgm:t>
        <a:bodyPr/>
        <a:lstStyle/>
        <a:p>
          <a:endParaRPr lang="en-US"/>
        </a:p>
      </dgm:t>
    </dgm:pt>
    <dgm:pt modelId="{68FD769E-EEC5-4B11-91AA-09C97AE8D792}" type="pres">
      <dgm:prSet presAssocID="{681F924C-0891-41EB-AA42-63956BCB963C}" presName="Name0" presStyleCnt="0">
        <dgm:presLayoutVars>
          <dgm:dir/>
          <dgm:resizeHandles val="exact"/>
        </dgm:presLayoutVars>
      </dgm:prSet>
      <dgm:spPr/>
    </dgm:pt>
    <dgm:pt modelId="{2629FDCF-2CEE-48DB-98C2-34C6BA28BA44}" type="pres">
      <dgm:prSet presAssocID="{681F924C-0891-41EB-AA42-63956BCB963C}" presName="vNodes" presStyleCnt="0"/>
      <dgm:spPr/>
    </dgm:pt>
    <dgm:pt modelId="{5E40245A-EC5B-4E1F-A921-E755B5A60A9D}" type="pres">
      <dgm:prSet presAssocID="{71D0CC0E-FD07-4AD9-9F5A-3FDD12785E79}" presName="node" presStyleLbl="node1" presStyleIdx="0" presStyleCnt="3">
        <dgm:presLayoutVars>
          <dgm:bulletEnabled val="1"/>
        </dgm:presLayoutVars>
      </dgm:prSet>
      <dgm:spPr/>
      <dgm:t>
        <a:bodyPr/>
        <a:lstStyle/>
        <a:p>
          <a:endParaRPr lang="en-US"/>
        </a:p>
      </dgm:t>
    </dgm:pt>
    <dgm:pt modelId="{1CEAC173-13E3-49BC-BCBB-38BD10F474A3}" type="pres">
      <dgm:prSet presAssocID="{C36EBBC5-ACC9-46EB-A781-10523D279466}" presName="spacerT" presStyleCnt="0"/>
      <dgm:spPr/>
    </dgm:pt>
    <dgm:pt modelId="{CAB9E86F-B6AF-46BD-96C9-7D5DA78479D6}" type="pres">
      <dgm:prSet presAssocID="{C36EBBC5-ACC9-46EB-A781-10523D279466}" presName="sibTrans" presStyleLbl="sibTrans2D1" presStyleIdx="0" presStyleCnt="2"/>
      <dgm:spPr/>
      <dgm:t>
        <a:bodyPr/>
        <a:lstStyle/>
        <a:p>
          <a:endParaRPr lang="en-US"/>
        </a:p>
      </dgm:t>
    </dgm:pt>
    <dgm:pt modelId="{415859FB-D98E-4578-B4F6-662EE18D4B88}" type="pres">
      <dgm:prSet presAssocID="{C36EBBC5-ACC9-46EB-A781-10523D279466}" presName="spacerB" presStyleCnt="0"/>
      <dgm:spPr/>
    </dgm:pt>
    <dgm:pt modelId="{977368DC-ED52-43AF-A5EB-1468845B2F78}" type="pres">
      <dgm:prSet presAssocID="{48CFA2C8-F339-4B40-AC07-BA9C50B24CF0}" presName="node" presStyleLbl="node1" presStyleIdx="1" presStyleCnt="3">
        <dgm:presLayoutVars>
          <dgm:bulletEnabled val="1"/>
        </dgm:presLayoutVars>
      </dgm:prSet>
      <dgm:spPr/>
      <dgm:t>
        <a:bodyPr/>
        <a:lstStyle/>
        <a:p>
          <a:endParaRPr lang="en-US"/>
        </a:p>
      </dgm:t>
    </dgm:pt>
    <dgm:pt modelId="{D2868C42-7C77-480C-940F-3446F8CECFBB}" type="pres">
      <dgm:prSet presAssocID="{681F924C-0891-41EB-AA42-63956BCB963C}" presName="sibTransLast" presStyleLbl="sibTrans2D1" presStyleIdx="1" presStyleCnt="2" custAng="10800000"/>
      <dgm:spPr/>
      <dgm:t>
        <a:bodyPr/>
        <a:lstStyle/>
        <a:p>
          <a:endParaRPr lang="en-US"/>
        </a:p>
      </dgm:t>
    </dgm:pt>
    <dgm:pt modelId="{EE3ABC2F-4747-4EBA-AF5F-E46AF085AD44}" type="pres">
      <dgm:prSet presAssocID="{681F924C-0891-41EB-AA42-63956BCB963C}" presName="connectorText" presStyleLbl="sibTrans2D1" presStyleIdx="1" presStyleCnt="2"/>
      <dgm:spPr/>
      <dgm:t>
        <a:bodyPr/>
        <a:lstStyle/>
        <a:p>
          <a:endParaRPr lang="en-US"/>
        </a:p>
      </dgm:t>
    </dgm:pt>
    <dgm:pt modelId="{BB737065-80AF-4E24-A4E8-6EE73267B4F5}" type="pres">
      <dgm:prSet presAssocID="{681F924C-0891-41EB-AA42-63956BCB963C}" presName="lastNode" presStyleLbl="node1" presStyleIdx="2" presStyleCnt="3" custScaleX="61385" custScaleY="66534" custLinFactNeighborX="3628">
        <dgm:presLayoutVars>
          <dgm:bulletEnabled val="1"/>
        </dgm:presLayoutVars>
      </dgm:prSet>
      <dgm:spPr/>
      <dgm:t>
        <a:bodyPr/>
        <a:lstStyle/>
        <a:p>
          <a:endParaRPr lang="en-US"/>
        </a:p>
      </dgm:t>
    </dgm:pt>
  </dgm:ptLst>
  <dgm:cxnLst>
    <dgm:cxn modelId="{4BA96C45-7BDD-48F2-A040-D42C31FF6F38}" type="presOf" srcId="{44D47241-D717-4FE1-B6FA-C04FE5DFD61A}" destId="{D2868C42-7C77-480C-940F-3446F8CECFBB}" srcOrd="0" destOrd="0" presId="urn:microsoft.com/office/officeart/2005/8/layout/equation2"/>
    <dgm:cxn modelId="{45779078-076D-4EDD-8077-4E3F6EA1E951}" type="presOf" srcId="{C36EBBC5-ACC9-46EB-A781-10523D279466}" destId="{CAB9E86F-B6AF-46BD-96C9-7D5DA78479D6}" srcOrd="0" destOrd="0" presId="urn:microsoft.com/office/officeart/2005/8/layout/equation2"/>
    <dgm:cxn modelId="{02332119-FC24-4C51-AC46-E164140DAFD2}" type="presOf" srcId="{48CFA2C8-F339-4B40-AC07-BA9C50B24CF0}" destId="{977368DC-ED52-43AF-A5EB-1468845B2F78}" srcOrd="0" destOrd="0" presId="urn:microsoft.com/office/officeart/2005/8/layout/equation2"/>
    <dgm:cxn modelId="{7AEE7732-65D8-4E82-91CE-EA8D2BFA2C95}" type="presOf" srcId="{44D47241-D717-4FE1-B6FA-C04FE5DFD61A}" destId="{EE3ABC2F-4747-4EBA-AF5F-E46AF085AD44}" srcOrd="1" destOrd="0" presId="urn:microsoft.com/office/officeart/2005/8/layout/equation2"/>
    <dgm:cxn modelId="{2EED0872-7EB6-49F4-8F54-6A0A2AECB8F7}" type="presOf" srcId="{681F924C-0891-41EB-AA42-63956BCB963C}" destId="{68FD769E-EEC5-4B11-91AA-09C97AE8D792}" srcOrd="0" destOrd="0" presId="urn:microsoft.com/office/officeart/2005/8/layout/equation2"/>
    <dgm:cxn modelId="{74931D8E-5E8E-4BF9-B27F-1E549E438600}" srcId="{681F924C-0891-41EB-AA42-63956BCB963C}" destId="{71D0CC0E-FD07-4AD9-9F5A-3FDD12785E79}" srcOrd="0" destOrd="0" parTransId="{7EC23623-00D9-46BC-9AF5-9A674868A27D}" sibTransId="{C36EBBC5-ACC9-46EB-A781-10523D279466}"/>
    <dgm:cxn modelId="{0E116946-7D92-4183-AB25-A1B8A0D36EFD}" type="presOf" srcId="{3537D20D-0D5F-4F10-8E48-AFAD384B55A8}" destId="{BB737065-80AF-4E24-A4E8-6EE73267B4F5}" srcOrd="0" destOrd="0" presId="urn:microsoft.com/office/officeart/2005/8/layout/equation2"/>
    <dgm:cxn modelId="{CA23D3DA-5060-417E-A982-EB2920339D25}" srcId="{681F924C-0891-41EB-AA42-63956BCB963C}" destId="{3537D20D-0D5F-4F10-8E48-AFAD384B55A8}" srcOrd="2" destOrd="0" parTransId="{4ED8E63C-887D-48AC-BC99-E50CBFA16C38}" sibTransId="{E8937B58-0897-4DE4-BE99-BC4FB83D1FB1}"/>
    <dgm:cxn modelId="{55E80DB9-23DB-4409-81AC-FAB43B98C989}" srcId="{681F924C-0891-41EB-AA42-63956BCB963C}" destId="{48CFA2C8-F339-4B40-AC07-BA9C50B24CF0}" srcOrd="1" destOrd="0" parTransId="{7652A6EC-ABDA-4F9F-82F6-D77317252F54}" sibTransId="{44D47241-D717-4FE1-B6FA-C04FE5DFD61A}"/>
    <dgm:cxn modelId="{8821AEBF-023E-4F98-AD65-E424310FDD40}" type="presOf" srcId="{71D0CC0E-FD07-4AD9-9F5A-3FDD12785E79}" destId="{5E40245A-EC5B-4E1F-A921-E755B5A60A9D}" srcOrd="0" destOrd="0" presId="urn:microsoft.com/office/officeart/2005/8/layout/equation2"/>
    <dgm:cxn modelId="{DD2FCBC2-40E6-47D1-9396-BE891CEDF78E}" type="presParOf" srcId="{68FD769E-EEC5-4B11-91AA-09C97AE8D792}" destId="{2629FDCF-2CEE-48DB-98C2-34C6BA28BA44}" srcOrd="0" destOrd="0" presId="urn:microsoft.com/office/officeart/2005/8/layout/equation2"/>
    <dgm:cxn modelId="{D24E835D-B877-4324-8088-954DB58E0A1D}" type="presParOf" srcId="{2629FDCF-2CEE-48DB-98C2-34C6BA28BA44}" destId="{5E40245A-EC5B-4E1F-A921-E755B5A60A9D}" srcOrd="0" destOrd="0" presId="urn:microsoft.com/office/officeart/2005/8/layout/equation2"/>
    <dgm:cxn modelId="{CB9F750E-18A8-4D42-BCF0-3E57FE83CFC4}" type="presParOf" srcId="{2629FDCF-2CEE-48DB-98C2-34C6BA28BA44}" destId="{1CEAC173-13E3-49BC-BCBB-38BD10F474A3}" srcOrd="1" destOrd="0" presId="urn:microsoft.com/office/officeart/2005/8/layout/equation2"/>
    <dgm:cxn modelId="{2FC2FEB7-4951-4127-BED5-D3CFECCD92E8}" type="presParOf" srcId="{2629FDCF-2CEE-48DB-98C2-34C6BA28BA44}" destId="{CAB9E86F-B6AF-46BD-96C9-7D5DA78479D6}" srcOrd="2" destOrd="0" presId="urn:microsoft.com/office/officeart/2005/8/layout/equation2"/>
    <dgm:cxn modelId="{A464ACD4-B85B-40C6-AB14-D533DE2E249B}" type="presParOf" srcId="{2629FDCF-2CEE-48DB-98C2-34C6BA28BA44}" destId="{415859FB-D98E-4578-B4F6-662EE18D4B88}" srcOrd="3" destOrd="0" presId="urn:microsoft.com/office/officeart/2005/8/layout/equation2"/>
    <dgm:cxn modelId="{F54CD788-53F8-4AA5-96F0-76CB2BCAA73E}" type="presParOf" srcId="{2629FDCF-2CEE-48DB-98C2-34C6BA28BA44}" destId="{977368DC-ED52-43AF-A5EB-1468845B2F78}" srcOrd="4" destOrd="0" presId="urn:microsoft.com/office/officeart/2005/8/layout/equation2"/>
    <dgm:cxn modelId="{E147E6DD-90DF-4FAE-9A0A-80FBB0292307}" type="presParOf" srcId="{68FD769E-EEC5-4B11-91AA-09C97AE8D792}" destId="{D2868C42-7C77-480C-940F-3446F8CECFBB}" srcOrd="1" destOrd="0" presId="urn:microsoft.com/office/officeart/2005/8/layout/equation2"/>
    <dgm:cxn modelId="{C83A1F36-9DBB-4882-BA75-0BBFB922D3FB}" type="presParOf" srcId="{D2868C42-7C77-480C-940F-3446F8CECFBB}" destId="{EE3ABC2F-4747-4EBA-AF5F-E46AF085AD44}" srcOrd="0" destOrd="0" presId="urn:microsoft.com/office/officeart/2005/8/layout/equation2"/>
    <dgm:cxn modelId="{69551CA4-FF31-4EF1-9089-BD54B0B1D007}" type="presParOf" srcId="{68FD769E-EEC5-4B11-91AA-09C97AE8D792}" destId="{BB737065-80AF-4E24-A4E8-6EE73267B4F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6DCFD-8036-4A7F-96DD-1F665B90665E}"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90FED-172F-444E-9FE0-9AC8D5724511}" type="slidenum">
              <a:rPr lang="en-US" smtClean="0"/>
              <a:pPr/>
              <a:t>‹#›</a:t>
            </a:fld>
            <a:endParaRPr lang="en-US"/>
          </a:p>
        </p:txBody>
      </p:sp>
    </p:spTree>
    <p:extLst>
      <p:ext uri="{BB962C8B-B14F-4D97-AF65-F5344CB8AC3E}">
        <p14:creationId xmlns:p14="http://schemas.microsoft.com/office/powerpoint/2010/main" val="163825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a:t>
            </a:r>
            <a:r>
              <a:rPr lang="bn-BD" dirty="0" smtClean="0"/>
              <a:t>কন্টেন্টটির মান</a:t>
            </a:r>
            <a:r>
              <a:rPr lang="bn-BD" baseline="0" dirty="0" smtClean="0"/>
              <a:t>সম্মত করার জন্য মতামত </a:t>
            </a:r>
            <a:r>
              <a:rPr lang="en-GB" baseline="0" dirty="0" smtClean="0"/>
              <a:t>ত</a:t>
            </a:r>
            <a:r>
              <a:rPr lang="bn-BD" baseline="0" dirty="0" smtClean="0"/>
              <a:t>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2032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তথ্যগুলো ভালোভাবে</a:t>
            </a:r>
            <a:r>
              <a:rPr lang="bn-BD" sz="1200" kern="1200" baseline="0" dirty="0" smtClean="0">
                <a:solidFill>
                  <a:schemeClr val="tx1"/>
                </a:solidFill>
                <a:latin typeface="+mn-lt"/>
                <a:ea typeface="+mn-ea"/>
                <a:cs typeface="+mn-cs"/>
              </a:rPr>
              <a:t> দেখার জন্য </a:t>
            </a:r>
            <a:r>
              <a:rPr lang="en-US" sz="1200" kern="1200" baseline="0" dirty="0" smtClean="0">
                <a:solidFill>
                  <a:schemeClr val="tx1"/>
                </a:solidFill>
                <a:latin typeface="+mn-lt"/>
                <a:ea typeface="+mn-ea"/>
                <a:cs typeface="+mn-cs"/>
              </a:rPr>
              <a:t>Off</a:t>
            </a:r>
            <a:r>
              <a:rPr lang="bn-BD"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On </a:t>
            </a:r>
            <a:r>
              <a:rPr lang="bn-BD" sz="1200" kern="1200" baseline="0" dirty="0" smtClean="0">
                <a:solidFill>
                  <a:schemeClr val="tx1"/>
                </a:solidFill>
                <a:latin typeface="+mn-lt"/>
                <a:ea typeface="+mn-ea"/>
                <a:cs typeface="+mn-cs"/>
              </a:rPr>
              <a:t>পদ্ধতিতে অগ্রসর হতে হবে। অর্থাৎ বাম পাশের বাটনে প্রথম ক্লিকে তথ্য আসবে এবং দ্বিতীয় ক্লিকে তথ্য চলে যাবে।</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পর্যায়ক্রমে (১,২,৩--) বাটনেও ক্লিক করা যেতে পারে। </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ক্লাসে শ্রেণি প্রতিনিধি নির্বাচন করে দেখানো যেতে পারে।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12</a:t>
            </a:fld>
            <a:endParaRPr lang="en-US"/>
          </a:p>
        </p:txBody>
      </p:sp>
    </p:spTree>
    <p:extLst>
      <p:ext uri="{BB962C8B-B14F-4D97-AF65-F5344CB8AC3E}">
        <p14:creationId xmlns:p14="http://schemas.microsoft.com/office/powerpoint/2010/main" val="352505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13</a:t>
            </a:fld>
            <a:endParaRPr lang="en-US"/>
          </a:p>
        </p:txBody>
      </p:sp>
    </p:spTree>
    <p:extLst>
      <p:ext uri="{BB962C8B-B14F-4D97-AF65-F5344CB8AC3E}">
        <p14:creationId xmlns:p14="http://schemas.microsoft.com/office/powerpoint/2010/main" val="1385519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1200" b="1" dirty="0" smtClean="0">
                <a:solidFill>
                  <a:schemeClr val="tx1"/>
                </a:solidFill>
                <a:latin typeface="NikoshBAN" pitchFamily="2" charset="0"/>
                <a:cs typeface="NikoshBAN" pitchFamily="2" charset="0"/>
              </a:rPr>
              <a:t>প্রত্যক্ষ নির্বাচনের</a:t>
            </a:r>
            <a:r>
              <a:rPr lang="bn-BD" sz="1200" b="1" baseline="0" dirty="0" smtClean="0">
                <a:solidFill>
                  <a:schemeClr val="tx1"/>
                </a:solidFill>
                <a:latin typeface="NikoshBAN" pitchFamily="2" charset="0"/>
                <a:cs typeface="NikoshBAN" pitchFamily="2" charset="0"/>
              </a:rPr>
              <a:t> সংঙ্গা দেয়ার পর </a:t>
            </a:r>
            <a:r>
              <a:rPr lang="en-AU" sz="1200" b="1" baseline="0" dirty="0" smtClean="0">
                <a:solidFill>
                  <a:schemeClr val="tx1"/>
                </a:solidFill>
                <a:latin typeface="NikoshBAN" pitchFamily="2" charset="0"/>
                <a:cs typeface="NikoshBAN" pitchFamily="2" charset="0"/>
              </a:rPr>
              <a:t>next </a:t>
            </a:r>
            <a:r>
              <a:rPr lang="bn-BD" sz="1200" b="1" baseline="0" dirty="0" smtClean="0">
                <a:solidFill>
                  <a:schemeClr val="tx1"/>
                </a:solidFill>
                <a:latin typeface="NikoshBAN" pitchFamily="2" charset="0"/>
                <a:cs typeface="NikoshBAN" pitchFamily="2" charset="0"/>
              </a:rPr>
              <a:t>ক্লিক করে </a:t>
            </a:r>
            <a:r>
              <a:rPr lang="bn-BD" sz="1200" b="1" dirty="0" smtClean="0">
                <a:ln w="11430"/>
                <a:effectLst>
                  <a:outerShdw blurRad="50800" dist="39000" dir="5460000" algn="tl">
                    <a:srgbClr val="000000">
                      <a:alpha val="38000"/>
                    </a:srgbClr>
                  </a:outerShdw>
                </a:effectLst>
                <a:latin typeface="NikoshBAN" pitchFamily="2" charset="0"/>
                <a:cs typeface="NikoshBAN" pitchFamily="2" charset="0"/>
              </a:rPr>
              <a:t>জাতীয় সংসদের</a:t>
            </a:r>
            <a:r>
              <a:rPr lang="bn-BD" sz="1200" b="1" baseline="0" dirty="0" smtClean="0">
                <a:ln w="11430"/>
                <a:effectLst>
                  <a:outerShdw blurRad="50800" dist="39000" dir="5460000" algn="tl">
                    <a:srgbClr val="000000">
                      <a:alpha val="38000"/>
                    </a:srgbClr>
                  </a:outerShdw>
                </a:effectLst>
                <a:latin typeface="NikoshBAN" pitchFamily="2" charset="0"/>
                <a:cs typeface="NikoshBAN" pitchFamily="2" charset="0"/>
              </a:rPr>
              <a:t> চিত্র আসার পর </a:t>
            </a:r>
            <a:r>
              <a:rPr lang="bn-BD" sz="1200" b="1" baseline="0" dirty="0" smtClean="0">
                <a:solidFill>
                  <a:schemeClr val="tx1"/>
                </a:solidFill>
                <a:latin typeface="NikoshBAN" pitchFamily="2" charset="0"/>
                <a:cs typeface="NikoshBAN" pitchFamily="2" charset="0"/>
              </a:rPr>
              <a:t>বলতে পারেন যেমন-</a:t>
            </a:r>
            <a:r>
              <a:rPr lang="bn-BD" sz="1200" b="1" dirty="0" smtClean="0">
                <a:ln w="11430"/>
                <a:effectLst>
                  <a:outerShdw blurRad="50800" dist="39000" dir="5460000" algn="tl">
                    <a:srgbClr val="000000">
                      <a:alpha val="38000"/>
                    </a:srgbClr>
                  </a:outerShdw>
                </a:effectLst>
                <a:latin typeface="NikoshBAN" pitchFamily="2" charset="0"/>
                <a:cs typeface="NikoshBAN" pitchFamily="2" charset="0"/>
              </a:rPr>
              <a:t>বাংলাদেশ জাতীয় সংসদ</a:t>
            </a:r>
            <a:r>
              <a:rPr lang="bn-BD" sz="1200" b="1" baseline="0" dirty="0" smtClean="0">
                <a:ln w="11430"/>
                <a:effectLst>
                  <a:outerShdw blurRad="50800" dist="39000" dir="5460000" algn="tl">
                    <a:srgbClr val="000000">
                      <a:alpha val="38000"/>
                    </a:srgbClr>
                  </a:outerShdw>
                </a:effectLst>
                <a:latin typeface="NikoshBAN" pitchFamily="2" charset="0"/>
                <a:cs typeface="NikoshBAN" pitchFamily="2" charset="0"/>
              </a:rPr>
              <a:t> নির্বাচন।</a:t>
            </a:r>
            <a:r>
              <a:rPr lang="bn-BD" sz="12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12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14</a:t>
            </a:fld>
            <a:endParaRPr lang="en-US"/>
          </a:p>
        </p:txBody>
      </p:sp>
    </p:spTree>
    <p:extLst>
      <p:ext uri="{BB962C8B-B14F-4D97-AF65-F5344CB8AC3E}">
        <p14:creationId xmlns:p14="http://schemas.microsoft.com/office/powerpoint/2010/main" val="153440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হতে হবে।</a:t>
            </a:r>
            <a:r>
              <a:rPr lang="bn-BD" sz="1200" kern="1200" baseline="0" dirty="0" smtClean="0">
                <a:solidFill>
                  <a:schemeClr val="tx1"/>
                </a:solidFill>
                <a:effectLst/>
                <a:latin typeface="+mn-lt"/>
                <a:ea typeface="+mn-ea"/>
                <a:cs typeface="+mn-cs"/>
              </a:rPr>
              <a:t> </a:t>
            </a:r>
            <a:r>
              <a:rPr lang="bn-BD" dirty="0" smtClean="0"/>
              <a:t>চিত্রগুলো</a:t>
            </a:r>
            <a:r>
              <a:rPr lang="bn-BD" baseline="0" dirty="0" smtClean="0"/>
              <a:t> আসার পর প্রশ্ন করতে পারেন- ১ম চিত্র দিয়ে কি দেখানো হয়েছে? ২য় চিত্র দিয়ে কি দেখানো হয়েছে? ৩য়  চিত্র দিয়ে কি দেখানো হয়েছে?   </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15</a:t>
            </a:fld>
            <a:endParaRPr lang="en-US"/>
          </a:p>
        </p:txBody>
      </p:sp>
    </p:spTree>
    <p:extLst>
      <p:ext uri="{BB962C8B-B14F-4D97-AF65-F5344CB8AC3E}">
        <p14:creationId xmlns:p14="http://schemas.microsoft.com/office/powerpoint/2010/main" val="115466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t>নিজে শ্রেণি প্রতিনিধি বাছাই প্রক্রিয়া নির্দেশনা দিবেন। শিক্ষার্থীরা পরোক্ষ নির্বাচনের মাধ্যমে শ্রেণি প্রতিনিধি বাছাই করবে।  </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16</a:t>
            </a:fld>
            <a:endParaRPr lang="en-US"/>
          </a:p>
        </p:txBody>
      </p:sp>
    </p:spTree>
    <p:extLst>
      <p:ext uri="{BB962C8B-B14F-4D97-AF65-F5344CB8AC3E}">
        <p14:creationId xmlns:p14="http://schemas.microsoft.com/office/powerpoint/2010/main" val="510070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 লাল রঙ</a:t>
            </a:r>
            <a:r>
              <a:rPr lang="bn-BD" baseline="0" dirty="0" smtClean="0"/>
              <a:t> এর কার্টুনটি চুড়ান্ত প্রতিনিধি বুঝানো হয়েছে।</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17</a:t>
            </a:fld>
            <a:endParaRPr lang="en-US"/>
          </a:p>
        </p:txBody>
      </p:sp>
    </p:spTree>
    <p:extLst>
      <p:ext uri="{BB962C8B-B14F-4D97-AF65-F5344CB8AC3E}">
        <p14:creationId xmlns:p14="http://schemas.microsoft.com/office/powerpoint/2010/main" val="299701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হতে হবে।</a:t>
            </a:r>
            <a:r>
              <a:rPr lang="bn-BD" sz="1200" kern="1200" baseline="0" dirty="0" smtClean="0">
                <a:solidFill>
                  <a:schemeClr val="tx1"/>
                </a:solidFill>
                <a:effectLst/>
                <a:latin typeface="+mn-lt"/>
                <a:ea typeface="+mn-ea"/>
                <a:cs typeface="+mn-cs"/>
              </a:rPr>
              <a:t> </a:t>
            </a:r>
            <a:r>
              <a:rPr lang="bn-BD" dirty="0" smtClean="0"/>
              <a:t>চিত্রগুলো</a:t>
            </a:r>
            <a:r>
              <a:rPr lang="bn-BD" baseline="0" dirty="0" smtClean="0"/>
              <a:t> আসার পর প্রশ্ন করতে পারেন- ১ম চিত্র দিয়ে কি দেখানো হয়েছে? ২য় চিত্র দিয়ে কি দেখানো হয়েছে? ৩য় চিত্র দিয়ে কি দেখানো হয়েছে? ৪র্থ চিত্র দিয়ে কি দেখানো হয়েছে? ৩নং চিত্রের মাধমে দেখানো হয়েছে যে, জনগণ সরাসরি ভোট দিয়ে জাতীয় সংসদের সদস্য নির্বাচিত করলেও ৪ নং চিত্রে প্রেসিডেন্ট নির্বাচনের ক্ষেত্রে সরাসরি ভোট প্রদান না করে পরোক্ষ ভোট প্রয়োগ করছে। </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a:t>
            </a:r>
            <a:endParaRPr lang="en-AU" dirty="0" smtClean="0"/>
          </a:p>
          <a:p>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19</a:t>
            </a:fld>
            <a:endParaRPr lang="en-US"/>
          </a:p>
        </p:txBody>
      </p:sp>
    </p:spTree>
    <p:extLst>
      <p:ext uri="{BB962C8B-B14F-4D97-AF65-F5344CB8AC3E}">
        <p14:creationId xmlns:p14="http://schemas.microsoft.com/office/powerpoint/2010/main" val="82517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359696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367678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22</a:t>
            </a:fld>
            <a:endParaRPr lang="en-US"/>
          </a:p>
        </p:txBody>
      </p:sp>
    </p:spTree>
    <p:extLst>
      <p:ext uri="{BB962C8B-B14F-4D97-AF65-F5344CB8AC3E}">
        <p14:creationId xmlns:p14="http://schemas.microsoft.com/office/powerpoint/2010/main" val="367725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পাঠ</a:t>
            </a:r>
            <a:r>
              <a:rPr lang="en-US" baseline="0" dirty="0" smtClean="0"/>
              <a:t> </a:t>
            </a:r>
            <a:r>
              <a:rPr lang="en-US" baseline="0" dirty="0" err="1" smtClean="0"/>
              <a:t>ঘোষণার</a:t>
            </a:r>
            <a:r>
              <a:rPr lang="en-US" baseline="0" dirty="0" smtClean="0"/>
              <a:t> </a:t>
            </a:r>
            <a:r>
              <a:rPr lang="en-US" baseline="0" dirty="0" err="1" smtClean="0"/>
              <a:t>পর</a:t>
            </a:r>
            <a:r>
              <a:rPr lang="en-US" baseline="0" dirty="0" smtClean="0"/>
              <a:t> </a:t>
            </a:r>
            <a:r>
              <a:rPr lang="en-US" baseline="0" dirty="0" err="1" smtClean="0"/>
              <a:t>শিক্ষক</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bn-BD" sz="1200" b="1" u="sng"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নির্বাচনের গুরুত্ব ও নির্বাচন পদ্ধতি</a:t>
            </a:r>
            <a:r>
              <a:rPr lang="en-US" sz="1200" b="1" u="sng"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 </a:t>
            </a:r>
            <a:r>
              <a:rPr lang="en-US" baseline="0" dirty="0" err="1" smtClean="0"/>
              <a:t>বোর্ডের</a:t>
            </a:r>
            <a:r>
              <a:rPr lang="en-US" baseline="0" dirty="0" smtClean="0"/>
              <a:t> </a:t>
            </a:r>
            <a:r>
              <a:rPr lang="en-US" baseline="0" dirty="0" err="1" smtClean="0"/>
              <a:t>উপরে</a:t>
            </a:r>
            <a:r>
              <a:rPr lang="en-US" baseline="0" dirty="0" smtClean="0"/>
              <a:t> </a:t>
            </a:r>
            <a:r>
              <a:rPr lang="en-US" baseline="0" dirty="0" err="1" smtClean="0"/>
              <a:t>মাঝামাঝি</a:t>
            </a:r>
            <a:r>
              <a:rPr lang="en-US" baseline="0" dirty="0" smtClean="0"/>
              <a:t> </a:t>
            </a:r>
            <a:r>
              <a:rPr lang="en-US" baseline="0" dirty="0" err="1" smtClean="0"/>
              <a:t>অবস্থানে</a:t>
            </a:r>
            <a:r>
              <a:rPr lang="en-US" baseline="0" dirty="0" smtClean="0"/>
              <a:t> </a:t>
            </a:r>
            <a:r>
              <a:rPr lang="en-US" baseline="0" dirty="0" err="1" smtClean="0"/>
              <a:t>লিখে</a:t>
            </a:r>
            <a:r>
              <a:rPr lang="en-US" baseline="0" dirty="0" smtClean="0"/>
              <a:t> </a:t>
            </a:r>
            <a:r>
              <a:rPr lang="en-US" baseline="0" dirty="0" err="1" smtClean="0"/>
              <a:t>রাখবেন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3</a:t>
            </a:fld>
            <a:endParaRPr lang="en-US"/>
          </a:p>
        </p:txBody>
      </p:sp>
    </p:spTree>
    <p:extLst>
      <p:ext uri="{BB962C8B-B14F-4D97-AF65-F5344CB8AC3E}">
        <p14:creationId xmlns:p14="http://schemas.microsoft.com/office/powerpoint/2010/main" val="341495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b="0" dirty="0" smtClean="0">
                <a:solidFill>
                  <a:schemeClr val="tx1"/>
                </a:solidFill>
                <a:latin typeface="NikoshBAN" pitchFamily="2" charset="0"/>
                <a:cs typeface="NikoshBAN" pitchFamily="2" charset="0"/>
              </a:rPr>
              <a:t>নির্বাচন কাকে বলে তা শিক্ষার্থীরা</a:t>
            </a:r>
            <a:r>
              <a:rPr lang="bn-BD" sz="1200" b="0" baseline="0" dirty="0" smtClean="0">
                <a:solidFill>
                  <a:schemeClr val="tx1"/>
                </a:solidFill>
                <a:latin typeface="NikoshBAN" pitchFamily="2" charset="0"/>
                <a:cs typeface="NikoshBAN" pitchFamily="2" charset="0"/>
              </a:rPr>
              <a:t> জানে কিনা তা যাচাই করার পর। শিক্ষক স্লাইডে এবং নিজস্ব কৌশল প্রয়োগ করে ব্যাখ্যা করবেন। </a:t>
            </a:r>
            <a:endParaRPr lang="en-US" b="0"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5</a:t>
            </a:fld>
            <a:endParaRPr lang="en-US"/>
          </a:p>
        </p:txBody>
      </p:sp>
    </p:spTree>
    <p:extLst>
      <p:ext uri="{BB962C8B-B14F-4D97-AF65-F5344CB8AC3E}">
        <p14:creationId xmlns:p14="http://schemas.microsoft.com/office/powerpoint/2010/main" val="1007841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গণতন্ত্র ও নির্বাচনের মধ্যে সম্পর্ক </a:t>
            </a:r>
            <a:r>
              <a:rPr lang="bn-BD" sz="1200" b="0" dirty="0" smtClean="0">
                <a:ln>
                  <a:noFill/>
                </a:ln>
                <a:solidFill>
                  <a:schemeClr val="tx1"/>
                </a:solidFill>
                <a:effectLst/>
                <a:latin typeface="+mn-lt"/>
                <a:cs typeface="+mn-cs"/>
              </a:rPr>
              <a:t>বুঝানোর</a:t>
            </a:r>
            <a:r>
              <a:rPr lang="bn-BD" sz="1200" b="0" baseline="0" dirty="0" smtClean="0">
                <a:ln>
                  <a:noFill/>
                </a:ln>
                <a:solidFill>
                  <a:schemeClr val="tx1"/>
                </a:solidFill>
                <a:effectLst/>
                <a:latin typeface="+mn-lt"/>
                <a:cs typeface="+mn-cs"/>
              </a:rPr>
              <a:t> জন্য মূল এবং গাছের সাথে তুলনা করা হয়েছে। </a:t>
            </a:r>
            <a:endParaRPr lang="en-US" sz="1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6</a:t>
            </a:fld>
            <a:endParaRPr lang="en-US"/>
          </a:p>
        </p:txBody>
      </p:sp>
    </p:spTree>
    <p:extLst>
      <p:ext uri="{BB962C8B-B14F-4D97-AF65-F5344CB8AC3E}">
        <p14:creationId xmlns:p14="http://schemas.microsoft.com/office/powerpoint/2010/main" val="331828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পাঠটিতে</a:t>
            </a:r>
            <a:r>
              <a:rPr lang="bn-BD" sz="1200" kern="1200" baseline="0" dirty="0" smtClean="0">
                <a:solidFill>
                  <a:schemeClr val="tx1"/>
                </a:solidFill>
                <a:latin typeface="+mn-lt"/>
                <a:ea typeface="+mn-ea"/>
                <a:cs typeface="+mn-cs"/>
              </a:rPr>
              <a:t> প্রশ্নোত্তরের মাধ্যমে অগ্রসর হলে ভালো হবে। পর্যায়ক্রমে বাম পাশে রাখা বাটনে (১,২,৩) ক্লিক করে অগ্রসর হতে হবে। </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baseline="0" dirty="0" smtClean="0">
                <a:solidFill>
                  <a:schemeClr val="tx1"/>
                </a:solidFill>
                <a:latin typeface="+mn-lt"/>
                <a:ea typeface="+mn-ea"/>
                <a:cs typeface="+mn-cs"/>
              </a:rPr>
              <a:t>এই স্লাইডে নির্বাচনের কারণ বুঝানোর চেষ্টা করা হয়েছে।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7</a:t>
            </a:fld>
            <a:endParaRPr lang="en-US"/>
          </a:p>
        </p:txBody>
      </p:sp>
    </p:spTree>
    <p:extLst>
      <p:ext uri="{BB962C8B-B14F-4D97-AF65-F5344CB8AC3E}">
        <p14:creationId xmlns:p14="http://schemas.microsoft.com/office/powerpoint/2010/main" val="162524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tx1"/>
                </a:solidFill>
                <a:latin typeface="NikoshBAN" pitchFamily="2" charset="0"/>
                <a:cs typeface="NikoshBAN" pitchFamily="2" charset="0"/>
              </a:rPr>
              <a:t>জোড়ায় কাজের</a:t>
            </a:r>
            <a:r>
              <a:rPr lang="bn-BD" sz="1200" baseline="0" dirty="0" smtClean="0">
                <a:solidFill>
                  <a:schemeClr val="tx1"/>
                </a:solidFill>
                <a:latin typeface="NikoshBAN" pitchFamily="2" charset="0"/>
                <a:cs typeface="NikoshBAN" pitchFamily="2" charset="0"/>
              </a:rPr>
              <a:t> ক্ষেত্রে</a:t>
            </a:r>
            <a:r>
              <a:rPr lang="bn-BD" sz="1200" baseline="0" dirty="0" smtClean="0">
                <a:solidFill>
                  <a:schemeClr val="tx1"/>
                </a:solidFill>
                <a:latin typeface="+mn-lt"/>
                <a:cs typeface="+mn-cs"/>
              </a:rPr>
              <a:t> বিভিন্ন জোড়াকে বিভিন্ন কাজ দেওয়া যেতে পারে।</a:t>
            </a:r>
            <a:endParaRPr lang="en-US" sz="1200" dirty="0" smtClean="0">
              <a:solidFill>
                <a:schemeClr val="tx1"/>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8</a:t>
            </a:fld>
            <a:endParaRPr lang="en-US"/>
          </a:p>
        </p:txBody>
      </p:sp>
    </p:spTree>
    <p:extLst>
      <p:ext uri="{BB962C8B-B14F-4D97-AF65-F5344CB8AC3E}">
        <p14:creationId xmlns:p14="http://schemas.microsoft.com/office/powerpoint/2010/main" val="120141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রাজনৈতিক</a:t>
            </a:r>
            <a:r>
              <a:rPr lang="bn-BD" baseline="0" dirty="0" smtClean="0"/>
              <a:t> বিতর্ক দূর করতে বাস্তব চিত্রের পরিবর্তে কার্টুন ব্যবহার করা হয়েছে। </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তথ্যগুলো ভালোভাবে</a:t>
            </a:r>
            <a:r>
              <a:rPr lang="bn-BD" sz="1200" kern="1200" baseline="0" dirty="0" smtClean="0">
                <a:solidFill>
                  <a:schemeClr val="tx1"/>
                </a:solidFill>
                <a:latin typeface="+mn-lt"/>
                <a:ea typeface="+mn-ea"/>
                <a:cs typeface="+mn-cs"/>
              </a:rPr>
              <a:t> দেখার জন্য </a:t>
            </a:r>
            <a:r>
              <a:rPr lang="en-US" sz="1200" kern="1200" baseline="0" dirty="0" smtClean="0">
                <a:solidFill>
                  <a:schemeClr val="tx1"/>
                </a:solidFill>
                <a:latin typeface="+mn-lt"/>
                <a:ea typeface="+mn-ea"/>
                <a:cs typeface="+mn-cs"/>
              </a:rPr>
              <a:t>Off</a:t>
            </a:r>
            <a:r>
              <a:rPr lang="bn-BD"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On </a:t>
            </a:r>
            <a:r>
              <a:rPr lang="bn-BD" sz="1200" kern="1200" baseline="0" dirty="0" smtClean="0">
                <a:solidFill>
                  <a:schemeClr val="tx1"/>
                </a:solidFill>
                <a:latin typeface="+mn-lt"/>
                <a:ea typeface="+mn-ea"/>
                <a:cs typeface="+mn-cs"/>
              </a:rPr>
              <a:t>পদ্ধতিতে অগ্রসর হতে হবে। অর্থাৎ বাম পাশের বাটনে প্রথম ক্লিকে তথ্য আসবে এবং দ্বিতীয় ক্লিকে চলে যাবে।</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9</a:t>
            </a:fld>
            <a:endParaRPr lang="en-US"/>
          </a:p>
        </p:txBody>
      </p:sp>
    </p:spTree>
    <p:extLst>
      <p:ext uri="{BB962C8B-B14F-4D97-AF65-F5344CB8AC3E}">
        <p14:creationId xmlns:p14="http://schemas.microsoft.com/office/powerpoint/2010/main" val="232033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নির্বাচনের</a:t>
            </a:r>
            <a:r>
              <a:rPr lang="bn-BD" baseline="0" dirty="0" smtClean="0"/>
              <a:t> ইতিহাস ব্যাখ্যা করার চেষ্টা করা হয়েছে।</a:t>
            </a:r>
            <a:endParaRPr lang="en-US"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10</a:t>
            </a:fld>
            <a:endParaRPr lang="en-US"/>
          </a:p>
        </p:txBody>
      </p:sp>
    </p:spTree>
    <p:extLst>
      <p:ext uri="{BB962C8B-B14F-4D97-AF65-F5344CB8AC3E}">
        <p14:creationId xmlns:p14="http://schemas.microsoft.com/office/powerpoint/2010/main" val="249832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kern="1200" dirty="0" smtClean="0">
                <a:solidFill>
                  <a:schemeClr val="tx1"/>
                </a:solidFill>
                <a:effectLst/>
                <a:latin typeface="+mn-lt"/>
                <a:ea typeface="+mn-ea"/>
                <a:cs typeface="+mn-cs"/>
              </a:rPr>
              <a:t>প্রশ্নোত্তরের মাধ্যমে অগ্রসর হতে হবে।</a:t>
            </a:r>
            <a:r>
              <a:rPr lang="bn-BD" sz="1200" kern="1200" baseline="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এভাবে প্রশ্ন করা যেতে পারে-</a:t>
            </a:r>
            <a:r>
              <a:rPr lang="bn-BD" sz="1200" dirty="0" smtClean="0">
                <a:solidFill>
                  <a:schemeClr val="tx1"/>
                </a:solidFill>
                <a:latin typeface="NikoshBAN" pitchFamily="2" charset="0"/>
                <a:cs typeface="NikoshBAN" pitchFamily="2" charset="0"/>
              </a:rPr>
              <a:t>নির্বাচন</a:t>
            </a:r>
            <a:r>
              <a:rPr lang="en-US" sz="1200" dirty="0" smtClean="0">
                <a:solidFill>
                  <a:schemeClr val="tx1"/>
                </a:solidFill>
                <a:latin typeface="NikoshBAN" pitchFamily="2" charset="0"/>
                <a:cs typeface="NikoshBAN" pitchFamily="2" charset="0"/>
              </a:rPr>
              <a:t> </a:t>
            </a:r>
            <a:r>
              <a:rPr lang="bn-BD" sz="1200" dirty="0" smtClean="0">
                <a:solidFill>
                  <a:schemeClr val="tx1"/>
                </a:solidFill>
                <a:latin typeface="NikoshBAN" pitchFamily="2" charset="0"/>
                <a:cs typeface="NikoshBAN" pitchFamily="2" charset="0"/>
              </a:rPr>
              <a:t>প্রক্রিয়ার প্রয়োজনীয় কি কি উপকরণ দরকার হয়?</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তথ্যগুলো ভালোভাবে</a:t>
            </a:r>
            <a:r>
              <a:rPr lang="bn-BD" sz="1200" kern="1200" baseline="0" dirty="0" smtClean="0">
                <a:solidFill>
                  <a:schemeClr val="tx1"/>
                </a:solidFill>
                <a:latin typeface="+mn-lt"/>
                <a:ea typeface="+mn-ea"/>
                <a:cs typeface="+mn-cs"/>
              </a:rPr>
              <a:t> দেখার জন্য </a:t>
            </a:r>
            <a:r>
              <a:rPr lang="en-US" sz="1200" kern="1200" baseline="0" dirty="0" smtClean="0">
                <a:solidFill>
                  <a:schemeClr val="tx1"/>
                </a:solidFill>
                <a:latin typeface="+mn-lt"/>
                <a:ea typeface="+mn-ea"/>
                <a:cs typeface="+mn-cs"/>
              </a:rPr>
              <a:t>Off</a:t>
            </a:r>
            <a:r>
              <a:rPr lang="bn-BD"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On </a:t>
            </a:r>
            <a:r>
              <a:rPr lang="bn-BD" sz="1200" kern="1200" baseline="0" dirty="0" smtClean="0">
                <a:solidFill>
                  <a:schemeClr val="tx1"/>
                </a:solidFill>
                <a:latin typeface="+mn-lt"/>
                <a:ea typeface="+mn-ea"/>
                <a:cs typeface="+mn-cs"/>
              </a:rPr>
              <a:t>পদ্ধতিতে অগ্রসর হতে হবে। অর্থাৎ বাম পাশের বাটনে প্রথম ক্লিকে তথ্য আসবে এবং দ্বিতীয় ক্লিকে চলে যাবে।</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11</a:t>
            </a:fld>
            <a:endParaRPr lang="en-US"/>
          </a:p>
        </p:txBody>
      </p:sp>
    </p:spTree>
    <p:extLst>
      <p:ext uri="{BB962C8B-B14F-4D97-AF65-F5344CB8AC3E}">
        <p14:creationId xmlns:p14="http://schemas.microsoft.com/office/powerpoint/2010/main" val="164407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0A9398-90CD-470E-BED4-D05B7436770C}"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7AB06D-7DD6-4D29-8855-5FA69FF08313}"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A6D65E-260B-45AE-8474-34FA6E76A80E}"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CECCC-C014-46FE-92FF-61ABCB6B5F22}"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744CB-78A9-4575-A7AF-4A6D468E314B}"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D5D6D-3BF3-4908-8CB7-B8E2D73AC6C9}"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C80617-4D81-473A-B488-26E31AB79E78}"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0837B9-6B53-4BA4-A4A7-FB8DF8099BD5}" type="datetime1">
              <a:rPr lang="en-US" smtClean="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E207C-CC59-4919-B7DF-6DB070CF6CFD}"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3400" y="6324600"/>
            <a:ext cx="2133600" cy="365125"/>
          </a:xfrm>
        </p:spPr>
        <p:txBody>
          <a:bodyPr/>
          <a:lstStyle/>
          <a:p>
            <a:fld id="{CE86E907-C624-4DED-B0C0-AE956403BCBB}" type="datetime1">
              <a:rPr lang="en-US" smtClean="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Rectangle 4"/>
          <p:cNvSpPr/>
          <p:nvPr userDrawn="1"/>
        </p:nvSpPr>
        <p:spPr>
          <a:xfrm>
            <a:off x="0" y="0"/>
            <a:ext cx="9144000" cy="68580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52400" y="152400"/>
            <a:ext cx="8839200"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563CB-1495-421A-8055-CD381F5BD40D}"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0AA704-6F2B-47A1-8FB3-81D47E325DC7}"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DD74F-9EA0-4D4F-A54F-17F9112F1B34}"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738CA-0A14-44F4-9A08-E69E84BF808E}"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D38A1-E919-4913-8B98-5682A262FE64}"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022040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241486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260797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44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61988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350229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66233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DD6E0-C1E3-4E4F-B3A0-2331AF6E5255}" type="datetime1">
              <a:rPr lang="en-US" smtClean="0"/>
              <a:t>5/7/2020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115040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850774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427388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468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C57121B-20D9-4D3B-A665-CD2D8F8BC166}"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35CD821-7523-4A4A-8BC7-2D5072B0CF4C}" type="datetime1">
              <a:rPr lang="en-US" smtClean="0"/>
              <a:t>5/7/2020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77C58DA-5FDB-4583-8459-2588F4854CDE}" type="datetime1">
              <a:rPr lang="en-US" smtClean="0"/>
              <a:t>5/7/2020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0356253-68DF-441C-AE98-48A3C06DDFD6}" type="datetime1">
              <a:rPr lang="en-US" smtClean="0"/>
              <a:t>5/7/2020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3D3D2-717D-48E6-80FB-93B43227CCF1}" type="slidenum">
              <a:rPr lang="en-US" smtClean="0"/>
              <a:pPr/>
              <a:t>‹#›</a:t>
            </a:fld>
            <a:endParaRPr lang="en-US" dirty="0"/>
          </a:p>
        </p:txBody>
      </p:sp>
      <p:sp>
        <p:nvSpPr>
          <p:cNvPr id="5" name="Rectangle 4"/>
          <p:cNvSpPr/>
          <p:nvPr userDrawn="1"/>
        </p:nvSpPr>
        <p:spPr>
          <a:xfrm>
            <a:off x="0" y="0"/>
            <a:ext cx="9144000" cy="68580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52400" y="152400"/>
            <a:ext cx="8839200"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600" y="228600"/>
            <a:ext cx="8686800" cy="6400800"/>
          </a:xfrm>
          <a:prstGeom prst="rect">
            <a:avLst/>
          </a:prstGeom>
          <a:solidFill>
            <a:srgbClr val="8E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FD5E9D-722A-49D7-97E4-4410358F86F5}"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941812-A4DE-42D2-8D09-BC8F32098BD5}" type="datetime1">
              <a:rPr lang="en-US" smtClean="0"/>
              <a:t>5/7/2020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a:t>
            </a:fld>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D3D2-717D-48E6-80FB-93B43227CCF1}" type="slidenum">
              <a:rPr lang="en-US" smtClean="0"/>
              <a:pPr/>
              <a:t>‹#›</a:t>
            </a:fld>
            <a:endParaRPr lang="en-US" dirty="0"/>
          </a:p>
        </p:txBody>
      </p:sp>
      <p:sp>
        <p:nvSpPr>
          <p:cNvPr id="7" name="Rectangle 6"/>
          <p:cNvSpPr/>
          <p:nvPr userDrawn="1"/>
        </p:nvSpPr>
        <p:spPr>
          <a:xfrm>
            <a:off x="0" y="0"/>
            <a:ext cx="9144000" cy="6858000"/>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00" y="152400"/>
            <a:ext cx="8839200"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wipe/>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8AE67-A259-4300-B19D-DEAC8DD0C060}" type="datetime1">
              <a:rPr lang="en-US" smtClean="0"/>
              <a:t>5/7/2020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D3D2-717D-48E6-80FB-93B43227CC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ipe/>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550268B-5FB1-4301-96B3-05C262E1FF53}" type="datetimeFigureOut">
              <a:rPr lang="en-US" smtClean="0">
                <a:solidFill>
                  <a:prstClr val="white">
                    <a:alpha val="60000"/>
                  </a:prstClr>
                </a:solidFill>
              </a:rPr>
              <a:pPr/>
              <a:t>5/7/2020</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136758586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duotone>
              <a:schemeClr val="accent1">
                <a:shade val="45000"/>
                <a:satMod val="135000"/>
              </a:schemeClr>
              <a:prstClr val="white"/>
            </a:duotone>
          </a:blip>
          <a:srcRect l="12299" r="12738"/>
          <a:stretch>
            <a:fillRect/>
          </a:stretch>
        </p:blipFill>
        <p:spPr bwMode="auto">
          <a:xfrm>
            <a:off x="1828800" y="1524000"/>
            <a:ext cx="5918200" cy="443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667000" y="304800"/>
            <a:ext cx="38100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600" b="1" dirty="0" smtClean="0">
                <a:ln w="11430"/>
                <a:effectLst>
                  <a:outerShdw blurRad="50800" dist="39000" dir="5460000" algn="tl">
                    <a:srgbClr val="000000">
                      <a:alpha val="38000"/>
                    </a:srgbClr>
                  </a:outerShdw>
                </a:effectLst>
                <a:latin typeface="NikoshBAN" pitchFamily="2" charset="0"/>
                <a:cs typeface="NikoshBAN" pitchFamily="2" charset="0"/>
              </a:rPr>
              <a:t>স্বাগতম</a:t>
            </a:r>
            <a:endParaRPr lang="en-US" sz="96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62ACCEFC-A993-4AE5-9DAE-E2987A7ED4B3}" type="datetime1">
              <a:rPr lang="en-US" smtClean="0"/>
              <a:t>5/7/2020</a:t>
            </a:fld>
            <a:endParaRPr lang="en-US" dirty="0"/>
          </a:p>
        </p:txBody>
      </p:sp>
    </p:spTree>
    <p:extLst>
      <p:ext uri="{BB962C8B-B14F-4D97-AF65-F5344CB8AC3E}">
        <p14:creationId xmlns:p14="http://schemas.microsoft.com/office/powerpoint/2010/main" val="55491025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 Senate.jpg"/>
          <p:cNvPicPr>
            <a:picLocks noChangeAspect="1"/>
          </p:cNvPicPr>
          <p:nvPr/>
        </p:nvPicPr>
        <p:blipFill>
          <a:blip r:embed="rId3"/>
          <a:stretch>
            <a:fillRect/>
          </a:stretch>
        </p:blipFill>
        <p:spPr>
          <a:xfrm>
            <a:off x="1600200" y="609600"/>
            <a:ext cx="6189133" cy="3886200"/>
          </a:xfrm>
          <a:prstGeom prst="rect">
            <a:avLst/>
          </a:prstGeom>
          <a:solidFill>
            <a:srgbClr val="000000">
              <a:shade val="95000"/>
            </a:srgbClr>
          </a:solidFill>
          <a:ln w="444500" cap="sq">
            <a:solidFill>
              <a:schemeClr val="tx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381000" y="4876800"/>
            <a:ext cx="8305800" cy="1752600"/>
          </a:xfrm>
          <a:prstGeom prst="round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প্রাচীন কালে রাষ্ট্র ও সরকার ছিল নগর কেন্দ্রিক। কিন্তু কালের বিবর্তনে জনসংখ্যা বৃদ্ধির ফলে নগর রাষ্ট্র বিলুপ্ত হয়ে আধুনিক অংশগ্রহণমূলক গণতান্ত্রিক শাসন প্রতিষ্ঠার জন্য নির্বাচন ব্যবস্থার উদ্ভব হয়েছে।   </a:t>
            </a:r>
            <a:endParaRPr lang="en-US" sz="3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2743200" y="3620869"/>
            <a:ext cx="2971800" cy="646331"/>
          </a:xfrm>
          <a:prstGeom prst="rect">
            <a:avLst/>
          </a:prstGeom>
          <a:noFill/>
        </p:spPr>
        <p:txBody>
          <a:bodyPr wrap="square" rtlCol="0">
            <a:spAutoFit/>
          </a:bodyPr>
          <a:lstStyle/>
          <a:p>
            <a:pPr algn="ctr"/>
            <a:r>
              <a:rPr lang="as-IN" sz="3600" dirty="0" smtClean="0">
                <a:latin typeface="NikoshBAN" pitchFamily="2" charset="0"/>
                <a:cs typeface="NikoshBAN" pitchFamily="2" charset="0"/>
              </a:rPr>
              <a:t>রোমান সিনেট</a:t>
            </a:r>
            <a:endParaRPr lang="en-US" sz="3600" dirty="0" smtClean="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4862BC2-4406-43DD-8738-1C395A52EC0A}" type="datetime1">
              <a:rPr lang="en-US" smtClean="0"/>
              <a:t>5/7/2020</a:t>
            </a:fld>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10</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5334000"/>
            <a:ext cx="1447800" cy="762000"/>
          </a:xfrm>
          <a:prstGeom prst="roundRect">
            <a:avLst/>
          </a:prstGeom>
          <a:solidFill>
            <a:schemeClr val="accent6">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ক্লিক-৫</a:t>
            </a:r>
            <a:endParaRPr lang="en-US" sz="2000" dirty="0" smtClean="0">
              <a:solidFill>
                <a:schemeClr val="tx1"/>
              </a:solidFill>
              <a:latin typeface="NikoshBAN" pitchFamily="2" charset="0"/>
              <a:cs typeface="NikoshBAN" pitchFamily="2" charset="0"/>
            </a:endParaRPr>
          </a:p>
        </p:txBody>
      </p:sp>
      <p:sp>
        <p:nvSpPr>
          <p:cNvPr id="3" name="Frame 2"/>
          <p:cNvSpPr/>
          <p:nvPr/>
        </p:nvSpPr>
        <p:spPr>
          <a:xfrm>
            <a:off x="2209800" y="304800"/>
            <a:ext cx="6705600" cy="762000"/>
          </a:xfrm>
          <a:prstGeom prst="frame">
            <a:avLst/>
          </a:prstGeom>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 নির্বাচন</a:t>
            </a:r>
            <a:r>
              <a:rPr lang="en-US"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প্রক্রিয়ার প্রয়োজনীয় উপকরণ </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ed Rectangle 3"/>
          <p:cNvSpPr/>
          <p:nvPr/>
        </p:nvSpPr>
        <p:spPr>
          <a:xfrm>
            <a:off x="381000" y="2286000"/>
            <a:ext cx="1447800" cy="685800"/>
          </a:xfrm>
          <a:prstGeom prst="roundRect">
            <a:avLst/>
          </a:prstGeom>
          <a:solidFill>
            <a:schemeClr val="accent5">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ক্লিক-১ </a:t>
            </a:r>
            <a:endParaRPr lang="en-US" sz="2000" dirty="0" smtClean="0">
              <a:solidFill>
                <a:schemeClr val="tx1"/>
              </a:solidFill>
              <a:latin typeface="NikoshBAN" pitchFamily="2" charset="0"/>
              <a:cs typeface="NikoshBAN" pitchFamily="2" charset="0"/>
            </a:endParaRPr>
          </a:p>
        </p:txBody>
      </p:sp>
      <p:sp>
        <p:nvSpPr>
          <p:cNvPr id="5" name="Rounded Rectangle 4"/>
          <p:cNvSpPr/>
          <p:nvPr/>
        </p:nvSpPr>
        <p:spPr>
          <a:xfrm>
            <a:off x="381000" y="3048000"/>
            <a:ext cx="1447800" cy="685800"/>
          </a:xfrm>
          <a:prstGeom prst="roundRect">
            <a:avLst/>
          </a:prstGeom>
          <a:solidFill>
            <a:schemeClr val="accent3">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ক্লিক-২</a:t>
            </a:r>
            <a:endParaRPr lang="en-US" sz="2000" dirty="0" smtClean="0">
              <a:solidFill>
                <a:schemeClr val="tx1"/>
              </a:solidFill>
              <a:latin typeface="NikoshBAN" pitchFamily="2" charset="0"/>
              <a:cs typeface="NikoshBAN" pitchFamily="2" charset="0"/>
            </a:endParaRPr>
          </a:p>
        </p:txBody>
      </p:sp>
      <p:sp>
        <p:nvSpPr>
          <p:cNvPr id="6" name="Rounded Rectangle 5"/>
          <p:cNvSpPr/>
          <p:nvPr/>
        </p:nvSpPr>
        <p:spPr>
          <a:xfrm>
            <a:off x="381000" y="3810000"/>
            <a:ext cx="1447800" cy="685800"/>
          </a:xfrm>
          <a:prstGeom prst="roundRect">
            <a:avLst/>
          </a:prstGeom>
          <a:solidFill>
            <a:schemeClr val="bg2">
              <a:lumMod val="9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ক্লিক-৩</a:t>
            </a:r>
            <a:endParaRPr lang="en-US" sz="2000" dirty="0" smtClean="0">
              <a:solidFill>
                <a:schemeClr val="tx1"/>
              </a:solidFill>
              <a:latin typeface="NikoshBAN" pitchFamily="2" charset="0"/>
              <a:cs typeface="NikoshBAN" pitchFamily="2" charset="0"/>
            </a:endParaRPr>
          </a:p>
        </p:txBody>
      </p:sp>
      <p:sp>
        <p:nvSpPr>
          <p:cNvPr id="7" name="Rounded Rectangle 6"/>
          <p:cNvSpPr/>
          <p:nvPr/>
        </p:nvSpPr>
        <p:spPr>
          <a:xfrm>
            <a:off x="381000" y="4592782"/>
            <a:ext cx="1447800" cy="665018"/>
          </a:xfrm>
          <a:prstGeom prst="roundRect">
            <a:avLst/>
          </a:prstGeom>
          <a:solidFill>
            <a:schemeClr val="tx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ক্লিক-৪</a:t>
            </a:r>
            <a:endParaRPr lang="en-US" sz="2000" dirty="0" smtClean="0">
              <a:solidFill>
                <a:schemeClr val="tx1"/>
              </a:solidFill>
              <a:latin typeface="NikoshBAN" pitchFamily="2" charset="0"/>
              <a:cs typeface="NikoshBAN" pitchFamily="2" charset="0"/>
            </a:endParaRPr>
          </a:p>
        </p:txBody>
      </p:sp>
      <p:sp>
        <p:nvSpPr>
          <p:cNvPr id="8" name="Down Arrow Callout 7"/>
          <p:cNvSpPr/>
          <p:nvPr/>
        </p:nvSpPr>
        <p:spPr>
          <a:xfrm>
            <a:off x="228600" y="304800"/>
            <a:ext cx="1600200" cy="1981200"/>
          </a:xfrm>
          <a:prstGeom prst="downArrowCallou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itchFamily="2" charset="0"/>
                <a:cs typeface="NikoshBAN" pitchFamily="2" charset="0"/>
              </a:rPr>
              <a:t>তথ্যগুলো জানার জন্য নিচের বাটনসমূহে ক্লিক করুন </a:t>
            </a:r>
            <a:endParaRPr lang="en-US" sz="2000" dirty="0"/>
          </a:p>
        </p:txBody>
      </p:sp>
      <p:cxnSp>
        <p:nvCxnSpPr>
          <p:cNvPr id="9" name="Straight Connector 8"/>
          <p:cNvCxnSpPr/>
          <p:nvPr/>
        </p:nvCxnSpPr>
        <p:spPr>
          <a:xfrm rot="5400000">
            <a:off x="-1370806" y="3428206"/>
            <a:ext cx="655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114800" y="1647326"/>
            <a:ext cx="3276600" cy="4241285"/>
            <a:chOff x="4191000" y="1647326"/>
            <a:chExt cx="3276600" cy="424128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47326"/>
              <a:ext cx="3276600" cy="4241285"/>
            </a:xfrm>
            <a:prstGeom prst="rect">
              <a:avLst/>
            </a:prstGeom>
            <a:ln w="228600" cap="sq" cmpd="thickThin">
              <a:solidFill>
                <a:srgbClr val="000000"/>
              </a:solidFill>
              <a:prstDash val="solid"/>
              <a:miter lim="800000"/>
            </a:ln>
            <a:effectLst>
              <a:innerShdw blurRad="76200">
                <a:srgbClr val="000000"/>
              </a:innerShdw>
            </a:effectLst>
          </p:spPr>
        </p:pic>
        <p:sp>
          <p:nvSpPr>
            <p:cNvPr id="12" name="TextBox 11"/>
            <p:cNvSpPr txBox="1"/>
            <p:nvPr/>
          </p:nvSpPr>
          <p:spPr>
            <a:xfrm>
              <a:off x="4191000" y="1657290"/>
              <a:ext cx="3276600" cy="400110"/>
            </a:xfrm>
            <a:prstGeom prst="rect">
              <a:avLst/>
            </a:prstGeom>
            <a:solidFill>
              <a:schemeClr val="bg1"/>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000" b="1" dirty="0" smtClean="0">
                  <a:ln w="11430"/>
                  <a:effectLst>
                    <a:outerShdw blurRad="50800" dist="39000" dir="5460000" algn="tl">
                      <a:srgbClr val="000000">
                        <a:alpha val="38000"/>
                      </a:srgbClr>
                    </a:outerShdw>
                  </a:effectLst>
                  <a:latin typeface="NikoshBAN" pitchFamily="2" charset="0"/>
                  <a:cs typeface="NikoshBAN" pitchFamily="2" charset="0"/>
                </a:rPr>
                <a:t>ভোটার তালিকা </a:t>
              </a:r>
              <a:endParaRPr lang="en-US" sz="20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7" name="Group 16"/>
          <p:cNvGrpSpPr/>
          <p:nvPr/>
        </p:nvGrpSpPr>
        <p:grpSpPr>
          <a:xfrm>
            <a:off x="3657600" y="1380554"/>
            <a:ext cx="4191000" cy="4867846"/>
            <a:chOff x="3657600" y="1228154"/>
            <a:chExt cx="4191000" cy="4660457"/>
          </a:xfrm>
        </p:grpSpPr>
        <p:pic>
          <p:nvPicPr>
            <p:cNvPr id="14" name="Picture 2"/>
            <p:cNvPicPr>
              <a:picLocks noChangeAspect="1" noChangeArrowheads="1"/>
            </p:cNvPicPr>
            <p:nvPr/>
          </p:nvPicPr>
          <p:blipFill>
            <a:blip r:embed="rId4"/>
            <a:srcRect l="12884" t="27083" r="11567" b="6250"/>
            <a:stretch>
              <a:fillRect/>
            </a:stretch>
          </p:blipFill>
          <p:spPr bwMode="auto">
            <a:xfrm>
              <a:off x="3657600" y="1228154"/>
              <a:ext cx="4191000" cy="466045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5" name="TextBox 14"/>
            <p:cNvSpPr txBox="1"/>
            <p:nvPr/>
          </p:nvSpPr>
          <p:spPr>
            <a:xfrm>
              <a:off x="3810000" y="1777425"/>
              <a:ext cx="2362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ব্যালট পেপার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0" name="Group 19"/>
          <p:cNvGrpSpPr/>
          <p:nvPr/>
        </p:nvGrpSpPr>
        <p:grpSpPr>
          <a:xfrm>
            <a:off x="3661779" y="1371600"/>
            <a:ext cx="4186821" cy="4876800"/>
            <a:chOff x="3661779" y="1371600"/>
            <a:chExt cx="4186821" cy="4876800"/>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22448" r="24830"/>
            <a:stretch/>
          </p:blipFill>
          <p:spPr>
            <a:xfrm>
              <a:off x="3661779" y="1371600"/>
              <a:ext cx="4186821" cy="4876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9" name="TextBox 18"/>
            <p:cNvSpPr txBox="1"/>
            <p:nvPr/>
          </p:nvSpPr>
          <p:spPr>
            <a:xfrm>
              <a:off x="4381500" y="1474542"/>
              <a:ext cx="2362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ব্যালট বাক্স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3" name="Group 22"/>
          <p:cNvGrpSpPr/>
          <p:nvPr/>
        </p:nvGrpSpPr>
        <p:grpSpPr>
          <a:xfrm>
            <a:off x="3657600" y="1295400"/>
            <a:ext cx="4191000" cy="4953000"/>
            <a:chOff x="3657600" y="1447800"/>
            <a:chExt cx="4191000" cy="4800600"/>
          </a:xfrm>
        </p:grpSpPr>
        <p:pic>
          <p:nvPicPr>
            <p:cNvPr id="21" name="Picture 2"/>
            <p:cNvPicPr>
              <a:picLocks noChangeAspect="1" noChangeArrowheads="1"/>
            </p:cNvPicPr>
            <p:nvPr/>
          </p:nvPicPr>
          <p:blipFill>
            <a:blip r:embed="rId6"/>
            <a:srcRect l="31039" t="22917" r="39678" b="22917"/>
            <a:stretch>
              <a:fillRect/>
            </a:stretch>
          </p:blipFill>
          <p:spPr bwMode="auto">
            <a:xfrm>
              <a:off x="3657600" y="1447800"/>
              <a:ext cx="4191000" cy="4800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2" name="TextBox 21"/>
            <p:cNvSpPr txBox="1"/>
            <p:nvPr/>
          </p:nvSpPr>
          <p:spPr>
            <a:xfrm>
              <a:off x="4648200" y="1504054"/>
              <a:ext cx="2362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ভোটিং সীল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7" name="Group 26"/>
          <p:cNvGrpSpPr/>
          <p:nvPr/>
        </p:nvGrpSpPr>
        <p:grpSpPr>
          <a:xfrm>
            <a:off x="3276600" y="1143000"/>
            <a:ext cx="4648200" cy="5257800"/>
            <a:chOff x="3505200" y="1371600"/>
            <a:chExt cx="4343400" cy="4953000"/>
          </a:xfrm>
        </p:grpSpPr>
        <p:pic>
          <p:nvPicPr>
            <p:cNvPr id="28" name="Picture 27" descr="3612638-Copy.jpg"/>
            <p:cNvPicPr>
              <a:picLocks noChangeAspect="1"/>
            </p:cNvPicPr>
            <p:nvPr/>
          </p:nvPicPr>
          <p:blipFill>
            <a:blip r:embed="rId7"/>
            <a:srcRect l="5796" r="4958"/>
            <a:stretch>
              <a:fillRect/>
            </a:stretch>
          </p:blipFill>
          <p:spPr>
            <a:xfrm>
              <a:off x="3505200" y="1371600"/>
              <a:ext cx="43434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Rectangular Callout 28"/>
            <p:cNvSpPr/>
            <p:nvPr/>
          </p:nvSpPr>
          <p:spPr>
            <a:xfrm>
              <a:off x="5334000" y="1371600"/>
              <a:ext cx="2209800" cy="685800"/>
            </a:xfrm>
            <a:prstGeom prst="wedgeRectCallout">
              <a:avLst>
                <a:gd name="adj1" fmla="val -18863"/>
                <a:gd name="adj2" fmla="val 3368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অমোচনীয় কালি </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grpSp>
      <p:sp>
        <p:nvSpPr>
          <p:cNvPr id="10" name="Date Placeholder 9"/>
          <p:cNvSpPr>
            <a:spLocks noGrp="1"/>
          </p:cNvSpPr>
          <p:nvPr>
            <p:ph type="dt" sz="half" idx="10"/>
          </p:nvPr>
        </p:nvSpPr>
        <p:spPr/>
        <p:txBody>
          <a:bodyPr/>
          <a:lstStyle/>
          <a:p>
            <a:fld id="{2428E85D-1745-4B11-98EE-57CAF7FBD6A5}" type="datetime1">
              <a:rPr lang="en-US" smtClean="0"/>
              <a:t>5/7/2020</a:t>
            </a:fld>
            <a:endParaRPr lang="en-US" dirty="0"/>
          </a:p>
        </p:txBody>
      </p:sp>
      <p:sp>
        <p:nvSpPr>
          <p:cNvPr id="16" name="Slide Number Placeholder 15"/>
          <p:cNvSpPr>
            <a:spLocks noGrp="1"/>
          </p:cNvSpPr>
          <p:nvPr>
            <p:ph type="sldNum" sz="quarter" idx="12"/>
          </p:nvPr>
        </p:nvSpPr>
        <p:spPr/>
        <p:txBody>
          <a:bodyPr/>
          <a:lstStyle/>
          <a:p>
            <a:fld id="{5213D3D2-717D-48E6-80FB-93B43227CCF1}" type="slidenum">
              <a:rPr lang="en-US" smtClean="0"/>
              <a:pPr/>
              <a:t>11</a:t>
            </a:fld>
            <a:endParaRPr lang="en-US" dirty="0"/>
          </a:p>
        </p:txBody>
      </p:sp>
    </p:spTree>
    <p:extLst>
      <p:ext uri="{BB962C8B-B14F-4D97-AF65-F5344CB8AC3E}">
        <p14:creationId xmlns:p14="http://schemas.microsoft.com/office/powerpoint/2010/main" val="134906058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5638800"/>
            <a:ext cx="1447800" cy="762000"/>
          </a:xfrm>
          <a:prstGeom prst="roundRect">
            <a:avLst/>
          </a:prstGeom>
          <a:solidFill>
            <a:schemeClr val="accent6">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৭ ক্লিক-৫</a:t>
            </a:r>
            <a:endParaRPr lang="en-US" sz="2000" dirty="0" smtClean="0">
              <a:solidFill>
                <a:schemeClr val="tx1"/>
              </a:solidFill>
              <a:latin typeface="NikoshBAN" pitchFamily="2" charset="0"/>
              <a:cs typeface="NikoshBAN" pitchFamily="2" charset="0"/>
            </a:endParaRPr>
          </a:p>
        </p:txBody>
      </p:sp>
      <p:sp>
        <p:nvSpPr>
          <p:cNvPr id="3" name="Frame 2"/>
          <p:cNvSpPr/>
          <p:nvPr/>
        </p:nvSpPr>
        <p:spPr>
          <a:xfrm>
            <a:off x="2209800" y="304800"/>
            <a:ext cx="6705600" cy="762000"/>
          </a:xfrm>
          <a:prstGeom prst="fram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নির্বাচন</a:t>
            </a:r>
            <a:r>
              <a:rPr lang="en-US" sz="32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প্রক্রিয়া</a:t>
            </a:r>
            <a:endParaRPr lang="en-US" sz="3200" b="1" dirty="0">
              <a:ln w="11430"/>
              <a:solidFill>
                <a:srgbClr val="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ounded Rectangle 3"/>
          <p:cNvSpPr/>
          <p:nvPr/>
        </p:nvSpPr>
        <p:spPr>
          <a:xfrm>
            <a:off x="381000" y="2590800"/>
            <a:ext cx="1447800" cy="685800"/>
          </a:xfrm>
          <a:prstGeom prst="roundRect">
            <a:avLst/>
          </a:prstGeom>
          <a:solidFill>
            <a:schemeClr val="accent5">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ক্লিক-১ </a:t>
            </a:r>
            <a:endParaRPr lang="en-US" sz="2000" dirty="0" smtClean="0">
              <a:solidFill>
                <a:schemeClr val="tx1"/>
              </a:solidFill>
              <a:latin typeface="NikoshBAN" pitchFamily="2" charset="0"/>
              <a:cs typeface="NikoshBAN" pitchFamily="2" charset="0"/>
            </a:endParaRPr>
          </a:p>
        </p:txBody>
      </p:sp>
      <p:sp>
        <p:nvSpPr>
          <p:cNvPr id="5" name="Rounded Rectangle 4"/>
          <p:cNvSpPr/>
          <p:nvPr/>
        </p:nvSpPr>
        <p:spPr>
          <a:xfrm>
            <a:off x="381000" y="3352800"/>
            <a:ext cx="1447800" cy="685800"/>
          </a:xfrm>
          <a:prstGeom prst="roundRect">
            <a:avLst/>
          </a:prstGeom>
          <a:solidFill>
            <a:schemeClr val="accent3">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ক্লিক-২</a:t>
            </a:r>
            <a:endParaRPr lang="en-US" sz="2000" dirty="0" smtClean="0">
              <a:solidFill>
                <a:schemeClr val="tx1"/>
              </a:solidFill>
              <a:latin typeface="NikoshBAN" pitchFamily="2" charset="0"/>
              <a:cs typeface="NikoshBAN" pitchFamily="2" charset="0"/>
            </a:endParaRPr>
          </a:p>
        </p:txBody>
      </p:sp>
      <p:sp>
        <p:nvSpPr>
          <p:cNvPr id="6" name="Rounded Rectangle 5"/>
          <p:cNvSpPr/>
          <p:nvPr/>
        </p:nvSpPr>
        <p:spPr>
          <a:xfrm>
            <a:off x="381000" y="4114800"/>
            <a:ext cx="1447800" cy="685800"/>
          </a:xfrm>
          <a:prstGeom prst="roundRect">
            <a:avLst/>
          </a:prstGeom>
          <a:solidFill>
            <a:schemeClr val="bg2">
              <a:lumMod val="9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ক্লিক-৩</a:t>
            </a:r>
            <a:endParaRPr lang="en-US" sz="2000" dirty="0" smtClean="0">
              <a:solidFill>
                <a:schemeClr val="tx1"/>
              </a:solidFill>
              <a:latin typeface="NikoshBAN" pitchFamily="2" charset="0"/>
              <a:cs typeface="NikoshBAN" pitchFamily="2" charset="0"/>
            </a:endParaRPr>
          </a:p>
        </p:txBody>
      </p:sp>
      <p:sp>
        <p:nvSpPr>
          <p:cNvPr id="7" name="Rounded Rectangle 6"/>
          <p:cNvSpPr/>
          <p:nvPr/>
        </p:nvSpPr>
        <p:spPr>
          <a:xfrm>
            <a:off x="381000" y="4876800"/>
            <a:ext cx="1447800" cy="665018"/>
          </a:xfrm>
          <a:prstGeom prst="roundRect">
            <a:avLst/>
          </a:prstGeom>
          <a:solidFill>
            <a:schemeClr val="tx2">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ক্লিক-৪</a:t>
            </a:r>
            <a:endParaRPr lang="en-US" sz="2000" dirty="0" smtClean="0">
              <a:solidFill>
                <a:schemeClr val="tx1"/>
              </a:solidFill>
              <a:latin typeface="NikoshBAN" pitchFamily="2" charset="0"/>
              <a:cs typeface="NikoshBAN" pitchFamily="2" charset="0"/>
            </a:endParaRPr>
          </a:p>
        </p:txBody>
      </p:sp>
      <p:sp>
        <p:nvSpPr>
          <p:cNvPr id="8" name="Down Arrow Callout 7"/>
          <p:cNvSpPr/>
          <p:nvPr/>
        </p:nvSpPr>
        <p:spPr>
          <a:xfrm>
            <a:off x="228600" y="304800"/>
            <a:ext cx="1600200" cy="2189018"/>
          </a:xfrm>
          <a:prstGeom prst="downArrowCallou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chemeClr val="tx1"/>
                </a:solidFill>
                <a:latin typeface="NikoshBAN" pitchFamily="2" charset="0"/>
                <a:cs typeface="NikoshBAN" pitchFamily="2" charset="0"/>
              </a:rPr>
              <a:t>তথ্যগুলো জানার জন্য নিচের বাটনসমূহে ক্লিক করুন </a:t>
            </a:r>
            <a:endParaRPr lang="en-US" sz="2000" dirty="0"/>
          </a:p>
        </p:txBody>
      </p:sp>
      <p:cxnSp>
        <p:nvCxnSpPr>
          <p:cNvPr id="9" name="Straight Connector 8"/>
          <p:cNvCxnSpPr/>
          <p:nvPr/>
        </p:nvCxnSpPr>
        <p:spPr>
          <a:xfrm rot="5400000">
            <a:off x="-1370806" y="3428206"/>
            <a:ext cx="65532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29000" y="1600200"/>
            <a:ext cx="4438650" cy="4404955"/>
            <a:chOff x="3429000" y="1600200"/>
            <a:chExt cx="4438650" cy="4404955"/>
          </a:xfrm>
        </p:grpSpPr>
        <p:pic>
          <p:nvPicPr>
            <p:cNvPr id="10" name="Picture 9" descr="2649.jpg"/>
            <p:cNvPicPr>
              <a:picLocks noChangeAspect="1"/>
            </p:cNvPicPr>
            <p:nvPr/>
          </p:nvPicPr>
          <p:blipFill>
            <a:blip r:embed="rId3"/>
            <a:stretch>
              <a:fillRect/>
            </a:stretch>
          </p:blipFill>
          <p:spPr>
            <a:xfrm>
              <a:off x="3429000" y="1600200"/>
              <a:ext cx="4438650" cy="37147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Box 10"/>
            <p:cNvSpPr txBox="1"/>
            <p:nvPr/>
          </p:nvSpPr>
          <p:spPr>
            <a:xfrm>
              <a:off x="4343400" y="5420380"/>
              <a:ext cx="28956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প্রতীক বরাদ্দ</a:t>
              </a:r>
              <a:endParaRPr lang="en-US" sz="3200" b="1" dirty="0">
                <a:latin typeface="NikoshBAN" pitchFamily="2" charset="0"/>
                <a:cs typeface="NikoshBAN" pitchFamily="2" charset="0"/>
              </a:endParaRPr>
            </a:p>
          </p:txBody>
        </p:sp>
      </p:grpSp>
      <p:grpSp>
        <p:nvGrpSpPr>
          <p:cNvPr id="18" name="Group 17"/>
          <p:cNvGrpSpPr/>
          <p:nvPr/>
        </p:nvGrpSpPr>
        <p:grpSpPr>
          <a:xfrm>
            <a:off x="3352800" y="1887692"/>
            <a:ext cx="4648200" cy="3825075"/>
            <a:chOff x="3352800" y="1447800"/>
            <a:chExt cx="4648200" cy="4264967"/>
          </a:xfrm>
        </p:grpSpPr>
        <p:pic>
          <p:nvPicPr>
            <p:cNvPr id="14" name="Picture 13" descr="01tamasha.jpg"/>
            <p:cNvPicPr>
              <a:picLocks noChangeAspect="1"/>
            </p:cNvPicPr>
            <p:nvPr/>
          </p:nvPicPr>
          <p:blipFill rotWithShape="1">
            <a:blip r:embed="rId4"/>
            <a:srcRect b="16778"/>
            <a:stretch/>
          </p:blipFill>
          <p:spPr>
            <a:xfrm>
              <a:off x="3352800" y="1524001"/>
              <a:ext cx="4648200" cy="41887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 name="TextBox 16"/>
            <p:cNvSpPr txBox="1"/>
            <p:nvPr/>
          </p:nvSpPr>
          <p:spPr>
            <a:xfrm>
              <a:off x="3352800" y="1447800"/>
              <a:ext cx="2295525"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নির্বাচনী প্রচারণা </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5" name="Group 14"/>
          <p:cNvGrpSpPr/>
          <p:nvPr/>
        </p:nvGrpSpPr>
        <p:grpSpPr>
          <a:xfrm>
            <a:off x="3352800" y="1524000"/>
            <a:ext cx="4648200" cy="4188767"/>
            <a:chOff x="3352800" y="1524000"/>
            <a:chExt cx="4648200" cy="4188767"/>
          </a:xfrm>
        </p:grpSpPr>
        <p:pic>
          <p:nvPicPr>
            <p:cNvPr id="19" name="Picture 2"/>
            <p:cNvPicPr>
              <a:picLocks noChangeAspect="1" noChangeArrowheads="1"/>
            </p:cNvPicPr>
            <p:nvPr/>
          </p:nvPicPr>
          <p:blipFill>
            <a:blip r:embed="rId5"/>
            <a:srcRect l="4685" t="3125" r="4539" b="6250"/>
            <a:stretch>
              <a:fillRect/>
            </a:stretch>
          </p:blipFill>
          <p:spPr bwMode="auto">
            <a:xfrm>
              <a:off x="3352800" y="1524000"/>
              <a:ext cx="4648200" cy="41887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0" name="TextBox 19"/>
            <p:cNvSpPr txBox="1"/>
            <p:nvPr/>
          </p:nvSpPr>
          <p:spPr>
            <a:xfrm>
              <a:off x="3886200" y="1549047"/>
              <a:ext cx="3505200"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ভোট গ্রহণ ও ভোট প্রদান  </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7" name="Group 26"/>
          <p:cNvGrpSpPr/>
          <p:nvPr/>
        </p:nvGrpSpPr>
        <p:grpSpPr>
          <a:xfrm>
            <a:off x="3287813" y="1465108"/>
            <a:ext cx="4713187" cy="4249892"/>
            <a:chOff x="3287813" y="1465108"/>
            <a:chExt cx="4713187" cy="4249892"/>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7813" y="1465108"/>
              <a:ext cx="4713187" cy="42498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6" name="TextBox 25"/>
            <p:cNvSpPr txBox="1"/>
            <p:nvPr/>
          </p:nvSpPr>
          <p:spPr>
            <a:xfrm>
              <a:off x="4082143" y="1534180"/>
              <a:ext cx="2895600" cy="523220"/>
            </a:xfrm>
            <a:prstGeom prst="rect">
              <a:avLst/>
            </a:prstGeom>
            <a:solidFill>
              <a:schemeClr val="accent6">
                <a:lumMod val="20000"/>
                <a:lumOff val="80000"/>
              </a:schemeClr>
            </a:solidFill>
          </p:spPr>
          <p:txBody>
            <a:bodyPr wrap="square" rtlCol="0">
              <a:spAutoFit/>
            </a:bodyPr>
            <a:lstStyle/>
            <a:p>
              <a:pPr algn="ctr"/>
              <a:r>
                <a:rPr lang="bn-BD" sz="2800" dirty="0" smtClean="0">
                  <a:latin typeface="NikoshBAN" pitchFamily="2" charset="0"/>
                  <a:cs typeface="NikoshBAN" pitchFamily="2" charset="0"/>
                </a:rPr>
                <a:t>ভোট গণনার অপেক্ষা </a:t>
              </a:r>
              <a:endParaRPr lang="en-US" sz="2800" dirty="0">
                <a:latin typeface="NikoshBAN" pitchFamily="2" charset="0"/>
                <a:cs typeface="NikoshBAN" pitchFamily="2" charset="0"/>
              </a:endParaRPr>
            </a:p>
          </p:txBody>
        </p:sp>
      </p:grpSp>
      <p:grpSp>
        <p:nvGrpSpPr>
          <p:cNvPr id="28" name="Group 27"/>
          <p:cNvGrpSpPr/>
          <p:nvPr/>
        </p:nvGrpSpPr>
        <p:grpSpPr>
          <a:xfrm>
            <a:off x="3124200" y="1295400"/>
            <a:ext cx="5105400" cy="4572000"/>
            <a:chOff x="3124200" y="1371600"/>
            <a:chExt cx="5105400" cy="4495800"/>
          </a:xfrm>
        </p:grpSpPr>
        <p:pic>
          <p:nvPicPr>
            <p:cNvPr id="30" name="Picture 29"/>
            <p:cNvPicPr>
              <a:picLocks noChangeAspect="1"/>
            </p:cNvPicPr>
            <p:nvPr/>
          </p:nvPicPr>
          <p:blipFill>
            <a:blip r:embed="rId7">
              <a:extLst>
                <a:ext uri="{28A0092B-C50C-407E-A947-70E740481C1C}">
                  <a14:useLocalDpi xmlns:a14="http://schemas.microsoft.com/office/drawing/2010/main" val="0"/>
                </a:ext>
              </a:extLst>
            </a:blip>
            <a:srcRect l="12500" t="14341" r="14773" b="13954"/>
            <a:stretch>
              <a:fillRect/>
            </a:stretch>
          </p:blipFill>
          <p:spPr>
            <a:xfrm>
              <a:off x="3124200" y="1371600"/>
              <a:ext cx="51054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5334000" y="1371600"/>
              <a:ext cx="2895600" cy="523220"/>
            </a:xfrm>
            <a:prstGeom prst="rect">
              <a:avLst/>
            </a:prstGeom>
            <a:solidFill>
              <a:schemeClr val="accent3">
                <a:lumMod val="75000"/>
              </a:schemeClr>
            </a:solidFill>
          </p:spPr>
          <p:txBody>
            <a:bodyPr wrap="square" rtlCol="0">
              <a:spAutoFit/>
            </a:bodyPr>
            <a:lstStyle/>
            <a:p>
              <a:pPr algn="ctr"/>
              <a:r>
                <a:rPr lang="bn-BD" sz="2800" dirty="0">
                  <a:solidFill>
                    <a:schemeClr val="bg1"/>
                  </a:solidFill>
                  <a:latin typeface="NikoshBAN" pitchFamily="2" charset="0"/>
                  <a:cs typeface="NikoshBAN" pitchFamily="2" charset="0"/>
                </a:rPr>
                <a:t>নির্বাচিত প্রতিনিধি</a:t>
              </a:r>
              <a:endParaRPr lang="en-US" sz="2800" dirty="0">
                <a:solidFill>
                  <a:schemeClr val="bg1"/>
                </a:solidFill>
                <a:latin typeface="NikoshBAN" pitchFamily="2" charset="0"/>
                <a:cs typeface="NikoshBAN" pitchFamily="2" charset="0"/>
              </a:endParaRPr>
            </a:p>
          </p:txBody>
        </p:sp>
      </p:grpSp>
      <p:sp>
        <p:nvSpPr>
          <p:cNvPr id="21" name="Date Placeholder 20"/>
          <p:cNvSpPr>
            <a:spLocks noGrp="1"/>
          </p:cNvSpPr>
          <p:nvPr>
            <p:ph type="dt" sz="half" idx="10"/>
          </p:nvPr>
        </p:nvSpPr>
        <p:spPr/>
        <p:txBody>
          <a:bodyPr/>
          <a:lstStyle/>
          <a:p>
            <a:fld id="{EFD6B6E6-2D84-4129-9A63-9DC0E2CA9E3C}" type="datetime1">
              <a:rPr lang="en-US" smtClean="0"/>
              <a:t>5/7/2020</a:t>
            </a:fld>
            <a:endParaRPr lang="en-US" dirty="0"/>
          </a:p>
        </p:txBody>
      </p:sp>
      <p:sp>
        <p:nvSpPr>
          <p:cNvPr id="22" name="Slide Number Placeholder 21"/>
          <p:cNvSpPr>
            <a:spLocks noGrp="1"/>
          </p:cNvSpPr>
          <p:nvPr>
            <p:ph type="sldNum" sz="quarter" idx="12"/>
          </p:nvPr>
        </p:nvSpPr>
        <p:spPr/>
        <p:txBody>
          <a:bodyPr/>
          <a:lstStyle/>
          <a:p>
            <a:fld id="{5213D3D2-717D-48E6-80FB-93B43227CCF1}" type="slidenum">
              <a:rPr lang="en-US" smtClean="0"/>
              <a:pPr/>
              <a:t>12</a:t>
            </a:fld>
            <a:endParaRPr lang="en-US" dirty="0"/>
          </a:p>
        </p:txBody>
      </p:sp>
    </p:spTree>
    <p:extLst>
      <p:ext uri="{BB962C8B-B14F-4D97-AF65-F5344CB8AC3E}">
        <p14:creationId xmlns:p14="http://schemas.microsoft.com/office/powerpoint/2010/main" val="209016034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89123281"/>
              </p:ext>
            </p:extLst>
          </p:nvPr>
        </p:nvGraphicFramePr>
        <p:xfrm>
          <a:off x="762000" y="1143000"/>
          <a:ext cx="7620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rame 2"/>
          <p:cNvSpPr/>
          <p:nvPr/>
        </p:nvSpPr>
        <p:spPr>
          <a:xfrm>
            <a:off x="3276600" y="381000"/>
            <a:ext cx="3505200" cy="609600"/>
          </a:xfrm>
          <a:prstGeom prst="frame">
            <a:avLst/>
          </a:prstGeom>
          <a:solidFill>
            <a:schemeClr val="accent6">
              <a:lumMod val="5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নির্বাচন পদ্ধতি  </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Date Placeholder 3"/>
          <p:cNvSpPr>
            <a:spLocks noGrp="1"/>
          </p:cNvSpPr>
          <p:nvPr>
            <p:ph type="dt" sz="half" idx="10"/>
          </p:nvPr>
        </p:nvSpPr>
        <p:spPr/>
        <p:txBody>
          <a:bodyPr/>
          <a:lstStyle/>
          <a:p>
            <a:fld id="{32D3786A-8284-45E4-B348-638543135CE7}" type="datetime1">
              <a:rPr lang="en-US" smtClean="0"/>
              <a:t>5/7/2020</a:t>
            </a:fld>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13</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BB737065-80AF-4E24-A4E8-6EE73267B4F5}"/>
                                            </p:graphicEl>
                                          </p:spTgt>
                                        </p:tgtEl>
                                        <p:attrNameLst>
                                          <p:attrName>style.visibility</p:attrName>
                                        </p:attrNameLst>
                                      </p:cBhvr>
                                      <p:to>
                                        <p:strVal val="visible"/>
                                      </p:to>
                                    </p:set>
                                    <p:anim calcmode="lin" valueType="num">
                                      <p:cBhvr>
                                        <p:cTn id="7" dur="500" fill="hold"/>
                                        <p:tgtEl>
                                          <p:spTgt spid="2">
                                            <p:graphicEl>
                                              <a:dgm id="{BB737065-80AF-4E24-A4E8-6EE73267B4F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BB737065-80AF-4E24-A4E8-6EE73267B4F5}"/>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graphicEl>
                                              <a:dgm id="{D2868C42-7C77-480C-940F-3446F8CECFBB}"/>
                                            </p:graphicEl>
                                          </p:spTgt>
                                        </p:tgtEl>
                                        <p:attrNameLst>
                                          <p:attrName>style.visibility</p:attrName>
                                        </p:attrNameLst>
                                      </p:cBhvr>
                                      <p:to>
                                        <p:strVal val="visible"/>
                                      </p:to>
                                    </p:set>
                                    <p:anim calcmode="lin" valueType="num">
                                      <p:cBhvr>
                                        <p:cTn id="13" dur="500" fill="hold"/>
                                        <p:tgtEl>
                                          <p:spTgt spid="2">
                                            <p:graphicEl>
                                              <a:dgm id="{D2868C42-7C77-480C-940F-3446F8CECFBB}"/>
                                            </p:graphicEl>
                                          </p:spTgt>
                                        </p:tgtEl>
                                        <p:attrNameLst>
                                          <p:attrName>ppt_w</p:attrName>
                                        </p:attrNameLst>
                                      </p:cBhvr>
                                      <p:tavLst>
                                        <p:tav tm="0">
                                          <p:val>
                                            <p:fltVal val="0"/>
                                          </p:val>
                                        </p:tav>
                                        <p:tav tm="100000">
                                          <p:val>
                                            <p:strVal val="#ppt_w"/>
                                          </p:val>
                                        </p:tav>
                                      </p:tavLst>
                                    </p:anim>
                                    <p:anim calcmode="lin" valueType="num">
                                      <p:cBhvr>
                                        <p:cTn id="14" dur="500" fill="hold"/>
                                        <p:tgtEl>
                                          <p:spTgt spid="2">
                                            <p:graphicEl>
                                              <a:dgm id="{D2868C42-7C77-480C-940F-3446F8CECFBB}"/>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
                                            <p:graphicEl>
                                              <a:dgm id="{977368DC-ED52-43AF-A5EB-1468845B2F78}"/>
                                            </p:graphicEl>
                                          </p:spTgt>
                                        </p:tgtEl>
                                        <p:attrNameLst>
                                          <p:attrName>style.visibility</p:attrName>
                                        </p:attrNameLst>
                                      </p:cBhvr>
                                      <p:to>
                                        <p:strVal val="visible"/>
                                      </p:to>
                                    </p:set>
                                    <p:anim calcmode="lin" valueType="num">
                                      <p:cBhvr>
                                        <p:cTn id="17" dur="500" fill="hold"/>
                                        <p:tgtEl>
                                          <p:spTgt spid="2">
                                            <p:graphicEl>
                                              <a:dgm id="{977368DC-ED52-43AF-A5EB-1468845B2F78}"/>
                                            </p:graphicEl>
                                          </p:spTgt>
                                        </p:tgtEl>
                                        <p:attrNameLst>
                                          <p:attrName>ppt_w</p:attrName>
                                        </p:attrNameLst>
                                      </p:cBhvr>
                                      <p:tavLst>
                                        <p:tav tm="0">
                                          <p:val>
                                            <p:fltVal val="0"/>
                                          </p:val>
                                        </p:tav>
                                        <p:tav tm="100000">
                                          <p:val>
                                            <p:strVal val="#ppt_w"/>
                                          </p:val>
                                        </p:tav>
                                      </p:tavLst>
                                    </p:anim>
                                    <p:anim calcmode="lin" valueType="num">
                                      <p:cBhvr>
                                        <p:cTn id="18" dur="500" fill="hold"/>
                                        <p:tgtEl>
                                          <p:spTgt spid="2">
                                            <p:graphicEl>
                                              <a:dgm id="{977368DC-ED52-43AF-A5EB-1468845B2F78}"/>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graphicEl>
                                              <a:dgm id="{CAB9E86F-B6AF-46BD-96C9-7D5DA78479D6}"/>
                                            </p:graphicEl>
                                          </p:spTgt>
                                        </p:tgtEl>
                                        <p:attrNameLst>
                                          <p:attrName>style.visibility</p:attrName>
                                        </p:attrNameLst>
                                      </p:cBhvr>
                                      <p:to>
                                        <p:strVal val="visible"/>
                                      </p:to>
                                    </p:set>
                                    <p:anim calcmode="lin" valueType="num">
                                      <p:cBhvr>
                                        <p:cTn id="23" dur="500" fill="hold"/>
                                        <p:tgtEl>
                                          <p:spTgt spid="2">
                                            <p:graphicEl>
                                              <a:dgm id="{CAB9E86F-B6AF-46BD-96C9-7D5DA78479D6}"/>
                                            </p:graphicEl>
                                          </p:spTgt>
                                        </p:tgtEl>
                                        <p:attrNameLst>
                                          <p:attrName>ppt_w</p:attrName>
                                        </p:attrNameLst>
                                      </p:cBhvr>
                                      <p:tavLst>
                                        <p:tav tm="0">
                                          <p:val>
                                            <p:fltVal val="0"/>
                                          </p:val>
                                        </p:tav>
                                        <p:tav tm="100000">
                                          <p:val>
                                            <p:strVal val="#ppt_w"/>
                                          </p:val>
                                        </p:tav>
                                      </p:tavLst>
                                    </p:anim>
                                    <p:anim calcmode="lin" valueType="num">
                                      <p:cBhvr>
                                        <p:cTn id="24" dur="500" fill="hold"/>
                                        <p:tgtEl>
                                          <p:spTgt spid="2">
                                            <p:graphicEl>
                                              <a:dgm id="{CAB9E86F-B6AF-46BD-96C9-7D5DA78479D6}"/>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graphicEl>
                                              <a:dgm id="{5E40245A-EC5B-4E1F-A921-E755B5A60A9D}"/>
                                            </p:graphicEl>
                                          </p:spTgt>
                                        </p:tgtEl>
                                        <p:attrNameLst>
                                          <p:attrName>style.visibility</p:attrName>
                                        </p:attrNameLst>
                                      </p:cBhvr>
                                      <p:to>
                                        <p:strVal val="visible"/>
                                      </p:to>
                                    </p:set>
                                    <p:anim calcmode="lin" valueType="num">
                                      <p:cBhvr>
                                        <p:cTn id="27" dur="500" fill="hold"/>
                                        <p:tgtEl>
                                          <p:spTgt spid="2">
                                            <p:graphicEl>
                                              <a:dgm id="{5E40245A-EC5B-4E1F-A921-E755B5A60A9D}"/>
                                            </p:graphicEl>
                                          </p:spTgt>
                                        </p:tgtEl>
                                        <p:attrNameLst>
                                          <p:attrName>ppt_w</p:attrName>
                                        </p:attrNameLst>
                                      </p:cBhvr>
                                      <p:tavLst>
                                        <p:tav tm="0">
                                          <p:val>
                                            <p:fltVal val="0"/>
                                          </p:val>
                                        </p:tav>
                                        <p:tav tm="100000">
                                          <p:val>
                                            <p:strVal val="#ppt_w"/>
                                          </p:val>
                                        </p:tav>
                                      </p:tavLst>
                                    </p:anim>
                                    <p:anim calcmode="lin" valueType="num">
                                      <p:cBhvr>
                                        <p:cTn id="28" dur="500" fill="hold"/>
                                        <p:tgtEl>
                                          <p:spTgt spid="2">
                                            <p:graphicEl>
                                              <a:dgm id="{5E40245A-EC5B-4E1F-A921-E755B5A60A9D}"/>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352800" y="1676400"/>
            <a:ext cx="3200400" cy="27432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প্রত্যক্ষ নির্বাচন  কাকে বলে?</a:t>
            </a:r>
            <a:endParaRPr lang="en-US" sz="3600" b="1" dirty="0">
              <a:ln w="11430"/>
              <a:solidFill>
                <a:schemeClr val="tx1"/>
              </a:solidFill>
              <a:effectLst>
                <a:outerShdw blurRad="50800" dist="39000" dir="5460000" algn="tl">
                  <a:srgbClr val="000000">
                    <a:alpha val="38000"/>
                  </a:srgbClr>
                </a:outerShdw>
              </a:effectLst>
            </a:endParaRPr>
          </a:p>
        </p:txBody>
      </p:sp>
      <p:sp>
        <p:nvSpPr>
          <p:cNvPr id="2" name="Frame 1"/>
          <p:cNvSpPr/>
          <p:nvPr/>
        </p:nvSpPr>
        <p:spPr>
          <a:xfrm>
            <a:off x="1676400" y="304800"/>
            <a:ext cx="6324600" cy="609600"/>
          </a:xfrm>
          <a:prstGeom prst="frame">
            <a:avLst/>
          </a:prstGeom>
          <a:solidFill>
            <a:schemeClr val="accent6">
              <a:lumMod val="5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3200" b="1" dirty="0" smtClean="0">
                <a:solidFill>
                  <a:schemeClr val="tx1"/>
                </a:solidFill>
                <a:latin typeface="NikoshBAN" pitchFamily="2" charset="0"/>
                <a:cs typeface="NikoshBAN" pitchFamily="2" charset="0"/>
              </a:rPr>
              <a:t>প্রত্যক্ষ নির্বাচন</a:t>
            </a:r>
            <a:endParaRPr lang="en-US" sz="3200" b="1" dirty="0">
              <a:solidFill>
                <a:schemeClr val="tx1"/>
              </a:solidFill>
              <a:latin typeface="NikoshBAN" pitchFamily="2" charset="0"/>
              <a:cs typeface="NikoshBAN" pitchFamily="2" charset="0"/>
            </a:endParaRPr>
          </a:p>
        </p:txBody>
      </p:sp>
      <p:sp>
        <p:nvSpPr>
          <p:cNvPr id="7" name="Rectangle 6"/>
          <p:cNvSpPr/>
          <p:nvPr/>
        </p:nvSpPr>
        <p:spPr>
          <a:xfrm>
            <a:off x="228600" y="5181600"/>
            <a:ext cx="8686800" cy="1219200"/>
          </a:xfrm>
          <a:prstGeom prst="rect">
            <a:avLst/>
          </a:prstGeom>
          <a:solidFill>
            <a:schemeClr val="accent1">
              <a:lumMod val="20000"/>
              <a:lumOff val="80000"/>
            </a:schemeClr>
          </a:solidFill>
          <a:ln>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নাগরিকরা যখন সরাসরি ভোটে তাদের প্রতিনিধি নির্বাচন করে তাকে প্রত্যক্ষ নির্বাচন বলে। </a:t>
            </a:r>
            <a:endParaRPr lang="en-US"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3" name="Group 8"/>
          <p:cNvGrpSpPr/>
          <p:nvPr/>
        </p:nvGrpSpPr>
        <p:grpSpPr>
          <a:xfrm>
            <a:off x="1676400" y="990600"/>
            <a:ext cx="6324600" cy="4114800"/>
            <a:chOff x="1371600" y="1219200"/>
            <a:chExt cx="6705600" cy="4333220"/>
          </a:xfrm>
        </p:grpSpPr>
        <p:pic>
          <p:nvPicPr>
            <p:cNvPr id="5" name="Picture 4" descr="_IGP7280.jpg"/>
            <p:cNvPicPr>
              <a:picLocks noChangeAspect="1"/>
            </p:cNvPicPr>
            <p:nvPr/>
          </p:nvPicPr>
          <p:blipFill>
            <a:blip r:embed="rId3"/>
            <a:stretch>
              <a:fillRect/>
            </a:stretch>
          </p:blipFill>
          <p:spPr>
            <a:xfrm>
              <a:off x="1371600" y="1219200"/>
              <a:ext cx="6705600" cy="4309452"/>
            </a:xfrm>
            <a:prstGeom prst="rect">
              <a:avLst/>
            </a:prstGeom>
          </p:spPr>
        </p:pic>
        <p:sp>
          <p:nvSpPr>
            <p:cNvPr id="8" name="TextBox 7"/>
            <p:cNvSpPr txBox="1"/>
            <p:nvPr/>
          </p:nvSpPr>
          <p:spPr>
            <a:xfrm>
              <a:off x="1447800" y="5029200"/>
              <a:ext cx="6553200" cy="523220"/>
            </a:xfrm>
            <a:prstGeom prst="rect">
              <a:avLst/>
            </a:prstGeom>
            <a:noFill/>
          </p:spPr>
          <p:txBody>
            <a:bodyPr wrap="square" rtlCol="0">
              <a:spAutoFit/>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বাংলাদেশ জাতীয় সংসদ </a:t>
              </a:r>
              <a:endParaRPr lang="en-US" sz="28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4" name="Date Placeholder 3"/>
          <p:cNvSpPr>
            <a:spLocks noGrp="1"/>
          </p:cNvSpPr>
          <p:nvPr>
            <p:ph type="dt" sz="half" idx="10"/>
          </p:nvPr>
        </p:nvSpPr>
        <p:spPr/>
        <p:txBody>
          <a:bodyPr/>
          <a:lstStyle/>
          <a:p>
            <a:fld id="{F3EB7C53-B725-4355-A231-7D6BD9613605}" type="datetime1">
              <a:rPr lang="en-US" smtClean="0"/>
              <a:t>5/7/2020</a:t>
            </a:fld>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14</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4685" t="3125" r="4539" b="6250"/>
          <a:stretch>
            <a:fillRect/>
          </a:stretch>
        </p:blipFill>
        <p:spPr bwMode="auto">
          <a:xfrm>
            <a:off x="2971800" y="4357254"/>
            <a:ext cx="3124200" cy="2272145"/>
          </a:xfrm>
          <a:prstGeom prst="wedgeEllipseCallout">
            <a:avLst>
              <a:gd name="adj1" fmla="val 71354"/>
              <a:gd name="adj2" fmla="val -76396"/>
            </a:avLst>
          </a:prstGeom>
          <a:ln w="57150">
            <a:solidFill>
              <a:schemeClr val="tx1"/>
            </a:solidFill>
          </a:ln>
          <a:effectLst>
            <a:outerShdw blurRad="190500" algn="tl" rotWithShape="0">
              <a:srgbClr val="000000">
                <a:alpha val="70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066800"/>
            <a:ext cx="3276600" cy="2438400"/>
          </a:xfrm>
          <a:prstGeom prst="roundRect">
            <a:avLst/>
          </a:prstGeom>
          <a:ln w="57150">
            <a:solidFill>
              <a:schemeClr val="tx1"/>
            </a:solidFill>
          </a:ln>
        </p:spPr>
      </p:pic>
      <p:pic>
        <p:nvPicPr>
          <p:cNvPr id="11" name="Picture 10" descr="2013-06-15-09-41-36-51bc36d0b5504-1.jpg"/>
          <p:cNvPicPr>
            <a:picLocks noChangeAspect="1"/>
          </p:cNvPicPr>
          <p:nvPr/>
        </p:nvPicPr>
        <p:blipFill>
          <a:blip r:embed="rId5"/>
          <a:stretch>
            <a:fillRect/>
          </a:stretch>
        </p:blipFill>
        <p:spPr>
          <a:xfrm>
            <a:off x="381000" y="1088231"/>
            <a:ext cx="3352800" cy="2416969"/>
          </a:xfrm>
          <a:prstGeom prst="wedgeRoundRectCallout">
            <a:avLst>
              <a:gd name="adj1" fmla="val 43068"/>
              <a:gd name="adj2" fmla="val 85921"/>
              <a:gd name="adj3" fmla="val 16667"/>
            </a:avLst>
          </a:prstGeom>
          <a:ln w="57150">
            <a:solidFill>
              <a:schemeClr val="tx1"/>
            </a:solidFill>
          </a:ln>
        </p:spPr>
      </p:pic>
      <p:sp>
        <p:nvSpPr>
          <p:cNvPr id="12" name="TextBox 11"/>
          <p:cNvSpPr txBox="1"/>
          <p:nvPr/>
        </p:nvSpPr>
        <p:spPr>
          <a:xfrm>
            <a:off x="685800" y="1129903"/>
            <a:ext cx="2057400" cy="851297"/>
          </a:xfrm>
          <a:prstGeom prst="wedgeRoundRectCallou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ভোটার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TextBox 13"/>
          <p:cNvSpPr txBox="1"/>
          <p:nvPr/>
        </p:nvSpPr>
        <p:spPr>
          <a:xfrm>
            <a:off x="3143250" y="4671978"/>
            <a:ext cx="2647950" cy="14465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smtClean="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সরাসরি ভোট প্রদান  </a:t>
            </a:r>
            <a:endParaRPr lang="en-US" sz="4400" b="1"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5334000" y="2971800"/>
            <a:ext cx="350520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smtClean="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নির্বাচিত প্রতিনিধি  </a:t>
            </a:r>
            <a:endParaRPr lang="en-US" sz="40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Frame 14"/>
          <p:cNvSpPr/>
          <p:nvPr/>
        </p:nvSpPr>
        <p:spPr>
          <a:xfrm>
            <a:off x="2400300" y="313032"/>
            <a:ext cx="4267200" cy="609600"/>
          </a:xfrm>
          <a:prstGeom prst="frame">
            <a:avLst/>
          </a:prstGeo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প্রত্যক্ষ নির্বাচন</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99B7D5F5-6E2E-4394-BA37-311BE57A8679}" type="datetime1">
              <a:rPr lang="en-US" smtClean="0"/>
              <a:t>5/7/2020</a:t>
            </a:fld>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15</a:t>
            </a:fld>
            <a:endParaRPr lang="en-US" dirty="0"/>
          </a:p>
        </p:txBody>
      </p:sp>
    </p:spTree>
    <p:extLst>
      <p:ext uri="{BB962C8B-B14F-4D97-AF65-F5344CB8AC3E}">
        <p14:creationId xmlns:p14="http://schemas.microsoft.com/office/powerpoint/2010/main" val="1825718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3200400" cy="457200"/>
          </a:xfrm>
          <a:prstGeom prst="rect">
            <a:avLst/>
          </a:prstGeom>
          <a:solidFill>
            <a:schemeClr val="accent5">
              <a:lumMod val="20000"/>
              <a:lumOff val="8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দলগত কাজ</a:t>
            </a:r>
            <a:endParaRPr lang="en-US" sz="3600" dirty="0">
              <a:solidFill>
                <a:schemeClr val="tx1"/>
              </a:solidFill>
              <a:latin typeface="NikoshBAN" pitchFamily="2" charset="0"/>
              <a:cs typeface="NikoshBAN" pitchFamily="2" charset="0"/>
            </a:endParaRPr>
          </a:p>
        </p:txBody>
      </p:sp>
      <p:sp>
        <p:nvSpPr>
          <p:cNvPr id="3" name="Rounded Rectangle 2"/>
          <p:cNvSpPr/>
          <p:nvPr/>
        </p:nvSpPr>
        <p:spPr>
          <a:xfrm>
            <a:off x="6248400" y="304800"/>
            <a:ext cx="2590800" cy="533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3200" dirty="0" smtClean="0">
                <a:latin typeface="NikoshBAN" pitchFamily="2" charset="0"/>
                <a:cs typeface="NikoshBAN" pitchFamily="2" charset="0"/>
              </a:rPr>
              <a:t>সময়ঃ ১০ মিনিট</a:t>
            </a:r>
          </a:p>
        </p:txBody>
      </p:sp>
      <p:sp>
        <p:nvSpPr>
          <p:cNvPr id="4" name="Rounded Rectangle 3"/>
          <p:cNvSpPr/>
          <p:nvPr/>
        </p:nvSpPr>
        <p:spPr>
          <a:xfrm>
            <a:off x="228600" y="4419600"/>
            <a:ext cx="8686800" cy="2209800"/>
          </a:xfrm>
          <a:prstGeom prst="round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প্রথমে তোমরা প্রত্যেক বেঞ্চের চার জন ছাত্রের মধ্যে থেকে </a:t>
            </a:r>
            <a:r>
              <a:rPr lang="bn-BD" sz="32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এক জন করে প্রতিনিধি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বাছাই কর। উক্ত প্রতিনিধিরা প্রত্যেকে আলাদাভাবে ভোট দিয়ে একজন </a:t>
            </a:r>
            <a:r>
              <a:rPr lang="bn-BD" sz="3200" b="1" dirty="0" smtClean="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শ্রেণি প্রতিনিধি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নির্বাচিত কর।   </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descr="1000.jpg"/>
          <p:cNvPicPr>
            <a:picLocks noChangeAspect="1"/>
          </p:cNvPicPr>
          <p:nvPr/>
        </p:nvPicPr>
        <p:blipFill>
          <a:blip r:embed="rId3"/>
          <a:stretch>
            <a:fillRect/>
          </a:stretch>
        </p:blipFill>
        <p:spPr>
          <a:xfrm>
            <a:off x="2495550" y="990600"/>
            <a:ext cx="390525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Date Placeholder 5"/>
          <p:cNvSpPr>
            <a:spLocks noGrp="1"/>
          </p:cNvSpPr>
          <p:nvPr>
            <p:ph type="dt" sz="half" idx="10"/>
          </p:nvPr>
        </p:nvSpPr>
        <p:spPr/>
        <p:txBody>
          <a:bodyPr/>
          <a:lstStyle/>
          <a:p>
            <a:fld id="{72597AA1-25BC-4E4C-B040-7942B4F6BBBE}" type="datetime1">
              <a:rPr lang="en-US" smtClean="0"/>
              <a:t>5/7/2020</a:t>
            </a:fld>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16</a:t>
            </a:fld>
            <a:endParaRPr lang="en-US" dirty="0"/>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667000" y="304800"/>
            <a:ext cx="3733800" cy="609600"/>
          </a:xfrm>
          <a:prstGeom prst="frame">
            <a:avLst/>
          </a:prstGeo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3200" dirty="0" smtClean="0">
                <a:solidFill>
                  <a:schemeClr val="tx1"/>
                </a:solidFill>
                <a:latin typeface="NikoshBAN" pitchFamily="2" charset="0"/>
                <a:cs typeface="NikoshBAN" pitchFamily="2" charset="0"/>
              </a:rPr>
              <a:t>পরোক্ষ নির্বাচন</a:t>
            </a:r>
            <a:endParaRPr lang="en-US" sz="3200" dirty="0">
              <a:solidFill>
                <a:schemeClr val="tx1"/>
              </a:solidFill>
              <a:latin typeface="NikoshBAN" pitchFamily="2" charset="0"/>
              <a:cs typeface="NikoshBAN" pitchFamily="2" charset="0"/>
            </a:endParaRPr>
          </a:p>
        </p:txBody>
      </p:sp>
      <p:sp>
        <p:nvSpPr>
          <p:cNvPr id="3" name="Rectangle 2"/>
          <p:cNvSpPr/>
          <p:nvPr/>
        </p:nvSpPr>
        <p:spPr>
          <a:xfrm>
            <a:off x="304800" y="4572000"/>
            <a:ext cx="8534400" cy="1905000"/>
          </a:xfrm>
          <a:prstGeom prst="rect">
            <a:avLst/>
          </a:prstGeom>
          <a:solidFill>
            <a:schemeClr val="accent1">
              <a:lumMod val="20000"/>
              <a:lumOff val="80000"/>
            </a:schemeClr>
          </a:solidFill>
          <a:ln>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এই নির্বাচনটি হয় দুই ধাপে। প্রথমে নাগরিকরা তাদের সরাসরি ভোটে </a:t>
            </a:r>
            <a:r>
              <a:rPr lang="bn-BD" sz="3200" b="1" dirty="0" smtClean="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মধ্যবর্তী একটি স্তরের জন্য প্রতিনিধি নির্বাচিত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করে। </a:t>
            </a:r>
            <a:r>
              <a:rPr lang="bn-BD"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তারপর এই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প্রতিনিধিরাই ভোট দিয়ে </a:t>
            </a:r>
            <a:r>
              <a:rPr lang="bn-BD" sz="32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চূড়ান্ত </a:t>
            </a:r>
            <a:r>
              <a:rPr lang="bn-BD" sz="3200" b="1" dirty="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প্রতিনিধি </a:t>
            </a:r>
            <a:r>
              <a:rPr lang="bn-BD" sz="32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বাছাই</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করে।</a:t>
            </a:r>
            <a:endParaRPr lang="en-US"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descr="governance_main.png.jpg"/>
          <p:cNvPicPr>
            <a:picLocks noChangeAspect="1"/>
          </p:cNvPicPr>
          <p:nvPr/>
        </p:nvPicPr>
        <p:blipFill>
          <a:blip r:embed="rId3"/>
          <a:stretch>
            <a:fillRect/>
          </a:stretch>
        </p:blipFill>
        <p:spPr>
          <a:xfrm>
            <a:off x="2743200" y="990600"/>
            <a:ext cx="3810000" cy="3581400"/>
          </a:xfrm>
          <a:prstGeom prst="rect">
            <a:avLst/>
          </a:prstGeom>
          <a:ln>
            <a:noFill/>
          </a:ln>
          <a:effectLst>
            <a:softEdge rad="112500"/>
          </a:effectLst>
        </p:spPr>
      </p:pic>
      <p:sp>
        <p:nvSpPr>
          <p:cNvPr id="5" name="Date Placeholder 4"/>
          <p:cNvSpPr>
            <a:spLocks noGrp="1"/>
          </p:cNvSpPr>
          <p:nvPr>
            <p:ph type="dt" sz="half" idx="10"/>
          </p:nvPr>
        </p:nvSpPr>
        <p:spPr/>
        <p:txBody>
          <a:bodyPr/>
          <a:lstStyle/>
          <a:p>
            <a:fld id="{38B79906-E6C0-4994-9F59-880B196A26B4}" type="datetime1">
              <a:rPr lang="en-US" smtClean="0"/>
              <a:t>5/7/2020</a:t>
            </a:fld>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17</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81000" y="304799"/>
            <a:ext cx="8153400" cy="681249"/>
          </a:xfrm>
          <a:prstGeom prst="frame">
            <a:avLst/>
          </a:prstGeo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3200" b="1" dirty="0" smtClean="0">
                <a:ln w="11430"/>
                <a:solidFill>
                  <a:schemeClr val="tx1"/>
                </a:solidFill>
                <a:latin typeface="NikoshBAN" pitchFamily="2" charset="0"/>
                <a:cs typeface="NikoshBAN" pitchFamily="2" charset="0"/>
              </a:rPr>
              <a:t>বাংলাদেশর প্রেসিডেন্ট </a:t>
            </a:r>
            <a:r>
              <a:rPr lang="bn-BD" sz="3200" b="1" dirty="0" smtClean="0">
                <a:solidFill>
                  <a:schemeClr val="tx1"/>
                </a:solidFill>
                <a:latin typeface="NikoshBAN" pitchFamily="2" charset="0"/>
                <a:cs typeface="NikoshBAN" pitchFamily="2" charset="0"/>
              </a:rPr>
              <a:t>নির্বাচন পরোক্ষ নির্বাচনের উদাহরণ  </a:t>
            </a:r>
            <a:endParaRPr lang="en-US" sz="3200" b="1" dirty="0">
              <a:solidFill>
                <a:schemeClr val="tx1"/>
              </a:solidFill>
              <a:latin typeface="NikoshBAN" pitchFamily="2" charset="0"/>
              <a:cs typeface="NikoshBAN" pitchFamily="2" charset="0"/>
            </a:endParaRPr>
          </a:p>
        </p:txBody>
      </p:sp>
      <p:sp>
        <p:nvSpPr>
          <p:cNvPr id="9" name="Rectangle 8"/>
          <p:cNvSpPr/>
          <p:nvPr/>
        </p:nvSpPr>
        <p:spPr>
          <a:xfrm>
            <a:off x="304800" y="5867400"/>
            <a:ext cx="8458200" cy="685800"/>
          </a:xfrm>
          <a:prstGeom prst="rect">
            <a:avLst/>
          </a:prstGeom>
          <a:solidFill>
            <a:schemeClr val="accent1">
              <a:lumMod val="20000"/>
              <a:lumOff val="80000"/>
            </a:schemeClr>
          </a:solidFill>
          <a:ln>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বাংলাদেশের প্রেসিডেন্ট </a:t>
            </a:r>
            <a:endParaRPr lang="en-US"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descr="president1.jpg"/>
          <p:cNvPicPr>
            <a:picLocks noChangeAspect="1"/>
          </p:cNvPicPr>
          <p:nvPr/>
        </p:nvPicPr>
        <p:blipFill>
          <a:blip r:embed="rId2"/>
          <a:stretch>
            <a:fillRect/>
          </a:stretch>
        </p:blipFill>
        <p:spPr>
          <a:xfrm>
            <a:off x="2819400" y="1143000"/>
            <a:ext cx="3657599" cy="4567449"/>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Date Placeholder 1"/>
          <p:cNvSpPr>
            <a:spLocks noGrp="1"/>
          </p:cNvSpPr>
          <p:nvPr>
            <p:ph type="dt" sz="half" idx="10"/>
          </p:nvPr>
        </p:nvSpPr>
        <p:spPr/>
        <p:txBody>
          <a:bodyPr/>
          <a:lstStyle/>
          <a:p>
            <a:fld id="{2946CD66-F1C1-4B2F-86AB-E65E3E6D8AD5}"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18</a:t>
            </a:fld>
            <a:endParaRPr lang="en-US"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4685" t="3125" r="4539" b="6250"/>
          <a:stretch>
            <a:fillRect/>
          </a:stretch>
        </p:blipFill>
        <p:spPr bwMode="auto">
          <a:xfrm>
            <a:off x="404884" y="4038600"/>
            <a:ext cx="2590800" cy="2514600"/>
          </a:xfrm>
          <a:prstGeom prst="wedgeEllipseCallout">
            <a:avLst>
              <a:gd name="adj1" fmla="val 95838"/>
              <a:gd name="adj2" fmla="val 8675"/>
            </a:avLst>
          </a:prstGeom>
          <a:ln w="57150">
            <a:solidFill>
              <a:schemeClr val="tx1"/>
            </a:solidFill>
          </a:ln>
          <a:effectLst>
            <a:outerShdw blurRad="190500" algn="tl" rotWithShape="0">
              <a:srgbClr val="000000">
                <a:alpha val="70000"/>
              </a:srgbClr>
            </a:outerShdw>
          </a:effectLst>
        </p:spPr>
      </p:pic>
      <p:pic>
        <p:nvPicPr>
          <p:cNvPr id="11" name="Picture 10" descr="2013-06-15-09-41-36-51bc36d0b5504-1.jpg"/>
          <p:cNvPicPr>
            <a:picLocks noChangeAspect="1"/>
          </p:cNvPicPr>
          <p:nvPr/>
        </p:nvPicPr>
        <p:blipFill>
          <a:blip r:embed="rId4"/>
          <a:stretch>
            <a:fillRect/>
          </a:stretch>
        </p:blipFill>
        <p:spPr>
          <a:xfrm>
            <a:off x="762000" y="1121674"/>
            <a:ext cx="2590800" cy="2078726"/>
          </a:xfrm>
          <a:prstGeom prst="wedgeRoundRectCallout">
            <a:avLst>
              <a:gd name="adj1" fmla="val -19873"/>
              <a:gd name="adj2" fmla="val 82624"/>
              <a:gd name="adj3" fmla="val 16667"/>
            </a:avLst>
          </a:prstGeom>
          <a:ln w="57150">
            <a:solidFill>
              <a:schemeClr val="tx1"/>
            </a:solidFill>
          </a:ln>
        </p:spPr>
      </p:pic>
      <p:sp>
        <p:nvSpPr>
          <p:cNvPr id="12" name="TextBox 11"/>
          <p:cNvSpPr txBox="1"/>
          <p:nvPr/>
        </p:nvSpPr>
        <p:spPr>
          <a:xfrm>
            <a:off x="762001" y="1129903"/>
            <a:ext cx="2209799" cy="851297"/>
          </a:xfrm>
          <a:prstGeom prst="wedgeRoundRectCallout">
            <a:avLst/>
          </a:prstGeom>
          <a:noFill/>
          <a:ln w="57150">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ভোটার </a:t>
            </a: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TextBox 13"/>
          <p:cNvSpPr txBox="1"/>
          <p:nvPr/>
        </p:nvSpPr>
        <p:spPr>
          <a:xfrm>
            <a:off x="762000" y="5124271"/>
            <a:ext cx="1852863"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সরাসরি ভোট প্রদান  </a:t>
            </a:r>
            <a:endParaRPr lang="en-US" sz="36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Oval Callout 6"/>
          <p:cNvSpPr/>
          <p:nvPr/>
        </p:nvSpPr>
        <p:spPr>
          <a:xfrm>
            <a:off x="5257800" y="3788391"/>
            <a:ext cx="3543300" cy="2649140"/>
          </a:xfrm>
          <a:prstGeom prst="wedgeEllipseCallout">
            <a:avLst>
              <a:gd name="adj1" fmla="val 1791"/>
              <a:gd name="adj2" fmla="val -66781"/>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62600" y="5562600"/>
            <a:ext cx="2743200"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মধ্যবর্তী প্রতিনিধি  </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3" name="Picture 12" descr="president.jpg"/>
          <p:cNvPicPr>
            <a:picLocks noChangeAspect="1"/>
          </p:cNvPicPr>
          <p:nvPr/>
        </p:nvPicPr>
        <p:blipFill>
          <a:blip r:embed="rId6"/>
          <a:stretch>
            <a:fillRect/>
          </a:stretch>
        </p:blipFill>
        <p:spPr>
          <a:xfrm>
            <a:off x="6172200" y="304800"/>
            <a:ext cx="2667000" cy="2895600"/>
          </a:xfrm>
          <a:prstGeom prst="roundRect">
            <a:avLst/>
          </a:prstGeom>
          <a:ln w="57150">
            <a:solidFill>
              <a:schemeClr val="tx1"/>
            </a:solidFill>
          </a:ln>
        </p:spPr>
      </p:pic>
      <p:sp>
        <p:nvSpPr>
          <p:cNvPr id="16" name="TextBox 15"/>
          <p:cNvSpPr txBox="1"/>
          <p:nvPr/>
        </p:nvSpPr>
        <p:spPr>
          <a:xfrm>
            <a:off x="6019800" y="1828800"/>
            <a:ext cx="2819400"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নির্বাচিত প্রতিনিধি  </a:t>
            </a:r>
            <a:endParaRPr lang="en-US" sz="3600"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9" name="Frame 18"/>
          <p:cNvSpPr/>
          <p:nvPr/>
        </p:nvSpPr>
        <p:spPr>
          <a:xfrm>
            <a:off x="2971800" y="304800"/>
            <a:ext cx="2895600" cy="609600"/>
          </a:xfrm>
          <a:prstGeom prst="frame">
            <a:avLst/>
          </a:prstGeom>
          <a:solidFill>
            <a:schemeClr val="accent6">
              <a:lumMod val="5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3200" dirty="0" smtClean="0">
                <a:solidFill>
                  <a:schemeClr val="tx1"/>
                </a:solidFill>
                <a:latin typeface="NikoshBAN" pitchFamily="2" charset="0"/>
                <a:cs typeface="NikoshBAN" pitchFamily="2" charset="0"/>
              </a:rPr>
              <a:t>পরোক্ষ নির্বাচন</a:t>
            </a:r>
            <a:endParaRPr lang="en-US" sz="3200"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4060590D-A31D-4AA5-8BB3-AF4A9DDA597E}" type="datetime1">
              <a:rPr lang="en-US" smtClean="0"/>
              <a:t>5/7/2020</a:t>
            </a:fld>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19</a:t>
            </a:fld>
            <a:endParaRPr lang="en-US" dirty="0"/>
          </a:p>
        </p:txBody>
      </p:sp>
    </p:spTree>
    <p:extLst>
      <p:ext uri="{BB962C8B-B14F-4D97-AF65-F5344CB8AC3E}">
        <p14:creationId xmlns:p14="http://schemas.microsoft.com/office/powerpoint/2010/main" val="1825718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7" grpId="0" animBg="1"/>
      <p:bldP spid="4" grpId="0"/>
      <p:bldP spid="16"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1828800"/>
            <a:ext cx="8564878" cy="4800600"/>
            <a:chOff x="198120" y="1828800"/>
            <a:chExt cx="8564878" cy="4800600"/>
          </a:xfrm>
        </p:grpSpPr>
        <p:sp>
          <p:nvSpPr>
            <p:cNvPr id="16" name="Rounded Rectangle 15"/>
            <p:cNvSpPr/>
            <p:nvPr/>
          </p:nvSpPr>
          <p:spPr>
            <a:xfrm>
              <a:off x="198120" y="33528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err="1" smtClean="0">
                  <a:solidFill>
                    <a:srgbClr val="002060"/>
                  </a:solidFill>
                  <a:latin typeface="NikoshBAN" pitchFamily="2" charset="0"/>
                  <a:cs typeface="NikoshBAN" pitchFamily="2" charset="0"/>
                </a:rPr>
                <a:t>দুলাল</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চন্দ্র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বিশ্বাস</a:t>
              </a:r>
              <a:endParaRPr lang="bn-BD" sz="3200" b="1" dirty="0" smtClean="0">
                <a:solidFill>
                  <a:srgbClr val="002060"/>
                </a:solidFill>
                <a:latin typeface="NikoshBAN" pitchFamily="2" charset="0"/>
                <a:cs typeface="NikoshBAN" pitchFamily="2" charset="0"/>
              </a:endParaRPr>
            </a:p>
            <a:p>
              <a:pPr algn="ctr"/>
              <a:r>
                <a:rPr lang="en-US" sz="2400" b="1" dirty="0" err="1" smtClean="0">
                  <a:solidFill>
                    <a:srgbClr val="002060"/>
                  </a:solidFill>
                  <a:latin typeface="NikoshBAN" pitchFamily="2" charset="0"/>
                  <a:cs typeface="NikoshBAN" pitchFamily="2" charset="0"/>
                </a:rPr>
                <a:t>সহকা</a:t>
              </a:r>
              <a:r>
                <a:rPr lang="bn-BD" sz="2400" b="1" dirty="0" smtClean="0">
                  <a:solidFill>
                    <a:srgbClr val="002060"/>
                  </a:solidFill>
                  <a:latin typeface="NikoshBAN" pitchFamily="2" charset="0"/>
                  <a:cs typeface="NikoshBAN" pitchFamily="2" charset="0"/>
                </a:rPr>
                <a:t>রী</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শিক্ষক</a:t>
              </a:r>
              <a:r>
                <a:rPr lang="en-US" sz="2400" b="1" dirty="0" smtClean="0">
                  <a:solidFill>
                    <a:srgbClr val="002060"/>
                  </a:solidFill>
                  <a:latin typeface="NikoshBAN" pitchFamily="2" charset="0"/>
                  <a:cs typeface="NikoshBAN" pitchFamily="2" charset="0"/>
                </a:rPr>
                <a:t> (</a:t>
              </a:r>
              <a:r>
                <a:rPr lang="en-US" sz="2000" b="1" dirty="0" smtClean="0">
                  <a:solidFill>
                    <a:srgbClr val="002060"/>
                  </a:solidFill>
                  <a:latin typeface="NikoshBAN" pitchFamily="2" charset="0"/>
                  <a:cs typeface="NikoshBAN" pitchFamily="2" charset="0"/>
                </a:rPr>
                <a:t>ICT</a:t>
              </a:r>
              <a:r>
                <a:rPr lang="en-US" sz="2400" b="1" dirty="0" smtClean="0">
                  <a:solidFill>
                    <a:srgbClr val="002060"/>
                  </a:solidFill>
                  <a:latin typeface="NikoshBAN" pitchFamily="2" charset="0"/>
                  <a:cs typeface="NikoshBAN" pitchFamily="2" charset="0"/>
                </a:rPr>
                <a:t>)</a:t>
              </a:r>
            </a:p>
            <a:p>
              <a:pPr algn="ctr"/>
              <a:r>
                <a:rPr lang="en-US" sz="2400" b="1" dirty="0" err="1" smtClean="0">
                  <a:solidFill>
                    <a:srgbClr val="002060"/>
                  </a:solidFill>
                  <a:latin typeface="NikoshBAN" pitchFamily="2" charset="0"/>
                  <a:cs typeface="NikoshBAN" pitchFamily="2" charset="0"/>
                </a:rPr>
                <a:t>বাদাঘাট</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মডেল</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স্কুল</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এন্ড</a:t>
              </a:r>
              <a:r>
                <a:rPr lang="en-US" sz="2400" b="1" dirty="0" smtClean="0">
                  <a:solidFill>
                    <a:srgbClr val="002060"/>
                  </a:solidFill>
                  <a:latin typeface="NikoshBAN" pitchFamily="2" charset="0"/>
                  <a:cs typeface="NikoshBAN" pitchFamily="2" charset="0"/>
                </a:rPr>
                <a:t> </a:t>
              </a:r>
              <a:r>
                <a:rPr lang="en-US" sz="2400" b="1" dirty="0" err="1" smtClean="0">
                  <a:solidFill>
                    <a:srgbClr val="002060"/>
                  </a:solidFill>
                  <a:latin typeface="NikoshBAN" pitchFamily="2" charset="0"/>
                  <a:cs typeface="NikoshBAN" pitchFamily="2" charset="0"/>
                </a:rPr>
                <a:t>কলেজ</a:t>
              </a:r>
              <a:r>
                <a:rPr lang="en-US" sz="2400" b="1" dirty="0" smtClean="0">
                  <a:solidFill>
                    <a:srgbClr val="002060"/>
                  </a:solidFill>
                  <a:latin typeface="NikoshBAN" pitchFamily="2" charset="0"/>
                  <a:cs typeface="NikoshBAN" pitchFamily="2" charset="0"/>
                </a:rPr>
                <a:t> </a:t>
              </a:r>
            </a:p>
            <a:p>
              <a:pPr algn="ctr"/>
              <a:r>
                <a:rPr lang="en-US" sz="2400" b="1" dirty="0" err="1" smtClean="0">
                  <a:solidFill>
                    <a:srgbClr val="002060"/>
                  </a:solidFill>
                  <a:latin typeface="NikoshBAN" pitchFamily="2" charset="0"/>
                  <a:cs typeface="NikoshBAN" pitchFamily="2" charset="0"/>
                </a:rPr>
                <a:t>নলকট,সদর,সিলেট</a:t>
              </a:r>
              <a:endParaRPr lang="en-US" sz="2400" b="1" dirty="0" smtClean="0">
                <a:solidFill>
                  <a:srgbClr val="002060"/>
                </a:solidFill>
                <a:latin typeface="NikoshBAN" pitchFamily="2" charset="0"/>
                <a:cs typeface="NikoshBAN" pitchFamily="2" charset="0"/>
              </a:endParaRPr>
            </a:p>
            <a:p>
              <a:pPr algn="ctr"/>
              <a:r>
                <a:rPr lang="en-US" sz="2400" b="1" dirty="0" smtClean="0">
                  <a:solidFill>
                    <a:srgbClr val="002060"/>
                  </a:solidFill>
                  <a:latin typeface="NikoshBAN" pitchFamily="2" charset="0"/>
                  <a:cs typeface="NikoshBAN" pitchFamily="2" charset="0"/>
                </a:rPr>
                <a:t>dulal</a:t>
              </a:r>
              <a:r>
                <a:rPr lang="en-US" sz="2400" b="1" dirty="0" smtClean="0">
                  <a:solidFill>
                    <a:srgbClr val="002060"/>
                  </a:solidFill>
                  <a:latin typeface="Times New Roman" pitchFamily="18" charset="0"/>
                  <a:cs typeface="Times New Roman" pitchFamily="18" charset="0"/>
                </a:rPr>
                <a:t>2012</a:t>
              </a:r>
              <a:r>
                <a:rPr lang="en-US" sz="2400" b="1" dirty="0" smtClean="0">
                  <a:solidFill>
                    <a:srgbClr val="002060"/>
                  </a:solidFill>
                  <a:latin typeface="NikoshBAN" pitchFamily="2" charset="0"/>
                  <a:cs typeface="NikoshBAN" pitchFamily="2" charset="0"/>
                </a:rPr>
                <a:t>bd</a:t>
              </a:r>
              <a:r>
                <a:rPr lang="en-US" sz="2000" b="1" dirty="0" smtClean="0">
                  <a:solidFill>
                    <a:srgbClr val="002060"/>
                  </a:solidFill>
                  <a:latin typeface="Times New Roman" pitchFamily="18" charset="0"/>
                  <a:cs typeface="Times New Roman" pitchFamily="18" charset="0"/>
                </a:rPr>
                <a:t>@gmail.com</a:t>
              </a:r>
            </a:p>
            <a:p>
              <a:pPr algn="ctr"/>
              <a:r>
                <a:rPr lang="en-US" sz="2400" b="1" dirty="0" smtClean="0">
                  <a:solidFill>
                    <a:srgbClr val="002060"/>
                  </a:solidFill>
                  <a:latin typeface="Times New Roman" pitchFamily="18" charset="0"/>
                  <a:cs typeface="Times New Roman" pitchFamily="18" charset="0"/>
                </a:rPr>
                <a:t>Mob.-01723637624</a:t>
              </a:r>
              <a:endParaRPr lang="bn-BD" sz="2400" b="1" dirty="0" smtClean="0">
                <a:solidFill>
                  <a:srgbClr val="002060"/>
                </a:solidFill>
                <a:latin typeface="NikoshBAN" pitchFamily="2" charset="0"/>
                <a:cs typeface="NikoshBAN" pitchFamily="2" charset="0"/>
              </a:endParaRPr>
            </a:p>
            <a:p>
              <a:pPr algn="ctr"/>
              <a:endParaRPr lang="bn-BD" sz="2400" dirty="0" smtClean="0">
                <a:solidFill>
                  <a:prstClr val="white"/>
                </a:solidFill>
                <a:latin typeface="NikoshBAN" pitchFamily="2" charset="0"/>
                <a:cs typeface="NikoshBAN" pitchFamily="2" charset="0"/>
              </a:endParaRPr>
            </a:p>
          </p:txBody>
        </p:sp>
        <p:sp>
          <p:nvSpPr>
            <p:cNvPr id="19" name="Rounded Rectangle 18"/>
            <p:cNvSpPr/>
            <p:nvPr/>
          </p:nvSpPr>
          <p:spPr>
            <a:xfrm>
              <a:off x="4648199" y="34290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7030A0"/>
                  </a:solidFill>
                  <a:latin typeface="NikoshBAN" pitchFamily="2" charset="0"/>
                  <a:cs typeface="NikoshBAN" pitchFamily="2" charset="0"/>
                </a:rPr>
                <a:t>শ্রেণিঃ</a:t>
              </a:r>
              <a:r>
                <a:rPr lang="en-GB" sz="3600" dirty="0">
                  <a:solidFill>
                    <a:srgbClr val="7030A0"/>
                  </a:solidFill>
                  <a:latin typeface="NikoshBAN" pitchFamily="2" charset="0"/>
                  <a:cs typeface="NikoshBAN" pitchFamily="2" charset="0"/>
                </a:rPr>
                <a:t> </a:t>
              </a:r>
              <a:r>
                <a:rPr lang="en-GB" sz="3600" dirty="0" err="1" smtClean="0">
                  <a:solidFill>
                    <a:srgbClr val="7030A0"/>
                  </a:solidFill>
                  <a:latin typeface="NikoshBAN" pitchFamily="2" charset="0"/>
                  <a:cs typeface="NikoshBAN" pitchFamily="2" charset="0"/>
                </a:rPr>
                <a:t>সপ্তম</a:t>
              </a:r>
              <a:endParaRPr lang="bn-BD" sz="3600" dirty="0" smtClean="0">
                <a:solidFill>
                  <a:srgbClr val="7030A0"/>
                </a:solidFill>
                <a:latin typeface="NikoshBAN" pitchFamily="2" charset="0"/>
                <a:cs typeface="NikoshBAN" pitchFamily="2" charset="0"/>
              </a:endParaRPr>
            </a:p>
            <a:p>
              <a:pPr algn="ctr"/>
              <a:r>
                <a:rPr lang="bn-BD" sz="3600" dirty="0" smtClean="0">
                  <a:solidFill>
                    <a:srgbClr val="7030A0"/>
                  </a:solidFill>
                  <a:latin typeface="NikoshBAN" pitchFamily="2" charset="0"/>
                  <a:cs typeface="NikoshBAN" pitchFamily="2" charset="0"/>
                </a:rPr>
                <a:t>বিষয়ঃ </a:t>
              </a:r>
              <a:r>
                <a:rPr lang="bn-BD" sz="3200" b="1" spc="150" dirty="0">
                  <a:ln w="11430"/>
                  <a:solidFill>
                    <a:srgbClr val="7030A0"/>
                  </a:solidFill>
                  <a:latin typeface="NikoshBAN" pitchFamily="2" charset="0"/>
                  <a:cs typeface="NikoshBAN" pitchFamily="2" charset="0"/>
                </a:rPr>
                <a:t>বাংলা</a:t>
              </a:r>
              <a:r>
                <a:rPr lang="bn-IN" sz="3200" b="1" spc="150" dirty="0">
                  <a:ln w="11430"/>
                  <a:solidFill>
                    <a:srgbClr val="7030A0"/>
                  </a:solidFill>
                  <a:latin typeface="NikoshBAN" pitchFamily="2" charset="0"/>
                  <a:cs typeface="NikoshBAN" pitchFamily="2" charset="0"/>
                </a:rPr>
                <a:t>দেশ ও বিশ্ব পরিচয়</a:t>
              </a:r>
              <a:endParaRPr lang="bn-BD" sz="3600" dirty="0" smtClean="0">
                <a:solidFill>
                  <a:srgbClr val="7030A0"/>
                </a:solidFill>
                <a:latin typeface="NikoshBAN" pitchFamily="2" charset="0"/>
                <a:cs typeface="NikoshBAN" pitchFamily="2" charset="0"/>
              </a:endParaRPr>
            </a:p>
            <a:p>
              <a:pPr algn="ctr"/>
              <a:r>
                <a:rPr lang="bn-BD" sz="3600" dirty="0" smtClean="0">
                  <a:solidFill>
                    <a:srgbClr val="7030A0"/>
                  </a:solidFill>
                  <a:latin typeface="NikoshBAN" pitchFamily="2" charset="0"/>
                  <a:cs typeface="NikoshBAN" pitchFamily="2" charset="0"/>
                </a:rPr>
                <a:t>অধ্যায়ঃ</a:t>
              </a:r>
              <a:r>
                <a:rPr lang="en-GB" sz="3600" dirty="0" smtClean="0">
                  <a:solidFill>
                    <a:srgbClr val="7030A0"/>
                  </a:solidFill>
                  <a:latin typeface="NikoshBAN" pitchFamily="2" charset="0"/>
                  <a:cs typeface="NikoshBAN" pitchFamily="2" charset="0"/>
                </a:rPr>
                <a:t> </a:t>
              </a:r>
              <a:r>
                <a:rPr lang="en-GB" sz="3600" dirty="0" err="1" smtClean="0">
                  <a:solidFill>
                    <a:srgbClr val="7030A0"/>
                  </a:solidFill>
                  <a:latin typeface="NikoshBAN" pitchFamily="2" charset="0"/>
                  <a:cs typeface="NikoshBAN" pitchFamily="2" charset="0"/>
                </a:rPr>
                <a:t>পঞ্চম</a:t>
              </a:r>
              <a:endParaRPr lang="en-GB" sz="3600" dirty="0" smtClean="0">
                <a:solidFill>
                  <a:srgbClr val="7030A0"/>
                </a:solidFill>
                <a:latin typeface="NikoshBAN" pitchFamily="2" charset="0"/>
                <a:cs typeface="NikoshBAN" pitchFamily="2" charset="0"/>
              </a:endParaRPr>
            </a:p>
            <a:p>
              <a:pPr algn="ctr"/>
              <a:r>
                <a:rPr lang="en-GB" sz="3600" dirty="0" err="1" smtClean="0">
                  <a:solidFill>
                    <a:srgbClr val="7030A0"/>
                  </a:solidFill>
                  <a:latin typeface="NikoshBAN" pitchFamily="2" charset="0"/>
                  <a:cs typeface="NikoshBAN" pitchFamily="2" charset="0"/>
                </a:rPr>
                <a:t>পাঠঃ</a:t>
              </a:r>
              <a:r>
                <a:rPr lang="en-GB" sz="3600" dirty="0" smtClean="0">
                  <a:solidFill>
                    <a:srgbClr val="7030A0"/>
                  </a:solidFill>
                  <a:latin typeface="NikoshBAN" pitchFamily="2" charset="0"/>
                  <a:cs typeface="NikoshBAN" pitchFamily="2" charset="0"/>
                </a:rPr>
                <a:t> 01</a:t>
              </a:r>
            </a:p>
            <a:p>
              <a:pPr algn="ctr"/>
              <a:endParaRPr lang="bn-BD" sz="3600" dirty="0" smtClean="0">
                <a:solidFill>
                  <a:srgbClr val="7030A0"/>
                </a:solidFill>
                <a:latin typeface="NikoshBAN" pitchFamily="2" charset="0"/>
                <a:cs typeface="NikoshBAN" pitchFamily="2" charset="0"/>
              </a:endParaRPr>
            </a:p>
          </p:txBody>
        </p:sp>
        <p:sp>
          <p:nvSpPr>
            <p:cNvPr id="18" name="Rectangle 17"/>
            <p:cNvSpPr/>
            <p:nvPr/>
          </p:nvSpPr>
          <p:spPr>
            <a:xfrm>
              <a:off x="3014133" y="1828800"/>
              <a:ext cx="2844800" cy="761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prstClr val="white"/>
                  </a:solidFill>
                  <a:latin typeface="NikoshBAN" pitchFamily="2" charset="0"/>
                  <a:cs typeface="NikoshBAN" pitchFamily="2" charset="0"/>
                </a:rPr>
                <a:t> </a:t>
              </a:r>
              <a:r>
                <a:rPr lang="bn-BD" sz="4400" dirty="0" smtClean="0">
                  <a:solidFill>
                    <a:prstClr val="white"/>
                  </a:solidFill>
                  <a:latin typeface="NikoshBAN" pitchFamily="2" charset="0"/>
                  <a:cs typeface="NikoshBAN" pitchFamily="2" charset="0"/>
                </a:rPr>
                <a:t>পরিচিতি</a:t>
              </a:r>
              <a:endParaRPr lang="en-US" sz="4400" dirty="0">
                <a:solidFill>
                  <a:prstClr val="white"/>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33401" y="701040"/>
            <a:ext cx="2209800" cy="251460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Left-Right Arrow 4"/>
          <p:cNvSpPr/>
          <p:nvPr/>
        </p:nvSpPr>
        <p:spPr>
          <a:xfrm>
            <a:off x="2514600" y="304800"/>
            <a:ext cx="3962400" cy="1066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rgbClr val="FFFF00"/>
                </a:solidFill>
                <a:latin typeface="NikoshBAN" pitchFamily="2" charset="0"/>
                <a:cs typeface="NikoshBAN" pitchFamily="2" charset="0"/>
              </a:rPr>
              <a:t>উপস্থাপনায়</a:t>
            </a:r>
            <a:endParaRPr lang="en-US" dirty="0">
              <a:solidFill>
                <a:srgbClr val="FFFF00"/>
              </a:solidFill>
              <a:latin typeface="NikoshBAN" pitchFamily="2" charset="0"/>
              <a:cs typeface="NikoshBAN" pitchFamily="2" charset="0"/>
            </a:endParaRPr>
          </a:p>
        </p:txBody>
      </p:sp>
      <p:pic>
        <p:nvPicPr>
          <p:cNvPr id="4" name="Picture 2" descr="E:\DULAL SIR NEW\Slide Imege\class 7 B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078" y="446269"/>
            <a:ext cx="2057400" cy="276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401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33.jpg"/>
          <p:cNvPicPr>
            <a:picLocks noChangeAspect="1"/>
          </p:cNvPicPr>
          <p:nvPr/>
        </p:nvPicPr>
        <p:blipFill>
          <a:blip r:embed="rId3">
            <a:duotone>
              <a:schemeClr val="bg2">
                <a:shade val="45000"/>
                <a:satMod val="135000"/>
              </a:schemeClr>
              <a:prstClr val="white"/>
            </a:duotone>
          </a:blip>
          <a:stretch>
            <a:fillRect/>
          </a:stretch>
        </p:blipFill>
        <p:spPr>
          <a:xfrm>
            <a:off x="533400" y="381000"/>
            <a:ext cx="8077200" cy="6239434"/>
          </a:xfrm>
          <a:prstGeom prst="rect">
            <a:avLst/>
          </a:prstGeom>
        </p:spPr>
      </p:pic>
      <p:sp>
        <p:nvSpPr>
          <p:cNvPr id="17" name="Rectangle 16"/>
          <p:cNvSpPr/>
          <p:nvPr/>
        </p:nvSpPr>
        <p:spPr>
          <a:xfrm>
            <a:off x="533400" y="2362200"/>
            <a:ext cx="8077200" cy="1295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১। নির্বাচন পদ্ধতি প্রধানত কয় ধরনের?</a:t>
            </a:r>
          </a:p>
          <a:p>
            <a:pPr algn="ctr"/>
            <a:r>
              <a:rPr lang="bn-BD" sz="3200" dirty="0" smtClean="0">
                <a:solidFill>
                  <a:schemeClr val="tx1"/>
                </a:solidFill>
                <a:latin typeface="NikoshBAN" pitchFamily="2" charset="0"/>
                <a:cs typeface="NikoshBAN" pitchFamily="2" charset="0"/>
              </a:rPr>
              <a:t>নিচের কোনটি সঠিক</a:t>
            </a:r>
          </a:p>
        </p:txBody>
      </p:sp>
      <p:sp>
        <p:nvSpPr>
          <p:cNvPr id="23" name="Multiply 22"/>
          <p:cNvSpPr/>
          <p:nvPr/>
        </p:nvSpPr>
        <p:spPr>
          <a:xfrm>
            <a:off x="7539318" y="4267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7836954" y="5721184"/>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533400" y="4191000"/>
            <a:ext cx="31242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a:t>
            </a:r>
            <a:r>
              <a:rPr lang="bn-BD" sz="2800" dirty="0" smtClean="0">
                <a:solidFill>
                  <a:schemeClr val="tx1"/>
                </a:solidFill>
                <a:latin typeface="NikoshBAN" pitchFamily="2" charset="0"/>
                <a:cs typeface="NikoshBAN" pitchFamily="2" charset="0"/>
              </a:rPr>
              <a:t>) পাঁচ</a:t>
            </a:r>
            <a:endParaRPr lang="en-US" sz="2800" dirty="0"/>
          </a:p>
        </p:txBody>
      </p:sp>
      <p:sp>
        <p:nvSpPr>
          <p:cNvPr id="30" name="Rectangle 29"/>
          <p:cNvSpPr/>
          <p:nvPr/>
        </p:nvSpPr>
        <p:spPr>
          <a:xfrm>
            <a:off x="4648200" y="4191000"/>
            <a:ext cx="2743200"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চার</a:t>
            </a:r>
            <a:endParaRPr lang="en-US" sz="2800" dirty="0"/>
          </a:p>
        </p:txBody>
      </p:sp>
      <p:sp>
        <p:nvSpPr>
          <p:cNvPr id="31" name="Rectangle 30"/>
          <p:cNvSpPr/>
          <p:nvPr/>
        </p:nvSpPr>
        <p:spPr>
          <a:xfrm>
            <a:off x="533400" y="5791200"/>
            <a:ext cx="30480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তিন</a:t>
            </a:r>
            <a:endParaRPr lang="en-US" sz="2800" dirty="0"/>
          </a:p>
        </p:txBody>
      </p:sp>
      <p:sp>
        <p:nvSpPr>
          <p:cNvPr id="32" name="Rectangle 31"/>
          <p:cNvSpPr/>
          <p:nvPr/>
        </p:nvSpPr>
        <p:spPr>
          <a:xfrm>
            <a:off x="4572000" y="5791200"/>
            <a:ext cx="2743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দুই</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2895600" y="1447800"/>
            <a:ext cx="3886200" cy="60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1</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39" name="Multiply 38"/>
          <p:cNvSpPr/>
          <p:nvPr/>
        </p:nvSpPr>
        <p:spPr>
          <a:xfrm>
            <a:off x="3805518" y="4267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3729318" y="59436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6600" y="381000"/>
            <a:ext cx="2667000" cy="609600"/>
          </a:xfrm>
          <a:prstGeom prst="rect">
            <a:avLst/>
          </a:prstGeom>
          <a:solidFill>
            <a:schemeClr val="tx2">
              <a:lumMod val="20000"/>
              <a:lumOff val="80000"/>
            </a:schemeClr>
          </a:solid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smtClean="0">
                <a:solidFill>
                  <a:schemeClr val="tx1"/>
                </a:solidFill>
                <a:latin typeface="NikoshBAN" pitchFamily="2" charset="0"/>
                <a:cs typeface="NikoshBAN" pitchFamily="2" charset="0"/>
              </a:rPr>
              <a:t>মূল্যায়ন</a:t>
            </a:r>
            <a:endParaRPr lang="en-US" sz="3600" b="1" dirty="0">
              <a:solidFill>
                <a:schemeClr val="tx1"/>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FAEADF70-D8AE-4882-8995-0BA2D48B4AC7}"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20</a:t>
            </a:fld>
            <a:endParaRPr lang="en-US" dirty="0"/>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childTnLst>
        </p:cTn>
      </p:par>
    </p:tnLst>
    <p:bldLst>
      <p:bldP spid="23" grpId="0" animBg="1"/>
      <p:bldP spid="25"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33.jpg"/>
          <p:cNvPicPr>
            <a:picLocks noChangeAspect="1"/>
          </p:cNvPicPr>
          <p:nvPr/>
        </p:nvPicPr>
        <p:blipFill>
          <a:blip r:embed="rId3">
            <a:duotone>
              <a:schemeClr val="bg2">
                <a:shade val="45000"/>
                <a:satMod val="135000"/>
              </a:schemeClr>
              <a:prstClr val="white"/>
            </a:duotone>
          </a:blip>
          <a:stretch>
            <a:fillRect/>
          </a:stretch>
        </p:blipFill>
        <p:spPr>
          <a:xfrm>
            <a:off x="762000" y="381000"/>
            <a:ext cx="7315200" cy="6239434"/>
          </a:xfrm>
          <a:prstGeom prst="rect">
            <a:avLst/>
          </a:prstGeom>
        </p:spPr>
      </p:pic>
      <p:sp>
        <p:nvSpPr>
          <p:cNvPr id="17" name="Rectangle 16"/>
          <p:cNvSpPr/>
          <p:nvPr/>
        </p:nvSpPr>
        <p:spPr>
          <a:xfrm>
            <a:off x="762000" y="1143000"/>
            <a:ext cx="7315200" cy="2743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২। বাংলাদেশে নির্বাচন হয়-</a:t>
            </a:r>
          </a:p>
          <a:p>
            <a:pPr lvl="0"/>
            <a:r>
              <a:rPr lang="en-US" sz="3200" dirty="0" err="1" smtClean="0">
                <a:solidFill>
                  <a:schemeClr val="tx1"/>
                </a:solidFill>
                <a:latin typeface="NikoshBAN" pitchFamily="2" charset="0"/>
                <a:cs typeface="NikoshBAN" pitchFamily="2" charset="0"/>
              </a:rPr>
              <a:t>i</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 ইউনিয়ন পরিষদ </a:t>
            </a:r>
          </a:p>
          <a:p>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 উপজেলা পরিষদ</a:t>
            </a:r>
          </a:p>
          <a:p>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জাতীয় সংসদ</a:t>
            </a:r>
          </a:p>
          <a:p>
            <a:r>
              <a:rPr lang="bn-BD" sz="3200" dirty="0" smtClean="0">
                <a:solidFill>
                  <a:schemeClr val="tx1"/>
                </a:solidFill>
                <a:latin typeface="NikoshBAN" pitchFamily="2" charset="0"/>
                <a:cs typeface="NikoshBAN" pitchFamily="2" charset="0"/>
              </a:rPr>
              <a:t>নিচের কোনটি সঠিক</a:t>
            </a:r>
          </a:p>
        </p:txBody>
      </p:sp>
      <p:sp>
        <p:nvSpPr>
          <p:cNvPr id="23" name="Multiply 22"/>
          <p:cNvSpPr/>
          <p:nvPr/>
        </p:nvSpPr>
        <p:spPr>
          <a:xfrm>
            <a:off x="7539318" y="43434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7760753" y="591467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219200" y="4267200"/>
            <a:ext cx="22098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257800" y="4419600"/>
            <a:ext cx="21336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295400" y="5867400"/>
            <a:ext cx="2057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257800" y="5943600"/>
            <a:ext cx="20574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2895600" y="381000"/>
            <a:ext cx="3886200" cy="60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2</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39" name="Multiply 38"/>
          <p:cNvSpPr/>
          <p:nvPr/>
        </p:nvSpPr>
        <p:spPr>
          <a:xfrm>
            <a:off x="3657600" y="43434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3729318" y="60198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C0E29DA-49EE-4AE4-8923-75D369370E6E}"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21</a:t>
            </a:fld>
            <a:endParaRPr lang="en-US" dirty="0"/>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childTnLst>
        </p:cTn>
      </p:par>
    </p:tnLst>
    <p:bldLst>
      <p:bldP spid="23" grpId="0" animBg="1"/>
      <p:bldP spid="25"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33.jpg"/>
          <p:cNvPicPr>
            <a:picLocks noChangeAspect="1"/>
          </p:cNvPicPr>
          <p:nvPr/>
        </p:nvPicPr>
        <p:blipFill>
          <a:blip r:embed="rId3">
            <a:duotone>
              <a:schemeClr val="bg2">
                <a:shade val="45000"/>
                <a:satMod val="135000"/>
              </a:schemeClr>
              <a:prstClr val="white"/>
            </a:duotone>
          </a:blip>
          <a:stretch>
            <a:fillRect/>
          </a:stretch>
        </p:blipFill>
        <p:spPr>
          <a:xfrm>
            <a:off x="762000" y="381000"/>
            <a:ext cx="7315200" cy="6239434"/>
          </a:xfrm>
          <a:prstGeom prst="rect">
            <a:avLst/>
          </a:prstGeom>
        </p:spPr>
      </p:pic>
      <p:sp>
        <p:nvSpPr>
          <p:cNvPr id="17" name="Rectangle 16"/>
          <p:cNvSpPr/>
          <p:nvPr/>
        </p:nvSpPr>
        <p:spPr>
          <a:xfrm>
            <a:off x="762000" y="457200"/>
            <a:ext cx="7315200" cy="4724400"/>
          </a:xfrm>
          <a:prstGeom prst="rect">
            <a:avLst/>
          </a:prstGeom>
          <a:solidFill>
            <a:schemeClr val="accent5">
              <a:lumMod val="20000"/>
              <a:lumOff val="80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endParaRPr lang="bn-BD" sz="2400" u="sng" dirty="0" smtClean="0">
              <a:solidFill>
                <a:schemeClr val="tx1"/>
              </a:solidFill>
              <a:latin typeface="NikoshBAN" pitchFamily="2" charset="0"/>
              <a:cs typeface="NikoshBAN" pitchFamily="2" charset="0"/>
            </a:endParaRPr>
          </a:p>
          <a:p>
            <a:r>
              <a:rPr lang="bn-BD" sz="2400" u="sng" dirty="0" smtClean="0">
                <a:solidFill>
                  <a:schemeClr val="tx1"/>
                </a:solidFill>
                <a:latin typeface="NikoshBAN" pitchFamily="2" charset="0"/>
                <a:cs typeface="NikoshBAN" pitchFamily="2" charset="0"/>
              </a:rPr>
              <a:t>ছবিটি ভালো করে দেখে নিচের প্রশ্নটির উত্তর দাও।</a:t>
            </a: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endParaRPr lang="bn-BD" sz="2400" dirty="0" smtClean="0">
              <a:solidFill>
                <a:schemeClr val="tx1"/>
              </a:solidFill>
              <a:latin typeface="NikoshBAN" pitchFamily="2" charset="0"/>
              <a:cs typeface="NikoshBAN" pitchFamily="2" charset="0"/>
            </a:endParaRPr>
          </a:p>
          <a:p>
            <a:pPr algn="just"/>
            <a:r>
              <a:rPr lang="en-US" sz="2400" dirty="0" smtClean="0">
                <a:solidFill>
                  <a:schemeClr val="tx1"/>
                </a:solidFill>
                <a:latin typeface="NikoshBAN" pitchFamily="2" charset="0"/>
                <a:cs typeface="NikoshBAN" pitchFamily="2" charset="0"/>
              </a:rPr>
              <a:t>3</a:t>
            </a:r>
            <a:r>
              <a:rPr lang="bn-BD" sz="2400" dirty="0" smtClean="0">
                <a:solidFill>
                  <a:schemeClr val="tx1"/>
                </a:solidFill>
                <a:latin typeface="NikoshBAN" pitchFamily="2" charset="0"/>
                <a:cs typeface="NikoshBAN" pitchFamily="2" charset="0"/>
              </a:rPr>
              <a:t>। চিত্রের মহামান্য ব্যক্তি যে পদে বহাল আছেন উক্ত পদে নির্বাচনের জন্য কয়টি ধাপ অতিক্রম করতে হয়?</a:t>
            </a:r>
          </a:p>
        </p:txBody>
      </p:sp>
      <p:sp>
        <p:nvSpPr>
          <p:cNvPr id="23" name="Multiply 22"/>
          <p:cNvSpPr/>
          <p:nvPr/>
        </p:nvSpPr>
        <p:spPr>
          <a:xfrm>
            <a:off x="7539318" y="5410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7760753" y="591467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838200" y="5257800"/>
            <a:ext cx="2438400"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ক) পাঁচ</a:t>
            </a:r>
            <a:endParaRPr lang="en-US" sz="2800" dirty="0"/>
          </a:p>
        </p:txBody>
      </p:sp>
      <p:sp>
        <p:nvSpPr>
          <p:cNvPr id="30" name="Rectangle 29"/>
          <p:cNvSpPr/>
          <p:nvPr/>
        </p:nvSpPr>
        <p:spPr>
          <a:xfrm>
            <a:off x="5257800" y="5334000"/>
            <a:ext cx="2133600"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(খ) চার</a:t>
            </a:r>
            <a:endParaRPr lang="en-US" sz="2800" dirty="0"/>
          </a:p>
        </p:txBody>
      </p:sp>
      <p:sp>
        <p:nvSpPr>
          <p:cNvPr id="31" name="Rectangle 30"/>
          <p:cNvSpPr/>
          <p:nvPr/>
        </p:nvSpPr>
        <p:spPr>
          <a:xfrm>
            <a:off x="838200" y="6019800"/>
            <a:ext cx="2438400"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(গ) তিন </a:t>
            </a:r>
            <a:endParaRPr lang="en-US" sz="2800" dirty="0" smtClean="0"/>
          </a:p>
        </p:txBody>
      </p:sp>
      <p:sp>
        <p:nvSpPr>
          <p:cNvPr id="32" name="Rectangle 31"/>
          <p:cNvSpPr/>
          <p:nvPr/>
        </p:nvSpPr>
        <p:spPr>
          <a:xfrm>
            <a:off x="5334000" y="6019800"/>
            <a:ext cx="2057400" cy="533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(ঘ) দুই</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2895600" y="304800"/>
            <a:ext cx="3886200" cy="457200"/>
          </a:xfrm>
          <a:prstGeom prst="rect">
            <a:avLst/>
          </a:prstGeom>
          <a:solidFill>
            <a:schemeClr val="accent4">
              <a:lumMod val="20000"/>
              <a:lumOff val="80000"/>
            </a:schemeClr>
          </a:solidFill>
          <a:ln>
            <a:solidFill>
              <a:schemeClr val="bg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3</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39" name="Multiply 38"/>
          <p:cNvSpPr/>
          <p:nvPr/>
        </p:nvSpPr>
        <p:spPr>
          <a:xfrm>
            <a:off x="3657600" y="52578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3729318" y="60960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514600" y="1371600"/>
            <a:ext cx="2362200" cy="3048000"/>
            <a:chOff x="2514600" y="1295400"/>
            <a:chExt cx="2362200" cy="3048000"/>
          </a:xfrm>
        </p:grpSpPr>
        <p:pic>
          <p:nvPicPr>
            <p:cNvPr id="18" name="Picture 17" descr="president1.jpg"/>
            <p:cNvPicPr>
              <a:picLocks noChangeAspect="1"/>
            </p:cNvPicPr>
            <p:nvPr/>
          </p:nvPicPr>
          <p:blipFill>
            <a:blip r:embed="rId4"/>
            <a:stretch>
              <a:fillRect/>
            </a:stretch>
          </p:blipFill>
          <p:spPr>
            <a:xfrm>
              <a:off x="2514600" y="1295400"/>
              <a:ext cx="2362199" cy="2667000"/>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0" name="TextBox 19"/>
            <p:cNvSpPr txBox="1"/>
            <p:nvPr/>
          </p:nvSpPr>
          <p:spPr>
            <a:xfrm>
              <a:off x="2514600" y="3943290"/>
              <a:ext cx="2362200" cy="400110"/>
            </a:xfrm>
            <a:prstGeom prst="rect">
              <a:avLst/>
            </a:prstGeom>
            <a:solidFill>
              <a:schemeClr val="bg1">
                <a:lumMod val="95000"/>
              </a:schemeClr>
            </a:solidFill>
            <a:ln>
              <a:solidFill>
                <a:schemeClr val="tx1"/>
              </a:solidFill>
            </a:ln>
          </p:spPr>
          <p:txBody>
            <a:bodyPr wrap="square" rtlCol="0">
              <a:spAutoFit/>
            </a:bodyPr>
            <a:lstStyle/>
            <a:p>
              <a:pPr algn="ctr"/>
              <a:r>
                <a:rPr lang="bn-BD" sz="2000" b="1" dirty="0" smtClean="0">
                  <a:ln w="11430"/>
                  <a:effectLst>
                    <a:outerShdw blurRad="50800" dist="39000" dir="5460000" algn="tl">
                      <a:srgbClr val="000000">
                        <a:alpha val="38000"/>
                      </a:srgbClr>
                    </a:outerShdw>
                  </a:effectLst>
                  <a:latin typeface="NikoshBAN" pitchFamily="2" charset="0"/>
                  <a:cs typeface="NikoshBAN" pitchFamily="2" charset="0"/>
                </a:rPr>
                <a:t>বাংলাদেশের প্রেসিডেন্ট </a:t>
              </a:r>
              <a:endParaRPr lang="en-US" sz="20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2" name="Date Placeholder 1"/>
          <p:cNvSpPr>
            <a:spLocks noGrp="1"/>
          </p:cNvSpPr>
          <p:nvPr>
            <p:ph type="dt" sz="half" idx="10"/>
          </p:nvPr>
        </p:nvSpPr>
        <p:spPr/>
        <p:txBody>
          <a:bodyPr/>
          <a:lstStyle/>
          <a:p>
            <a:fld id="{5F442BAB-159E-4634-ACB3-49F9AC11B798}"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22</a:t>
            </a:fld>
            <a:endParaRPr lang="en-US" dirty="0"/>
          </a:p>
        </p:txBody>
      </p:sp>
    </p:spTree>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9" restart="whenNotActive" fill="hold" evtFilter="cancelBubble" nodeType="interactiveSeq">
                <p:stCondLst>
                  <p:cond evt="onClick" delay="0">
                    <p:tgtEl>
                      <p:spTgt spid="30"/>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childTnLst>
        </p:cTn>
      </p:par>
    </p:tnLst>
    <p:bldLst>
      <p:bldP spid="23" grpId="0" animBg="1"/>
      <p:bldP spid="25"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81000"/>
            <a:ext cx="3505200" cy="762000"/>
          </a:xfrm>
          <a:prstGeom prst="rect">
            <a:avLst/>
          </a:prstGeom>
          <a:solidFill>
            <a:schemeClr val="accent6">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বাড়ির কাজ</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Rectangle 3"/>
          <p:cNvSpPr/>
          <p:nvPr/>
        </p:nvSpPr>
        <p:spPr>
          <a:xfrm>
            <a:off x="304800" y="4800600"/>
            <a:ext cx="8534400" cy="1569660"/>
          </a:xfrm>
          <a:prstGeom prst="rect">
            <a:avLst/>
          </a:prstGeom>
          <a:solidFill>
            <a:schemeClr val="accent5">
              <a:lumMod val="40000"/>
              <a:lumOff val="60000"/>
            </a:schemeClr>
          </a:solidFill>
          <a:ln>
            <a:solidFill>
              <a:srgbClr val="00206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তোমাদের ক্লাসে </a:t>
            </a:r>
            <a:r>
              <a:rPr lang="en-US" sz="3200" b="1" dirty="0" err="1" smtClean="0">
                <a:ln w="11430"/>
                <a:effectLst>
                  <a:outerShdw blurRad="50800" dist="39000" dir="5460000" algn="tl">
                    <a:srgbClr val="000000">
                      <a:alpha val="38000"/>
                    </a:srgbClr>
                  </a:outerShdw>
                </a:effectLst>
                <a:latin typeface="NikoshBAN" pitchFamily="2" charset="0"/>
                <a:cs typeface="NikoshBAN" pitchFamily="2" charset="0"/>
              </a:rPr>
              <a:t>কী</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ভাবে সরাসরি ভোট দিয়ে শ্রেণি প্রতিনিধি নির্বাচিত করতে </a:t>
            </a:r>
            <a:r>
              <a:rPr lang="bn-BD" sz="3200" b="1" dirty="0">
                <a:ln w="11430"/>
                <a:effectLst>
                  <a:outerShdw blurRad="50800" dist="39000" dir="5460000" algn="tl">
                    <a:srgbClr val="000000">
                      <a:alpha val="38000"/>
                    </a:srgbClr>
                  </a:outerShdw>
                </a:effectLst>
                <a:latin typeface="NikoshBAN" pitchFamily="2" charset="0"/>
                <a:cs typeface="NikoshBAN" pitchFamily="2" charset="0"/>
              </a:rPr>
              <a:t>পার তার বিবরণ সর্বোচ্চ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১৫ বাক্যে লিখে </a:t>
            </a:r>
            <a:r>
              <a:rPr lang="en-US" sz="3200" b="1" dirty="0" err="1" smtClean="0">
                <a:ln w="11430"/>
                <a:effectLst>
                  <a:outerShdw blurRad="50800" dist="39000" dir="5460000" algn="tl">
                    <a:srgbClr val="000000">
                      <a:alpha val="38000"/>
                    </a:srgbClr>
                  </a:outerShdw>
                </a:effectLst>
                <a:latin typeface="NikoshBAN" pitchFamily="2" charset="0"/>
                <a:cs typeface="NikoshBAN" pitchFamily="2" charset="0"/>
              </a:rPr>
              <a:t>নিয়ে</a:t>
            </a:r>
            <a:r>
              <a:rPr lang="en-US" sz="32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smtClean="0">
                <a:ln w="11430"/>
                <a:effectLst>
                  <a:outerShdw blurRad="50800" dist="39000" dir="5460000" algn="tl">
                    <a:srgbClr val="000000">
                      <a:alpha val="38000"/>
                    </a:srgbClr>
                  </a:outerShdw>
                </a:effectLst>
                <a:latin typeface="NikoshBAN" pitchFamily="2" charset="0"/>
                <a:cs typeface="NikoshBAN" pitchFamily="2" charset="0"/>
              </a:rPr>
              <a:t>আস</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বে।</a:t>
            </a:r>
            <a:endParaRPr lang="en-US" sz="4000" b="1" dirty="0">
              <a:ln w="11430"/>
              <a:effectLst>
                <a:outerShdw blurRad="50800" dist="39000" dir="5460000" algn="tl">
                  <a:srgbClr val="000000">
                    <a:alpha val="38000"/>
                  </a:srgbClr>
                </a:outerShdw>
              </a:effectLst>
              <a:latin typeface="NikoshBAN" pitchFamily="2" charset="0"/>
              <a:cs typeface="NikoshBAN" pitchFamily="2" charset="0"/>
            </a:endParaRPr>
          </a:p>
        </p:txBody>
      </p:sp>
      <p:pic>
        <p:nvPicPr>
          <p:cNvPr id="5" name="Picture 4" descr="74031201.jpg"/>
          <p:cNvPicPr>
            <a:picLocks noChangeAspect="1"/>
          </p:cNvPicPr>
          <p:nvPr/>
        </p:nvPicPr>
        <p:blipFill>
          <a:blip r:embed="rId2"/>
          <a:stretch>
            <a:fillRect/>
          </a:stretch>
        </p:blipFill>
        <p:spPr>
          <a:xfrm>
            <a:off x="2133600" y="1219200"/>
            <a:ext cx="4724400" cy="3657600"/>
          </a:xfrm>
          <a:prstGeom prst="ellipse">
            <a:avLst/>
          </a:prstGeom>
          <a:ln>
            <a:noFill/>
          </a:ln>
          <a:effectLst>
            <a:softEdge rad="112500"/>
          </a:effectLst>
        </p:spPr>
      </p:pic>
      <p:sp>
        <p:nvSpPr>
          <p:cNvPr id="3" name="Date Placeholder 2"/>
          <p:cNvSpPr>
            <a:spLocks noGrp="1"/>
          </p:cNvSpPr>
          <p:nvPr>
            <p:ph type="dt" sz="half" idx="10"/>
          </p:nvPr>
        </p:nvSpPr>
        <p:spPr/>
        <p:txBody>
          <a:bodyPr/>
          <a:lstStyle/>
          <a:p>
            <a:fld id="{D2580DA8-D940-4059-81C8-D59BDA498291}" type="datetime1">
              <a:rPr lang="en-US" smtClean="0"/>
              <a:t>5/7/2020</a:t>
            </a:fld>
            <a:endParaRPr lang="en-US" dirty="0"/>
          </a:p>
        </p:txBody>
      </p:sp>
      <p:sp>
        <p:nvSpPr>
          <p:cNvPr id="6" name="Slide Number Placeholder 5"/>
          <p:cNvSpPr>
            <a:spLocks noGrp="1"/>
          </p:cNvSpPr>
          <p:nvPr>
            <p:ph type="sldNum" sz="quarter" idx="12"/>
          </p:nvPr>
        </p:nvSpPr>
        <p:spPr/>
        <p:txBody>
          <a:bodyPr/>
          <a:lstStyle/>
          <a:p>
            <a:fld id="{5213D3D2-717D-48E6-80FB-93B43227CCF1}" type="slidenum">
              <a:rPr lang="en-US" smtClean="0"/>
              <a:pPr/>
              <a:t>23</a:t>
            </a:fld>
            <a:endParaRPr lang="en-US" dirty="0"/>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Elections__systems@deccanmail6545_0_0_0_0elelectionas.jpg"/>
          <p:cNvPicPr>
            <a:picLocks noChangeAspect="1"/>
          </p:cNvPicPr>
          <p:nvPr/>
        </p:nvPicPr>
        <p:blipFill>
          <a:blip r:embed="rId2"/>
          <a:stretch>
            <a:fillRect/>
          </a:stretch>
        </p:blipFill>
        <p:spPr>
          <a:xfrm>
            <a:off x="1447800" y="1676400"/>
            <a:ext cx="6063916" cy="48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133600" y="228600"/>
            <a:ext cx="4800600" cy="186204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15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ধ</a:t>
            </a:r>
            <a:r>
              <a:rPr lang="bn-BD" sz="11500" b="1" dirty="0" smtClean="0">
                <a:ln w="11430"/>
                <a:solidFill>
                  <a:srgbClr val="FF0000"/>
                </a:solidFill>
                <a:effectLst>
                  <a:outerShdw blurRad="50800" dist="39000" dir="5460000" algn="tl">
                    <a:srgbClr val="000000">
                      <a:alpha val="38000"/>
                    </a:srgbClr>
                  </a:outerShdw>
                </a:effectLst>
                <a:latin typeface="NikoshBAN" pitchFamily="2" charset="0"/>
                <a:cs typeface="NikoshBAN" pitchFamily="2" charset="0"/>
              </a:rPr>
              <a:t>ন্য</a:t>
            </a:r>
            <a:r>
              <a:rPr lang="bn-BD" sz="11500" b="1" dirty="0" smtClean="0">
                <a:ln w="11430"/>
                <a:solidFill>
                  <a:schemeClr val="accent3">
                    <a:lumMod val="50000"/>
                  </a:schemeClr>
                </a:solidFill>
                <a:effectLst>
                  <a:outerShdw blurRad="50800" dist="39000" dir="5460000" algn="tl">
                    <a:srgbClr val="000000">
                      <a:alpha val="38000"/>
                    </a:srgbClr>
                  </a:outerShdw>
                </a:effectLst>
                <a:latin typeface="NikoshBAN" pitchFamily="2" charset="0"/>
                <a:cs typeface="NikoshBAN" pitchFamily="2" charset="0"/>
              </a:rPr>
              <a:t>বা</a:t>
            </a:r>
            <a:r>
              <a:rPr lang="bn-BD" sz="115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দ</a:t>
            </a:r>
            <a:endParaRPr lang="en-US" sz="11500" b="1" dirty="0" smtClean="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5B026289-727D-448C-9781-ACFA15873CE5}"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24</a:t>
            </a:fld>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381000"/>
            <a:ext cx="8153400" cy="7620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smtClean="0">
                <a:ln w="11430"/>
                <a:solidFill>
                  <a:schemeClr val="tx1">
                    <a:lumMod val="50000"/>
                    <a:lumOff val="50000"/>
                  </a:schemeClr>
                </a:solidFill>
                <a:effectLst>
                  <a:outerShdw blurRad="50800" dist="39000" dir="5460000" algn="tl">
                    <a:srgbClr val="000000">
                      <a:alpha val="38000"/>
                    </a:srgbClr>
                  </a:outerShdw>
                </a:effectLst>
                <a:latin typeface="NikoshBAN" pitchFamily="2" charset="0"/>
                <a:cs typeface="NikoshBAN" pitchFamily="2" charset="0"/>
              </a:rPr>
              <a:t>আজকের পাঠঃ </a:t>
            </a:r>
            <a:r>
              <a:rPr lang="bn-BD" sz="3200" b="1" u="sng"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নির্বাচনের গুরুত্ব ও নির্বাচন পদ্ধতি</a:t>
            </a:r>
            <a:endParaRPr lang="en-US" sz="2800" b="1" u="sng"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A0DD2AC2-4A8C-4E68-8BC1-99634FC1D1CA}" type="datetime1">
              <a:rPr lang="en-US" smtClean="0"/>
              <a:t>5/7/2020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12263"/>
            <a:ext cx="5334000" cy="4076411"/>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fld id="{5213D3D2-717D-48E6-80FB-93B43227CCF1}" type="slidenum">
              <a:rPr lang="en-US" smtClean="0"/>
              <a:pPr/>
              <a:t>3</a:t>
            </a:fld>
            <a:endParaRPr lang="en-US" dirty="0"/>
          </a:p>
        </p:txBody>
      </p:sp>
      <p:sp>
        <p:nvSpPr>
          <p:cNvPr id="8" name="TextBox 7"/>
          <p:cNvSpPr txBox="1"/>
          <p:nvPr/>
        </p:nvSpPr>
        <p:spPr>
          <a:xfrm>
            <a:off x="2819400" y="5935287"/>
            <a:ext cx="4191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চিত্রটি কিসের?</a:t>
            </a:r>
            <a:endParaRPr lang="en-US" sz="2800" dirty="0">
              <a:latin typeface="NikoshBAN" pitchFamily="2" charset="0"/>
              <a:cs typeface="NikoshBAN" pitchFamily="2" charset="0"/>
            </a:endParaRPr>
          </a:p>
        </p:txBody>
      </p:sp>
      <p:sp>
        <p:nvSpPr>
          <p:cNvPr id="14" name="TextBox 13"/>
          <p:cNvSpPr txBox="1"/>
          <p:nvPr/>
        </p:nvSpPr>
        <p:spPr>
          <a:xfrm>
            <a:off x="2971800" y="5953780"/>
            <a:ext cx="4191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জাতীয় সংসদ ভবনের</a:t>
            </a:r>
            <a:endParaRPr lang="en-US" sz="2800" dirty="0">
              <a:latin typeface="NikoshBAN" pitchFamily="2" charset="0"/>
              <a:cs typeface="NikoshBAN" pitchFamily="2" charset="0"/>
            </a:endParaRPr>
          </a:p>
        </p:txBody>
      </p:sp>
      <p:sp>
        <p:nvSpPr>
          <p:cNvPr id="15" name="TextBox 14"/>
          <p:cNvSpPr txBox="1"/>
          <p:nvPr/>
        </p:nvSpPr>
        <p:spPr>
          <a:xfrm>
            <a:off x="2971800" y="5953780"/>
            <a:ext cx="4191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কীভাবে এর সদস্য হওয়া যায়?</a:t>
            </a:r>
            <a:endParaRPr lang="en-US" sz="2800" dirty="0">
              <a:latin typeface="NikoshBAN" pitchFamily="2" charset="0"/>
              <a:cs typeface="NikoshBAN" pitchFamily="2" charset="0"/>
            </a:endParaRPr>
          </a:p>
        </p:txBody>
      </p:sp>
      <p:sp>
        <p:nvSpPr>
          <p:cNvPr id="16" name="TextBox 15"/>
          <p:cNvSpPr txBox="1"/>
          <p:nvPr/>
        </p:nvSpPr>
        <p:spPr>
          <a:xfrm>
            <a:off x="2971800" y="5953780"/>
            <a:ext cx="4191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জনগণের ভোটে নির্বাচনের মাধ্যমে</a:t>
            </a:r>
            <a:endParaRPr lang="en-US" sz="2800" dirty="0">
              <a:latin typeface="NikoshBAN" pitchFamily="2" charset="0"/>
              <a:cs typeface="NikoshBAN" pitchFamily="2" charset="0"/>
            </a:endParaRPr>
          </a:p>
        </p:txBody>
      </p:sp>
      <p:sp>
        <p:nvSpPr>
          <p:cNvPr id="17" name="TextBox 16"/>
          <p:cNvSpPr txBox="1"/>
          <p:nvPr/>
        </p:nvSpPr>
        <p:spPr>
          <a:xfrm>
            <a:off x="1295400" y="5801380"/>
            <a:ext cx="6477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জাতীয় সংসদ সদস্য হওয়ার জন্য নির্বাচনের কী রয়েছে?</a:t>
            </a:r>
            <a:endParaRPr lang="en-US" sz="2800" dirty="0">
              <a:latin typeface="NikoshBAN" pitchFamily="2" charset="0"/>
              <a:cs typeface="NikoshBAN" pitchFamily="2" charset="0"/>
            </a:endParaRPr>
          </a:p>
        </p:txBody>
      </p:sp>
      <p:sp>
        <p:nvSpPr>
          <p:cNvPr id="18" name="TextBox 17"/>
          <p:cNvSpPr txBox="1"/>
          <p:nvPr/>
        </p:nvSpPr>
        <p:spPr>
          <a:xfrm>
            <a:off x="2971800" y="5562600"/>
            <a:ext cx="4191000" cy="523220"/>
          </a:xfrm>
          <a:prstGeom prst="rect">
            <a:avLst/>
          </a:prstGeom>
          <a:noFill/>
        </p:spPr>
        <p:txBody>
          <a:bodyPr wrap="square" rtlCol="0">
            <a:spAutoFit/>
          </a:bodyPr>
          <a:lstStyle/>
          <a:p>
            <a:pPr lvl="0"/>
            <a:r>
              <a:rPr lang="bn-BD" sz="2800" dirty="0" smtClean="0">
                <a:latin typeface="NikoshBAN" pitchFamily="2" charset="0"/>
                <a:cs typeface="NikoshBAN" pitchFamily="2" charset="0"/>
              </a:rPr>
              <a:t>গুরুত্ব রয়েছে</a:t>
            </a:r>
            <a:endParaRPr lang="en-US" sz="28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56253-68DF-441C-AE98-48A3C06DDFD6}"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4</a:t>
            </a:fld>
            <a:endParaRPr lang="en-US" dirty="0"/>
          </a:p>
        </p:txBody>
      </p:sp>
      <p:sp>
        <p:nvSpPr>
          <p:cNvPr id="5" name="TextBox 4"/>
          <p:cNvSpPr txBox="1"/>
          <p:nvPr/>
        </p:nvSpPr>
        <p:spPr>
          <a:xfrm>
            <a:off x="304800" y="1219200"/>
            <a:ext cx="8610600" cy="4339650"/>
          </a:xfrm>
          <a:prstGeom prst="rect">
            <a:avLst/>
          </a:prstGeom>
          <a:noFill/>
        </p:spPr>
        <p:txBody>
          <a:bodyPr wrap="square" rtlCol="0">
            <a:spAutoFit/>
          </a:bodyPr>
          <a:lstStyle/>
          <a:p>
            <a:r>
              <a:rPr lang="bn-BD" sz="4800" dirty="0" smtClean="0">
                <a:latin typeface="NikoshBAN" pitchFamily="2" charset="0"/>
                <a:cs typeface="NikoshBAN" pitchFamily="2" charset="0"/>
              </a:rPr>
              <a:t>শিখনফল</a:t>
            </a:r>
            <a:r>
              <a:rPr lang="en-US" sz="4800" dirty="0" smtClean="0">
                <a:latin typeface="NikoshBAN" pitchFamily="2" charset="0"/>
                <a:cs typeface="NikoshBAN" pitchFamily="2" charset="0"/>
              </a:rPr>
              <a:t>:</a:t>
            </a:r>
          </a:p>
          <a:p>
            <a:r>
              <a:rPr lang="bn-BD" sz="4800" dirty="0" smtClean="0">
                <a:latin typeface="NikoshBAN" pitchFamily="2" charset="0"/>
                <a:cs typeface="NikoshBAN" pitchFamily="2" charset="0"/>
              </a:rPr>
              <a:t>এই </a:t>
            </a:r>
            <a:r>
              <a:rPr lang="bn-BD" sz="4800" dirty="0">
                <a:latin typeface="NikoshBAN" pitchFamily="2" charset="0"/>
                <a:cs typeface="NikoshBAN" pitchFamily="2" charset="0"/>
              </a:rPr>
              <a:t>পাঠ শেষে শিক্ষার্থীরা</a:t>
            </a:r>
            <a:r>
              <a:rPr lang="en-US" sz="4800" dirty="0">
                <a:latin typeface="NikoshBAN" pitchFamily="2" charset="0"/>
                <a:cs typeface="NikoshBAN" pitchFamily="2" charset="0"/>
              </a:rPr>
              <a:t>…</a:t>
            </a:r>
          </a:p>
          <a:p>
            <a:pPr lvl="0"/>
            <a:r>
              <a:rPr lang="en-US" sz="48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 </a:t>
            </a:r>
            <a:r>
              <a:rPr lang="bn-BD" sz="48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নির্বাচন </a:t>
            </a:r>
            <a:r>
              <a:rPr lang="bn-BD" sz="4800" b="1" dirty="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কী তা বলতে </a:t>
            </a:r>
            <a:r>
              <a:rPr lang="bn-BD" sz="48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পারবে</a:t>
            </a:r>
            <a:r>
              <a:rPr lang="en-US" sz="4800" b="1" dirty="0" smtClean="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rPr>
              <a:t>;</a:t>
            </a:r>
          </a:p>
          <a:p>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নির্বাচনের </a:t>
            </a:r>
            <a:r>
              <a:rPr lang="bn-BD" sz="4800" b="1" dirty="0">
                <a:ln w="11430"/>
                <a:effectLst>
                  <a:outerShdw blurRad="50800" dist="39000" dir="5460000" algn="tl">
                    <a:srgbClr val="000000">
                      <a:alpha val="38000"/>
                    </a:srgbClr>
                  </a:outerShdw>
                </a:effectLst>
                <a:latin typeface="NikoshBAN" pitchFamily="2" charset="0"/>
                <a:cs typeface="NikoshBAN" pitchFamily="2" charset="0"/>
              </a:rPr>
              <a:t>গুরুত্ব ব্যাখ্যা করতে </a:t>
            </a:r>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পারবে</a:t>
            </a:r>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a:t>
            </a:r>
          </a:p>
          <a:p>
            <a:pPr lvl="0"/>
            <a:r>
              <a:rPr lang="en-US" sz="4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নির্বাচন </a:t>
            </a:r>
            <a:r>
              <a:rPr lang="bn-BD" sz="4800" b="1" dirty="0">
                <a:ln w="11430"/>
                <a:effectLst>
                  <a:outerShdw blurRad="50800" dist="39000" dir="5460000" algn="tl">
                    <a:srgbClr val="000000">
                      <a:alpha val="38000"/>
                    </a:srgbClr>
                  </a:outerShdw>
                </a:effectLst>
                <a:latin typeface="NikoshBAN" pitchFamily="2" charset="0"/>
                <a:cs typeface="NikoshBAN" pitchFamily="2" charset="0"/>
              </a:rPr>
              <a:t>পদ্ধতি বিশ্লেষণ করতে </a:t>
            </a:r>
            <a:r>
              <a:rPr lang="bn-BD" sz="4800" b="1" dirty="0" smtClean="0">
                <a:ln w="11430"/>
                <a:effectLst>
                  <a:outerShdw blurRad="50800" dist="39000" dir="5460000" algn="tl">
                    <a:srgbClr val="000000">
                      <a:alpha val="38000"/>
                    </a:srgbClr>
                  </a:outerShdw>
                </a:effectLst>
                <a:latin typeface="NikoshBAN" pitchFamily="2" charset="0"/>
                <a:cs typeface="NikoshBAN" pitchFamily="2" charset="0"/>
              </a:rPr>
              <a:t>পারবে</a:t>
            </a:r>
            <a:endParaRPr lang="en-US" sz="4800" b="1" dirty="0">
              <a:ln w="11430"/>
              <a:effectLst>
                <a:outerShdw blurRad="50800" dist="39000" dir="5460000" algn="tl">
                  <a:srgbClr val="000000">
                    <a:alpha val="38000"/>
                  </a:srgbClr>
                </a:outerShdw>
              </a:effectLst>
            </a:endParaRPr>
          </a:p>
          <a:p>
            <a:endParaRPr lang="en-US" b="1" dirty="0">
              <a:ln w="11430"/>
              <a:effectLst>
                <a:outerShdw blurRad="50800" dist="39000" dir="5460000" algn="tl">
                  <a:srgbClr val="000000">
                    <a:alpha val="38000"/>
                  </a:srgbClr>
                </a:outerShdw>
              </a:effectLst>
            </a:endParaRPr>
          </a:p>
          <a:p>
            <a:pPr lvl="0"/>
            <a:endParaRPr lang="en-US" b="1" dirty="0">
              <a:ln w="11430"/>
              <a:solidFill>
                <a:schemeClr val="accent6">
                  <a:lumMod val="75000"/>
                </a:schemeClr>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6612345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914650" y="288925"/>
            <a:ext cx="3238500" cy="533400"/>
          </a:xfrm>
          <a:prstGeom prst="frame">
            <a:avLst/>
          </a:prstGeom>
          <a:solidFill>
            <a:schemeClr val="accent6">
              <a:lumMod val="50000"/>
            </a:schemeClr>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নির্বাচন </a:t>
            </a:r>
            <a:endParaRPr lang="en-US" sz="3200" b="1" dirty="0" smtClean="0">
              <a:solidFill>
                <a:schemeClr val="tx1"/>
              </a:solidFill>
              <a:latin typeface="NikoshBAN" pitchFamily="2" charset="0"/>
              <a:cs typeface="NikoshBAN" pitchFamily="2" charset="0"/>
            </a:endParaRPr>
          </a:p>
        </p:txBody>
      </p:sp>
      <p:sp>
        <p:nvSpPr>
          <p:cNvPr id="3" name="Rectangle 2"/>
          <p:cNvSpPr/>
          <p:nvPr/>
        </p:nvSpPr>
        <p:spPr>
          <a:xfrm>
            <a:off x="228600" y="5105400"/>
            <a:ext cx="8610600" cy="1371600"/>
          </a:xfrm>
          <a:prstGeom prst="rect">
            <a:avLst/>
          </a:prstGeom>
          <a:solidFill>
            <a:schemeClr val="accent1">
              <a:lumMod val="20000"/>
              <a:lumOff val="80000"/>
            </a:schemeClr>
          </a:solidFill>
          <a:ln>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just"/>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নির্বাচন হলো রাষ্ট্রের শাসন কাজ সুষ্ঠুভাবে পরিচালনার জন্য </a:t>
            </a:r>
            <a:r>
              <a:rPr lang="bn-BD" sz="28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একাধিক প্রার্থীর </a:t>
            </a: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মধ্যে থেকে নাগরিকগণ তাদের </a:t>
            </a:r>
            <a:r>
              <a:rPr lang="bn-BD" sz="2800" b="1" dirty="0" smtClean="0">
                <a:ln w="11430"/>
                <a:solidFill>
                  <a:srgbClr val="C00000"/>
                </a:solidFill>
                <a:effectLst>
                  <a:outerShdw blurRad="50800" dist="39000" dir="5460000" algn="tl">
                    <a:srgbClr val="000000">
                      <a:alpha val="38000"/>
                    </a:srgbClr>
                  </a:outerShdw>
                </a:effectLst>
                <a:latin typeface="NikoshBAN" pitchFamily="2" charset="0"/>
                <a:cs typeface="NikoshBAN" pitchFamily="2" charset="0"/>
              </a:rPr>
              <a:t>পছন্দের প্রতিনিধি </a:t>
            </a: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বেছে নেয়ার পদ্ধতি।</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15" name="Group 14"/>
          <p:cNvGrpSpPr/>
          <p:nvPr/>
        </p:nvGrpSpPr>
        <p:grpSpPr>
          <a:xfrm>
            <a:off x="304800" y="1066800"/>
            <a:ext cx="4343400" cy="3886200"/>
            <a:chOff x="228600" y="1066800"/>
            <a:chExt cx="4343400" cy="3886200"/>
          </a:xfrm>
        </p:grpSpPr>
        <p:pic>
          <p:nvPicPr>
            <p:cNvPr id="12" name="Picture 11" descr="Ruel-Juri-upazil-Election-Picture.jpg"/>
            <p:cNvPicPr>
              <a:picLocks noChangeAspect="1"/>
            </p:cNvPicPr>
            <p:nvPr/>
          </p:nvPicPr>
          <p:blipFill>
            <a:blip r:embed="rId3"/>
            <a:srcRect t="5660" b="3774"/>
            <a:stretch>
              <a:fillRect/>
            </a:stretch>
          </p:blipFill>
          <p:spPr>
            <a:xfrm>
              <a:off x="228601" y="1066800"/>
              <a:ext cx="4343399"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28600" y="4429780"/>
              <a:ext cx="4343400" cy="523220"/>
            </a:xfrm>
            <a:prstGeom prst="rect">
              <a:avLst/>
            </a:prstGeom>
            <a:solidFill>
              <a:schemeClr val="bg1"/>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একাধিক প্রার্থী</a:t>
              </a:r>
              <a:endParaRPr lang="en-US" sz="28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4" name="Group 13"/>
          <p:cNvGrpSpPr/>
          <p:nvPr/>
        </p:nvGrpSpPr>
        <p:grpSpPr>
          <a:xfrm>
            <a:off x="4724400" y="1066800"/>
            <a:ext cx="4140200" cy="3886200"/>
            <a:chOff x="4724400" y="1066800"/>
            <a:chExt cx="4140200" cy="3886200"/>
          </a:xfrm>
        </p:grpSpPr>
        <p:pic>
          <p:nvPicPr>
            <p:cNvPr id="13" name="Picture 12" descr="02-07-13-Gazipur-Election-Campaign_Azmot-Ullah-Khan-5.jpg"/>
            <p:cNvPicPr>
              <a:picLocks noChangeAspect="1"/>
            </p:cNvPicPr>
            <p:nvPr/>
          </p:nvPicPr>
          <p:blipFill>
            <a:blip r:embed="rId4"/>
            <a:srcRect l="12000"/>
            <a:stretch>
              <a:fillRect/>
            </a:stretch>
          </p:blipFill>
          <p:spPr>
            <a:xfrm>
              <a:off x="4724400" y="1066800"/>
              <a:ext cx="414020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724400" y="4368225"/>
              <a:ext cx="4140200" cy="584775"/>
            </a:xfrm>
            <a:prstGeom prst="rect">
              <a:avLst/>
            </a:prstGeom>
            <a:solidFill>
              <a:schemeClr val="bg1">
                <a:lumMod val="85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পছন্দের প্রতিনিধি </a:t>
              </a:r>
              <a:endParaRPr lang="en-US" sz="2400" b="1" dirty="0" smtClean="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4" name="Date Placeholder 3"/>
          <p:cNvSpPr>
            <a:spLocks noGrp="1"/>
          </p:cNvSpPr>
          <p:nvPr>
            <p:ph type="dt" sz="half" idx="10"/>
          </p:nvPr>
        </p:nvSpPr>
        <p:spPr/>
        <p:txBody>
          <a:bodyPr/>
          <a:lstStyle/>
          <a:p>
            <a:fld id="{75205271-AA3C-431F-B105-5ABEB805C4FE}" type="datetime1">
              <a:rPr lang="en-US" smtClean="0"/>
              <a:t>5/7/2020</a:t>
            </a:fld>
            <a:endParaRPr lang="en-US" dirty="0"/>
          </a:p>
        </p:txBody>
      </p:sp>
      <p:sp>
        <p:nvSpPr>
          <p:cNvPr id="5" name="Slide Number Placeholder 4"/>
          <p:cNvSpPr>
            <a:spLocks noGrp="1"/>
          </p:cNvSpPr>
          <p:nvPr>
            <p:ph type="sldNum" sz="quarter" idx="12"/>
          </p:nvPr>
        </p:nvSpPr>
        <p:spPr/>
        <p:txBody>
          <a:bodyPr/>
          <a:lstStyle/>
          <a:p>
            <a:fld id="{5213D3D2-717D-48E6-80FB-93B43227CCF1}" type="slidenum">
              <a:rPr lang="en-US" smtClean="0"/>
              <a:pPr/>
              <a:t>5</a:t>
            </a:fld>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5867400"/>
            <a:ext cx="8534400" cy="685800"/>
          </a:xfrm>
          <a:prstGeom prst="rect">
            <a:avLst/>
          </a:prstGeom>
          <a:solidFill>
            <a:schemeClr val="accent1">
              <a:lumMod val="20000"/>
              <a:lumOff val="80000"/>
            </a:schemeClr>
          </a:solidFill>
          <a:ln>
            <a:solidFill>
              <a:schemeClr val="accent5">
                <a:lumMod val="5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গণতন্ত্র যদি গাছ হয় তাহলে নির্বাচন তার মূল</a:t>
            </a:r>
            <a:endParaRPr lang="en-US"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Frame 11"/>
          <p:cNvSpPr/>
          <p:nvPr/>
        </p:nvSpPr>
        <p:spPr>
          <a:xfrm>
            <a:off x="1371600" y="304800"/>
            <a:ext cx="6781800" cy="609600"/>
          </a:xfrm>
          <a:prstGeom prst="frame">
            <a:avLst/>
          </a:prstGeo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গণতন্ত্র ও নির্বাচনের মধ্যে সম্পর্ক </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4" name="Picture 13" descr="tree.jpg"/>
          <p:cNvPicPr>
            <a:picLocks noChangeAspect="1"/>
          </p:cNvPicPr>
          <p:nvPr/>
        </p:nvPicPr>
        <p:blipFill>
          <a:blip r:embed="rId3"/>
          <a:stretch>
            <a:fillRect/>
          </a:stretch>
        </p:blipFill>
        <p:spPr>
          <a:xfrm>
            <a:off x="1066800" y="1219200"/>
            <a:ext cx="3383797" cy="4572000"/>
          </a:xfrm>
          <a:prstGeom prst="rect">
            <a:avLst/>
          </a:prstGeom>
          <a:ln>
            <a:noFill/>
          </a:ln>
          <a:effectLst>
            <a:softEdge rad="112500"/>
          </a:effectLst>
        </p:spPr>
      </p:pic>
      <p:sp>
        <p:nvSpPr>
          <p:cNvPr id="16" name="Rounded Rectangular Callout 15"/>
          <p:cNvSpPr/>
          <p:nvPr/>
        </p:nvSpPr>
        <p:spPr>
          <a:xfrm>
            <a:off x="6019800" y="2514600"/>
            <a:ext cx="2133600" cy="762000"/>
          </a:xfrm>
          <a:prstGeom prst="wedgeRoundRectCallout">
            <a:avLst>
              <a:gd name="adj1" fmla="val -106683"/>
              <a:gd name="adj2" fmla="val -228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গণতন্ত্র</a:t>
            </a:r>
            <a:endParaRPr lang="en-US" sz="3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7" name="Rounded Rectangular Callout 16"/>
          <p:cNvSpPr/>
          <p:nvPr/>
        </p:nvSpPr>
        <p:spPr>
          <a:xfrm>
            <a:off x="6096000" y="4495800"/>
            <a:ext cx="2133600" cy="762000"/>
          </a:xfrm>
          <a:prstGeom prst="wedgeRoundRectCallout">
            <a:avLst>
              <a:gd name="adj1" fmla="val -108076"/>
              <a:gd name="adj2" fmla="val 165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নির্বাচন</a:t>
            </a:r>
            <a:endParaRPr lang="en-US" sz="3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Right Brace 8"/>
          <p:cNvSpPr/>
          <p:nvPr/>
        </p:nvSpPr>
        <p:spPr>
          <a:xfrm>
            <a:off x="4038600" y="1371600"/>
            <a:ext cx="762000" cy="2819400"/>
          </a:xfrm>
          <a:prstGeom prst="rightBrace">
            <a:avLst>
              <a:gd name="adj1" fmla="val 8333"/>
              <a:gd name="adj2" fmla="val 4800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038600" y="4343400"/>
            <a:ext cx="762000" cy="1371600"/>
          </a:xfrm>
          <a:prstGeom prst="rightBrace">
            <a:avLst>
              <a:gd name="adj1" fmla="val 8333"/>
              <a:gd name="adj2" fmla="val 4800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1B71964-D246-40EF-807F-F6D9B70C9F48}"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6</a:t>
            </a:fld>
            <a:endParaRPr lang="en-US" dirty="0"/>
          </a:p>
        </p:txBody>
      </p:sp>
    </p:spTree>
    <p:extLst>
      <p:ext uri="{BB962C8B-B14F-4D97-AF65-F5344CB8AC3E}">
        <p14:creationId xmlns:p14="http://schemas.microsoft.com/office/powerpoint/2010/main" val="2913987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8600" y="228600"/>
            <a:ext cx="8686800" cy="640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8600" y="2362200"/>
            <a:ext cx="1905000" cy="1185333"/>
          </a:xfrm>
          <a:prstGeom prst="roundRect">
            <a:avLst/>
          </a:prstGeom>
          <a:solidFill>
            <a:schemeClr val="accent6">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bn-BD" sz="2800" b="1" dirty="0" smtClean="0">
                <a:solidFill>
                  <a:schemeClr val="tx1"/>
                </a:solidFill>
                <a:latin typeface="NikoshBAN" pitchFamily="2" charset="0"/>
                <a:cs typeface="NikoshBAN" pitchFamily="2" charset="0"/>
              </a:rPr>
              <a:t>১ম ক্লিক</a:t>
            </a:r>
            <a:endParaRPr lang="en-US" sz="2800" b="1" dirty="0" smtClean="0">
              <a:solidFill>
                <a:schemeClr val="tx1"/>
              </a:solidFill>
              <a:latin typeface="NikoshBAN" pitchFamily="2" charset="0"/>
              <a:cs typeface="NikoshBAN" pitchFamily="2" charset="0"/>
            </a:endParaRPr>
          </a:p>
        </p:txBody>
      </p:sp>
      <p:sp>
        <p:nvSpPr>
          <p:cNvPr id="10" name="Rounded Rectangle 9"/>
          <p:cNvSpPr/>
          <p:nvPr/>
        </p:nvSpPr>
        <p:spPr>
          <a:xfrm>
            <a:off x="228600" y="3810000"/>
            <a:ext cx="1905000" cy="1066800"/>
          </a:xfrm>
          <a:prstGeom prst="roundRect">
            <a:avLst/>
          </a:prstGeom>
          <a:solidFill>
            <a:schemeClr val="accent6">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bn-BD" sz="2800" b="1" dirty="0" smtClean="0">
                <a:solidFill>
                  <a:schemeClr val="tx1"/>
                </a:solidFill>
                <a:latin typeface="NikoshBAN" pitchFamily="2" charset="0"/>
                <a:cs typeface="NikoshBAN" pitchFamily="2" charset="0"/>
              </a:rPr>
              <a:t>২য় ক্লিক </a:t>
            </a:r>
            <a:endParaRPr lang="en-US" sz="2800" b="1" dirty="0" smtClean="0">
              <a:solidFill>
                <a:schemeClr val="tx1"/>
              </a:solidFill>
              <a:latin typeface="NikoshBAN" pitchFamily="2" charset="0"/>
              <a:cs typeface="NikoshBAN" pitchFamily="2" charset="0"/>
            </a:endParaRPr>
          </a:p>
        </p:txBody>
      </p:sp>
      <p:sp>
        <p:nvSpPr>
          <p:cNvPr id="11" name="Rounded Rectangle 10"/>
          <p:cNvSpPr/>
          <p:nvPr/>
        </p:nvSpPr>
        <p:spPr>
          <a:xfrm>
            <a:off x="228600" y="5105400"/>
            <a:ext cx="1905000" cy="1066800"/>
          </a:xfrm>
          <a:prstGeom prst="roundRect">
            <a:avLst/>
          </a:prstGeom>
          <a:solidFill>
            <a:schemeClr val="accent3">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bn-BD" sz="2800" b="1" dirty="0" smtClean="0">
                <a:solidFill>
                  <a:schemeClr val="tx1"/>
                </a:solidFill>
                <a:latin typeface="NikoshBAN" pitchFamily="2" charset="0"/>
                <a:cs typeface="NikoshBAN" pitchFamily="2" charset="0"/>
              </a:rPr>
              <a:t>৩য় ক্লিক</a:t>
            </a:r>
            <a:endParaRPr lang="en-US" sz="2800" b="1" dirty="0" smtClean="0">
              <a:solidFill>
                <a:schemeClr val="tx1"/>
              </a:solidFill>
              <a:latin typeface="NikoshBAN" pitchFamily="2" charset="0"/>
              <a:cs typeface="NikoshBAN" pitchFamily="2" charset="0"/>
            </a:endParaRPr>
          </a:p>
        </p:txBody>
      </p:sp>
      <p:sp>
        <p:nvSpPr>
          <p:cNvPr id="13" name="Down Arrow Callout 12"/>
          <p:cNvSpPr/>
          <p:nvPr/>
        </p:nvSpPr>
        <p:spPr>
          <a:xfrm>
            <a:off x="228600" y="228600"/>
            <a:ext cx="1981200" cy="1905000"/>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itchFamily="2" charset="0"/>
                <a:cs typeface="NikoshBAN" pitchFamily="2" charset="0"/>
              </a:rPr>
              <a:t>নিচের বাটনসমূহে ক্লিক করুন </a:t>
            </a:r>
            <a:endParaRPr lang="en-US" sz="2400" b="1" dirty="0"/>
          </a:p>
        </p:txBody>
      </p:sp>
      <p:cxnSp>
        <p:nvCxnSpPr>
          <p:cNvPr id="18" name="Straight Connector 17"/>
          <p:cNvCxnSpPr/>
          <p:nvPr/>
        </p:nvCxnSpPr>
        <p:spPr>
          <a:xfrm rot="5400000">
            <a:off x="-990601" y="3428206"/>
            <a:ext cx="6552406" cy="7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362200" y="304800"/>
            <a:ext cx="6477000" cy="7620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3600" b="1" u="sng"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কেন এই নির্বাচন? </a:t>
            </a:r>
            <a:endParaRPr lang="en-US" sz="3200" b="1" u="sng"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grpSp>
        <p:nvGrpSpPr>
          <p:cNvPr id="24" name="Group 23"/>
          <p:cNvGrpSpPr/>
          <p:nvPr/>
        </p:nvGrpSpPr>
        <p:grpSpPr>
          <a:xfrm>
            <a:off x="2895600" y="1524000"/>
            <a:ext cx="5191125" cy="4572000"/>
            <a:chOff x="3048000" y="1524000"/>
            <a:chExt cx="5191125" cy="4572000"/>
          </a:xfrm>
        </p:grpSpPr>
        <p:pic>
          <p:nvPicPr>
            <p:cNvPr id="16" name="Picture 15" descr="bangladesh.jpg.size.xxlarge.promo1.jpg"/>
            <p:cNvPicPr>
              <a:picLocks noChangeAspect="1"/>
            </p:cNvPicPr>
            <p:nvPr/>
          </p:nvPicPr>
          <p:blipFill>
            <a:blip r:embed="rId3"/>
            <a:stretch>
              <a:fillRect/>
            </a:stretch>
          </p:blipFill>
          <p:spPr>
            <a:xfrm>
              <a:off x="3048000" y="1524000"/>
              <a:ext cx="519112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3048000" y="1563469"/>
              <a:ext cx="1981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rgbClr val="0000CC"/>
                  </a:solidFill>
                  <a:effectLst>
                    <a:outerShdw blurRad="50800" dist="39000" dir="5460000" algn="tl">
                      <a:srgbClr val="000000">
                        <a:alpha val="38000"/>
                      </a:srgbClr>
                    </a:outerShdw>
                  </a:effectLst>
                  <a:latin typeface="NikoshBAN" pitchFamily="2" charset="0"/>
                  <a:cs typeface="NikoshBAN" pitchFamily="2" charset="0"/>
                </a:rPr>
                <a:t>সরকার গঠন</a:t>
              </a:r>
              <a:endParaRPr lang="en-US" sz="3600" b="1" dirty="0">
                <a:ln w="11430"/>
                <a:solidFill>
                  <a:srgbClr val="0000CC"/>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9" name="Group 28"/>
          <p:cNvGrpSpPr/>
          <p:nvPr/>
        </p:nvGrpSpPr>
        <p:grpSpPr>
          <a:xfrm>
            <a:off x="2895600" y="1524000"/>
            <a:ext cx="5181600" cy="4572000"/>
            <a:chOff x="2895600" y="1524000"/>
            <a:chExt cx="5181600" cy="4572000"/>
          </a:xfrm>
        </p:grpSpPr>
        <p:pic>
          <p:nvPicPr>
            <p:cNvPr id="27" name="Picture 26" descr="bangladesh-parliament.jpg"/>
            <p:cNvPicPr>
              <a:picLocks noChangeAspect="1"/>
            </p:cNvPicPr>
            <p:nvPr/>
          </p:nvPicPr>
          <p:blipFill>
            <a:blip r:embed="rId4"/>
            <a:stretch>
              <a:fillRect/>
            </a:stretch>
          </p:blipFill>
          <p:spPr>
            <a:xfrm>
              <a:off x="2895600" y="1524000"/>
              <a:ext cx="5181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2895600" y="5410200"/>
              <a:ext cx="2286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আইন প্রণয়ন</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31" name="Group 30"/>
          <p:cNvGrpSpPr/>
          <p:nvPr/>
        </p:nvGrpSpPr>
        <p:grpSpPr>
          <a:xfrm>
            <a:off x="2895600" y="1447800"/>
            <a:ext cx="5181600" cy="4648200"/>
            <a:chOff x="2895600" y="1447800"/>
            <a:chExt cx="5181600" cy="4648200"/>
          </a:xfrm>
        </p:grpSpPr>
        <p:pic>
          <p:nvPicPr>
            <p:cNvPr id="30" name="Picture 29" descr="CabinetmeetingatBangladeshSecretariat1.jpg"/>
            <p:cNvPicPr>
              <a:picLocks noChangeAspect="1"/>
            </p:cNvPicPr>
            <p:nvPr/>
          </p:nvPicPr>
          <p:blipFill>
            <a:blip r:embed="rId5"/>
            <a:stretch>
              <a:fillRect/>
            </a:stretch>
          </p:blipFill>
          <p:spPr>
            <a:xfrm>
              <a:off x="2895600" y="1447800"/>
              <a:ext cx="51816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2971800" y="1752600"/>
              <a:ext cx="2590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শাসন পরিচালনা</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2" name="Date Placeholder 1"/>
          <p:cNvSpPr>
            <a:spLocks noGrp="1"/>
          </p:cNvSpPr>
          <p:nvPr>
            <p:ph type="dt" sz="half" idx="10"/>
          </p:nvPr>
        </p:nvSpPr>
        <p:spPr/>
        <p:txBody>
          <a:bodyPr/>
          <a:lstStyle/>
          <a:p>
            <a:fld id="{28E3E4C3-5AC6-4638-B269-7BAACABA4B53}"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7</a:t>
            </a:fld>
            <a:endParaRPr lang="en-US" dirty="0"/>
          </a:p>
        </p:txBody>
      </p:sp>
    </p:spTree>
    <p:extLst>
      <p:ext uri="{BB962C8B-B14F-4D97-AF65-F5344CB8AC3E}">
        <p14:creationId xmlns:p14="http://schemas.microsoft.com/office/powerpoint/2010/main" val="334888591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10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04800"/>
            <a:ext cx="3200400" cy="609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জোড়ায় কাজ</a:t>
            </a:r>
            <a:endParaRPr lang="en-US" sz="3600" dirty="0">
              <a:solidFill>
                <a:schemeClr val="tx1"/>
              </a:solidFill>
              <a:latin typeface="NikoshBAN" pitchFamily="2" charset="0"/>
              <a:cs typeface="NikoshBAN" pitchFamily="2" charset="0"/>
            </a:endParaRPr>
          </a:p>
        </p:txBody>
      </p:sp>
      <p:sp>
        <p:nvSpPr>
          <p:cNvPr id="3" name="Rounded Rectangle 2"/>
          <p:cNvSpPr/>
          <p:nvPr/>
        </p:nvSpPr>
        <p:spPr>
          <a:xfrm>
            <a:off x="6172200" y="381000"/>
            <a:ext cx="2590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3200" dirty="0" smtClean="0">
                <a:latin typeface="NikoshBAN" pitchFamily="2" charset="0"/>
                <a:cs typeface="NikoshBAN" pitchFamily="2" charset="0"/>
              </a:rPr>
              <a:t>সময়ঃ ৫ মিনিট</a:t>
            </a:r>
          </a:p>
        </p:txBody>
      </p:sp>
      <p:sp>
        <p:nvSpPr>
          <p:cNvPr id="4" name="Rounded Rectangle 3"/>
          <p:cNvSpPr/>
          <p:nvPr/>
        </p:nvSpPr>
        <p:spPr>
          <a:xfrm>
            <a:off x="304800" y="5105400"/>
            <a:ext cx="8534400" cy="1524000"/>
          </a:xfrm>
          <a:prstGeom prst="round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solidFill>
                  <a:srgbClr val="000000"/>
                </a:solidFill>
                <a:effectLst>
                  <a:outerShdw blurRad="50800" dist="39000" dir="5460000" algn="tl">
                    <a:srgbClr val="000000">
                      <a:alpha val="38000"/>
                    </a:srgbClr>
                  </a:outerShdw>
                </a:effectLst>
                <a:latin typeface="NikoshBAN" pitchFamily="2" charset="0"/>
                <a:cs typeface="NikoshBAN" pitchFamily="2" charset="0"/>
              </a:rPr>
              <a:t>চিন্তা করে উভয়ে আলোচনা করে নির্বাচনের ৪টি গুরুত্ব লেখ।</a:t>
            </a:r>
            <a:endParaRPr lang="en-US" sz="3200" b="1" dirty="0">
              <a:ln w="11430"/>
              <a:solidFill>
                <a:srgbClr val="00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6" name="Picture 5" descr="2friendshelpingeachotherstudyforatestconversation.jpg"/>
          <p:cNvPicPr>
            <a:picLocks noChangeAspect="1"/>
          </p:cNvPicPr>
          <p:nvPr/>
        </p:nvPicPr>
        <p:blipFill>
          <a:blip r:embed="rId3"/>
          <a:stretch>
            <a:fillRect/>
          </a:stretch>
        </p:blipFill>
        <p:spPr>
          <a:xfrm>
            <a:off x="2590800" y="1295400"/>
            <a:ext cx="5029200" cy="36082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Date Placeholder 4"/>
          <p:cNvSpPr>
            <a:spLocks noGrp="1"/>
          </p:cNvSpPr>
          <p:nvPr>
            <p:ph type="dt" sz="half" idx="10"/>
          </p:nvPr>
        </p:nvSpPr>
        <p:spPr/>
        <p:txBody>
          <a:bodyPr/>
          <a:lstStyle/>
          <a:p>
            <a:fld id="{8AB1BC72-898A-4423-9C66-36123D106D36}" type="datetime1">
              <a:rPr lang="en-US" smtClean="0"/>
              <a:t>5/7/2020</a:t>
            </a:fld>
            <a:endParaRPr lang="en-US" dirty="0"/>
          </a:p>
        </p:txBody>
      </p:sp>
      <p:sp>
        <p:nvSpPr>
          <p:cNvPr id="7" name="Slide Number Placeholder 6"/>
          <p:cNvSpPr>
            <a:spLocks noGrp="1"/>
          </p:cNvSpPr>
          <p:nvPr>
            <p:ph type="sldNum" sz="quarter" idx="12"/>
          </p:nvPr>
        </p:nvSpPr>
        <p:spPr/>
        <p:txBody>
          <a:bodyPr/>
          <a:lstStyle/>
          <a:p>
            <a:fld id="{5213D3D2-717D-48E6-80FB-93B43227CCF1}" type="slidenum">
              <a:rPr lang="en-US" smtClean="0"/>
              <a:pPr/>
              <a:t>8</a:t>
            </a:fld>
            <a:endParaRPr lang="en-US"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04800" y="304800"/>
            <a:ext cx="8534400" cy="6248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 y="1981200"/>
            <a:ext cx="1371600" cy="762000"/>
          </a:xfrm>
          <a:prstGeom prst="roundRect">
            <a:avLst/>
          </a:prstGeom>
          <a:solidFill>
            <a:schemeClr val="accent6">
              <a:lumMod val="20000"/>
              <a:lumOff val="8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১ম ক্লিক</a:t>
            </a:r>
            <a:endParaRPr lang="en-US" sz="2400" dirty="0" smtClean="0">
              <a:solidFill>
                <a:schemeClr val="tx1"/>
              </a:solidFill>
              <a:latin typeface="NikoshBAN" pitchFamily="2" charset="0"/>
              <a:cs typeface="NikoshBAN" pitchFamily="2" charset="0"/>
            </a:endParaRPr>
          </a:p>
        </p:txBody>
      </p:sp>
      <p:sp>
        <p:nvSpPr>
          <p:cNvPr id="10" name="Rounded Rectangle 9"/>
          <p:cNvSpPr/>
          <p:nvPr/>
        </p:nvSpPr>
        <p:spPr>
          <a:xfrm>
            <a:off x="381000" y="2971800"/>
            <a:ext cx="1371600" cy="685800"/>
          </a:xfrm>
          <a:prstGeom prst="roundRect">
            <a:avLst/>
          </a:prstGeom>
          <a:solidFill>
            <a:schemeClr val="accent6">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২য় ক্লিক </a:t>
            </a:r>
            <a:endParaRPr lang="en-US" sz="2400" dirty="0" smtClean="0">
              <a:solidFill>
                <a:schemeClr val="tx1"/>
              </a:solidFill>
              <a:latin typeface="NikoshBAN" pitchFamily="2" charset="0"/>
              <a:cs typeface="NikoshBAN" pitchFamily="2" charset="0"/>
            </a:endParaRPr>
          </a:p>
        </p:txBody>
      </p:sp>
      <p:sp>
        <p:nvSpPr>
          <p:cNvPr id="11" name="Rounded Rectangle 10"/>
          <p:cNvSpPr/>
          <p:nvPr/>
        </p:nvSpPr>
        <p:spPr>
          <a:xfrm>
            <a:off x="381000" y="3886200"/>
            <a:ext cx="1371600" cy="685800"/>
          </a:xfrm>
          <a:prstGeom prst="roundRect">
            <a:avLst/>
          </a:prstGeom>
          <a:solidFill>
            <a:schemeClr val="accent3">
              <a:lumMod val="40000"/>
              <a:lumOff val="60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৩য় ক্লিক</a:t>
            </a:r>
            <a:endParaRPr lang="en-US" sz="2400" dirty="0" smtClean="0">
              <a:solidFill>
                <a:schemeClr val="tx1"/>
              </a:solidFill>
              <a:latin typeface="NikoshBAN" pitchFamily="2" charset="0"/>
              <a:cs typeface="NikoshBAN" pitchFamily="2" charset="0"/>
            </a:endParaRPr>
          </a:p>
        </p:txBody>
      </p:sp>
      <p:sp>
        <p:nvSpPr>
          <p:cNvPr id="12" name="Rounded Rectangle 11"/>
          <p:cNvSpPr/>
          <p:nvPr/>
        </p:nvSpPr>
        <p:spPr>
          <a:xfrm>
            <a:off x="381000" y="4800600"/>
            <a:ext cx="1371600" cy="685800"/>
          </a:xfrm>
          <a:prstGeom prst="roundRect">
            <a:avLst/>
          </a:prstGeom>
          <a:solidFill>
            <a:schemeClr val="bg2">
              <a:lumMod val="75000"/>
            </a:scheme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৪র্থ ক্লিক</a:t>
            </a:r>
            <a:endParaRPr lang="en-US" sz="2400" dirty="0" smtClean="0">
              <a:solidFill>
                <a:schemeClr val="tx1"/>
              </a:solidFill>
              <a:latin typeface="NikoshBAN" pitchFamily="2" charset="0"/>
              <a:cs typeface="NikoshBAN" pitchFamily="2" charset="0"/>
            </a:endParaRPr>
          </a:p>
        </p:txBody>
      </p:sp>
      <p:sp>
        <p:nvSpPr>
          <p:cNvPr id="13" name="Down Arrow Callout 12"/>
          <p:cNvSpPr/>
          <p:nvPr/>
        </p:nvSpPr>
        <p:spPr>
          <a:xfrm>
            <a:off x="228600" y="228600"/>
            <a:ext cx="1524000" cy="1676400"/>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solidFill>
                  <a:schemeClr val="tx1"/>
                </a:solidFill>
                <a:latin typeface="NikoshBAN" pitchFamily="2" charset="0"/>
                <a:cs typeface="NikoshBAN" pitchFamily="2" charset="0"/>
              </a:rPr>
              <a:t>নিচের বাটনসমূহে ক্লিক করুন </a:t>
            </a:r>
            <a:endParaRPr lang="en-US" sz="2000" b="1" dirty="0"/>
          </a:p>
        </p:txBody>
      </p:sp>
      <p:cxnSp>
        <p:nvCxnSpPr>
          <p:cNvPr id="18" name="Straight Connector 17"/>
          <p:cNvCxnSpPr/>
          <p:nvPr/>
        </p:nvCxnSpPr>
        <p:spPr>
          <a:xfrm rot="5400000">
            <a:off x="-1447006" y="3428206"/>
            <a:ext cx="6552406" cy="79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905000" y="304800"/>
            <a:ext cx="7010400" cy="7620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নির্বাচনের গুরুত্ব</a:t>
            </a:r>
            <a:endParaRPr lang="en-US" sz="32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16" name="Group 15"/>
          <p:cNvGrpSpPr/>
          <p:nvPr/>
        </p:nvGrpSpPr>
        <p:grpSpPr>
          <a:xfrm>
            <a:off x="2895600" y="1524000"/>
            <a:ext cx="5257800" cy="4724400"/>
            <a:chOff x="2895600" y="1447800"/>
            <a:chExt cx="5257800" cy="4724400"/>
          </a:xfrm>
        </p:grpSpPr>
        <p:pic>
          <p:nvPicPr>
            <p:cNvPr id="17" name="Picture 16" descr="Good governence.jpg"/>
            <p:cNvPicPr>
              <a:picLocks noChangeAspect="1"/>
            </p:cNvPicPr>
            <p:nvPr/>
          </p:nvPicPr>
          <p:blipFill>
            <a:blip r:embed="rId3"/>
            <a:srcRect b="8064"/>
            <a:stretch>
              <a:fillRect/>
            </a:stretch>
          </p:blipFill>
          <p:spPr>
            <a:xfrm>
              <a:off x="2895600" y="1447800"/>
              <a:ext cx="52578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2971800" y="1600200"/>
              <a:ext cx="5105400" cy="523220"/>
            </a:xfrm>
            <a:prstGeom prst="rect">
              <a:avLst/>
            </a:prstGeom>
            <a:noFill/>
          </p:spPr>
          <p:txBody>
            <a:bodyPr wrap="square" rtlCol="0">
              <a:spAutoFit/>
            </a:bodyPr>
            <a:lstStyle/>
            <a:p>
              <a:r>
                <a:rPr lang="bn-BD" sz="2800" dirty="0" smtClean="0">
                  <a:latin typeface="NikoshBAN" pitchFamily="2" charset="0"/>
                  <a:cs typeface="NikoshBAN" pitchFamily="2" charset="0"/>
                </a:rPr>
                <a:t>জনগণ কেমন শাসন চায় তার প্রতি মত প্রকাশ</a:t>
              </a:r>
              <a:endParaRPr lang="en-US" sz="2800" dirty="0">
                <a:latin typeface="NikoshBAN" pitchFamily="2" charset="0"/>
                <a:cs typeface="NikoshBAN" pitchFamily="2" charset="0"/>
              </a:endParaRPr>
            </a:p>
          </p:txBody>
        </p:sp>
      </p:grpSp>
      <p:grpSp>
        <p:nvGrpSpPr>
          <p:cNvPr id="24" name="Group 23"/>
          <p:cNvGrpSpPr/>
          <p:nvPr/>
        </p:nvGrpSpPr>
        <p:grpSpPr>
          <a:xfrm>
            <a:off x="2895600" y="1524000"/>
            <a:ext cx="5334000" cy="4724400"/>
            <a:chOff x="2895600" y="1524000"/>
            <a:chExt cx="5334000" cy="4724400"/>
          </a:xfrm>
        </p:grpSpPr>
        <p:pic>
          <p:nvPicPr>
            <p:cNvPr id="20" name="Picture 2"/>
            <p:cNvPicPr>
              <a:picLocks noChangeAspect="1" noChangeArrowheads="1"/>
            </p:cNvPicPr>
            <p:nvPr/>
          </p:nvPicPr>
          <p:blipFill>
            <a:blip r:embed="rId4"/>
            <a:srcRect t="11458" r="12738" b="20833"/>
            <a:stretch>
              <a:fillRect/>
            </a:stretch>
          </p:blipFill>
          <p:spPr bwMode="auto">
            <a:xfrm>
              <a:off x="2895600" y="1524000"/>
              <a:ext cx="53340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3276600" y="5663625"/>
              <a:ext cx="43434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জনমত প্রকাশ</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33" name="Group 32"/>
          <p:cNvGrpSpPr/>
          <p:nvPr/>
        </p:nvGrpSpPr>
        <p:grpSpPr>
          <a:xfrm>
            <a:off x="2895600" y="1524000"/>
            <a:ext cx="5410200" cy="4728865"/>
            <a:chOff x="2895600" y="1524000"/>
            <a:chExt cx="5410200" cy="4728865"/>
          </a:xfrm>
        </p:grpSpPr>
        <p:pic>
          <p:nvPicPr>
            <p:cNvPr id="26" name="Picture 25" descr="201312291324621580_20.jpg"/>
            <p:cNvPicPr>
              <a:picLocks noChangeAspect="1"/>
            </p:cNvPicPr>
            <p:nvPr/>
          </p:nvPicPr>
          <p:blipFill>
            <a:blip r:embed="rId5"/>
            <a:stretch>
              <a:fillRect/>
            </a:stretch>
          </p:blipFill>
          <p:spPr>
            <a:xfrm>
              <a:off x="2895600" y="1524000"/>
              <a:ext cx="54102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2971800" y="5791200"/>
              <a:ext cx="2895600" cy="461665"/>
            </a:xfrm>
            <a:prstGeom prst="rect">
              <a:avLst/>
            </a:prstGeom>
            <a:noFill/>
          </p:spPr>
          <p:txBody>
            <a:bodyPr wrap="square" rtlCol="0">
              <a:spAutoFit/>
            </a:bodyPr>
            <a:lstStyle/>
            <a:p>
              <a:r>
                <a:rPr lang="bn-BD" sz="2400" b="1" dirty="0" smtClean="0">
                  <a:solidFill>
                    <a:schemeClr val="bg1"/>
                  </a:solidFill>
                  <a:latin typeface="NikoshBAN" pitchFamily="2" charset="0"/>
                  <a:cs typeface="NikoshBAN" pitchFamily="2" charset="0"/>
                </a:rPr>
                <a:t>অন্যায়ের বিরুদ্ধে প্রতিবাদ</a:t>
              </a:r>
              <a:endParaRPr lang="en-US" sz="2400" b="1" dirty="0">
                <a:solidFill>
                  <a:schemeClr val="bg1"/>
                </a:solidFill>
                <a:latin typeface="NikoshBAN" pitchFamily="2" charset="0"/>
                <a:cs typeface="NikoshBAN" pitchFamily="2" charset="0"/>
              </a:endParaRPr>
            </a:p>
          </p:txBody>
        </p:sp>
      </p:grpSp>
      <p:grpSp>
        <p:nvGrpSpPr>
          <p:cNvPr id="32" name="Group 31"/>
          <p:cNvGrpSpPr/>
          <p:nvPr/>
        </p:nvGrpSpPr>
        <p:grpSpPr>
          <a:xfrm>
            <a:off x="2819400" y="1447800"/>
            <a:ext cx="5638800" cy="4952999"/>
            <a:chOff x="2895600" y="1524000"/>
            <a:chExt cx="5334000" cy="4837331"/>
          </a:xfrm>
        </p:grpSpPr>
        <p:pic>
          <p:nvPicPr>
            <p:cNvPr id="27" name="Picture 26" descr="governance_main.png.jpg"/>
            <p:cNvPicPr>
              <a:picLocks noChangeAspect="1"/>
            </p:cNvPicPr>
            <p:nvPr/>
          </p:nvPicPr>
          <p:blipFill>
            <a:blip r:embed="rId6"/>
            <a:stretch>
              <a:fillRect/>
            </a:stretch>
          </p:blipFill>
          <p:spPr>
            <a:xfrm>
              <a:off x="2895600" y="1524000"/>
              <a:ext cx="53340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a:off x="2895600" y="5715000"/>
              <a:ext cx="52578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effectLst>
                    <a:outerShdw blurRad="50800" dist="39000" dir="5460000" algn="tl">
                      <a:srgbClr val="000000">
                        <a:alpha val="38000"/>
                      </a:srgbClr>
                    </a:outerShdw>
                  </a:effectLst>
                  <a:latin typeface="NikoshBAN" pitchFamily="2" charset="0"/>
                  <a:cs typeface="NikoshBAN" pitchFamily="2" charset="0"/>
                </a:rPr>
                <a:t>প্রতিনিধি বাছাই </a:t>
              </a:r>
              <a:endParaRPr lang="en-US" sz="3600" b="1" dirty="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2" name="Date Placeholder 1"/>
          <p:cNvSpPr>
            <a:spLocks noGrp="1"/>
          </p:cNvSpPr>
          <p:nvPr>
            <p:ph type="dt" sz="half" idx="10"/>
          </p:nvPr>
        </p:nvSpPr>
        <p:spPr/>
        <p:txBody>
          <a:bodyPr/>
          <a:lstStyle/>
          <a:p>
            <a:fld id="{379EDEF3-6CA9-4270-8625-A3514849CD76}" type="datetime1">
              <a:rPr lang="en-US" smtClean="0"/>
              <a:t>5/7/2020</a:t>
            </a:fld>
            <a:endParaRPr lang="en-US" dirty="0"/>
          </a:p>
        </p:txBody>
      </p:sp>
      <p:sp>
        <p:nvSpPr>
          <p:cNvPr id="3" name="Slide Number Placeholder 2"/>
          <p:cNvSpPr>
            <a:spLocks noGrp="1"/>
          </p:cNvSpPr>
          <p:nvPr>
            <p:ph type="sldNum" sz="quarter" idx="12"/>
          </p:nvPr>
        </p:nvSpPr>
        <p:spPr/>
        <p:txBody>
          <a:bodyPr/>
          <a:lstStyle/>
          <a:p>
            <a:fld id="{5213D3D2-717D-48E6-80FB-93B43227CCF1}" type="slidenum">
              <a:rPr lang="en-US" smtClean="0"/>
              <a:pPr/>
              <a:t>9</a:t>
            </a:fld>
            <a:endParaRPr lang="en-US" dirty="0"/>
          </a:p>
        </p:txBody>
      </p:sp>
    </p:spTree>
    <p:extLst>
      <p:ext uri="{BB962C8B-B14F-4D97-AF65-F5344CB8AC3E}">
        <p14:creationId xmlns:p14="http://schemas.microsoft.com/office/powerpoint/2010/main" val="13919421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4147</TotalTime>
  <Words>1128</Words>
  <Application>Microsoft Office PowerPoint</Application>
  <PresentationFormat>On-screen Show (4:3)</PresentationFormat>
  <Paragraphs>231</Paragraphs>
  <Slides>24</Slides>
  <Notes>19</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Dulal Chandra biswas_7 BGS</dc:creator>
  <cp:lastModifiedBy>BMSchool</cp:lastModifiedBy>
  <cp:revision>483</cp:revision>
  <dcterms:created xsi:type="dcterms:W3CDTF">2014-05-19T06:43:56Z</dcterms:created>
  <dcterms:modified xsi:type="dcterms:W3CDTF">2020-05-07T11:49:52Z</dcterms:modified>
</cp:coreProperties>
</file>