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78" r:id="rId6"/>
    <p:sldId id="277" r:id="rId7"/>
    <p:sldId id="259" r:id="rId8"/>
    <p:sldId id="260" r:id="rId9"/>
    <p:sldId id="261" r:id="rId10"/>
    <p:sldId id="262" r:id="rId11"/>
    <p:sldId id="263" r:id="rId12"/>
    <p:sldId id="266" r:id="rId13"/>
    <p:sldId id="264" r:id="rId14"/>
    <p:sldId id="265" r:id="rId15"/>
    <p:sldId id="269" r:id="rId16"/>
    <p:sldId id="270" r:id="rId17"/>
    <p:sldId id="267" r:id="rId18"/>
    <p:sldId id="271" r:id="rId19"/>
    <p:sldId id="272" r:id="rId20"/>
    <p:sldId id="273" r:id="rId21"/>
    <p:sldId id="274" r:id="rId22"/>
    <p:sldId id="275" r:id="rId23"/>
    <p:sldId id="276"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577D-507F-43DF-95ED-A241948D8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96454B-5F32-42D0-BE69-793743EB9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BDF1D-1278-43D9-97B3-DCCE63717707}"/>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D990792B-2AC7-4EC9-8232-C03AE74D0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40B3-E81E-4BD6-9425-D44FC2408513}"/>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240049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3793-D6C8-4FDD-BF68-41FB276D6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54E92-4E2A-4565-B53B-6E209919D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1F69C-2381-47B1-8194-CE099D649EBD}"/>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EA81E00D-53CD-429B-AEFD-7C123D495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0CF2D-F9A7-4AAF-AC0E-65D13A59934F}"/>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07488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1A652-25BB-4040-83F9-4ECC3BD48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00267C-A056-4E33-8F77-83578ACC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7735-1BD1-494A-948A-BD6F62987AD8}"/>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DAEF66D4-2323-4226-BA21-0ABD3F8D5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A5EAD-66F2-4B58-BB5F-2FC110EDCBBC}"/>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31188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1040-96FF-418E-8167-EC9D8BFA6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A0EB4-5B2F-44CD-974D-3CE7E2ED5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D0442-9329-4314-B552-A6B224392FF1}"/>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A384A372-BE5B-4618-AF46-95FC21CFC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961E2-2FBA-4F2A-B80D-1FEA0A531E66}"/>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44670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4DA0-C172-4EE4-A605-CF142C2CBB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571C23-314E-403E-8BF2-25D7A1DF2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B95A1-A169-47F1-A9EF-1F34FE065A60}"/>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3373189E-2988-47B0-AFD0-6EE3878C4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185F0-C28E-48B0-88DD-194CF68C023F}"/>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03683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016DB-6438-406D-A48B-FE147E205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002CD-0F0F-4E1B-9748-6788EF0AB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2B8D6-2305-442D-B432-6268E93BE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47DCE-D5B4-4F09-842E-A4C95798FCF6}"/>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6" name="Footer Placeholder 5">
            <a:extLst>
              <a:ext uri="{FF2B5EF4-FFF2-40B4-BE49-F238E27FC236}">
                <a16:creationId xmlns:a16="http://schemas.microsoft.com/office/drawing/2014/main" id="{8871246D-8642-4CB9-9C97-C6FB6743D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FD615-AA64-4830-9DB9-DF8A9AC75A6B}"/>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3414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A540-C2DA-484C-BBB1-A6F516C864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1B8D7F-5A5B-497D-B136-E2B9A2D03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843BD-E0CE-410C-BDCD-84D444765C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FAE4A-CD37-4081-8626-43514B949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CAE5D-8727-4B80-BC86-1E6B9D44D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5D8405-680B-46F1-8EBB-3FC402A19053}"/>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8" name="Footer Placeholder 7">
            <a:extLst>
              <a:ext uri="{FF2B5EF4-FFF2-40B4-BE49-F238E27FC236}">
                <a16:creationId xmlns:a16="http://schemas.microsoft.com/office/drawing/2014/main" id="{50C248CF-8ED2-4190-91A5-102EB3E3B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B4D4D1-B281-45BF-B2BE-8A733FD0A706}"/>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34939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C2DB-A461-4723-B4E5-89DC62A79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E4EC6-FE7E-4C51-AE9D-BB614845F613}"/>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4" name="Footer Placeholder 3">
            <a:extLst>
              <a:ext uri="{FF2B5EF4-FFF2-40B4-BE49-F238E27FC236}">
                <a16:creationId xmlns:a16="http://schemas.microsoft.com/office/drawing/2014/main" id="{FF6757FA-9D11-4130-B401-CB285712A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8B7F43-4F6D-421F-B8FE-74B5688DEA79}"/>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252995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3801E-E92B-4698-A2B3-BA51905FE8FA}"/>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3" name="Footer Placeholder 2">
            <a:extLst>
              <a:ext uri="{FF2B5EF4-FFF2-40B4-BE49-F238E27FC236}">
                <a16:creationId xmlns:a16="http://schemas.microsoft.com/office/drawing/2014/main" id="{424C9F5F-6F7C-4220-8556-3827ACEC67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F4D1C2-A24C-4786-98A5-AA5DAC306775}"/>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38259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9CDD-90F2-4EE2-9FD1-44DBAFF5C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52AA9-448D-41D4-9C79-0FDA43032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418972-7FD9-4E6F-BF25-36DC27A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9F3F0-6B83-4DAE-96CC-C08AB528521E}"/>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6" name="Footer Placeholder 5">
            <a:extLst>
              <a:ext uri="{FF2B5EF4-FFF2-40B4-BE49-F238E27FC236}">
                <a16:creationId xmlns:a16="http://schemas.microsoft.com/office/drawing/2014/main" id="{DB592AF8-F606-4833-A57A-872C604A9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91E21-1EA0-484A-A957-364BA100B2CB}"/>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174326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8CC8-7417-4461-9672-B64E44579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877969-5590-433A-8AEC-D4CF4B34C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C7387-FEE2-48BA-9F24-0E609BFE5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5C4CB-9984-4FE4-B88E-BA2D204074DA}"/>
              </a:ext>
            </a:extLst>
          </p:cNvPr>
          <p:cNvSpPr>
            <a:spLocks noGrp="1"/>
          </p:cNvSpPr>
          <p:nvPr>
            <p:ph type="dt" sz="half" idx="10"/>
          </p:nvPr>
        </p:nvSpPr>
        <p:spPr/>
        <p:txBody>
          <a:bodyPr/>
          <a:lstStyle/>
          <a:p>
            <a:fld id="{5CE2B3C1-2939-40A3-A5EB-3D86CA570B55}" type="datetimeFigureOut">
              <a:rPr lang="en-US" smtClean="0"/>
              <a:t>08-May-20</a:t>
            </a:fld>
            <a:endParaRPr lang="en-US"/>
          </a:p>
        </p:txBody>
      </p:sp>
      <p:sp>
        <p:nvSpPr>
          <p:cNvPr id="6" name="Footer Placeholder 5">
            <a:extLst>
              <a:ext uri="{FF2B5EF4-FFF2-40B4-BE49-F238E27FC236}">
                <a16:creationId xmlns:a16="http://schemas.microsoft.com/office/drawing/2014/main" id="{023F2110-8139-45B1-AE3A-5DF737BEC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A731D-19E2-4304-8DEB-4932B1226166}"/>
              </a:ext>
            </a:extLst>
          </p:cNvPr>
          <p:cNvSpPr>
            <a:spLocks noGrp="1"/>
          </p:cNvSpPr>
          <p:nvPr>
            <p:ph type="sldNum" sz="quarter" idx="12"/>
          </p:nvPr>
        </p:nvSpPr>
        <p:spPr/>
        <p:txBody>
          <a:bodyPr/>
          <a:lstStyle/>
          <a:p>
            <a:fld id="{3F4567B9-5E27-4920-B539-BABDF762FAD2}" type="slidenum">
              <a:rPr lang="en-US" smtClean="0"/>
              <a:t>‹#›</a:t>
            </a:fld>
            <a:endParaRPr lang="en-US"/>
          </a:p>
        </p:txBody>
      </p:sp>
    </p:spTree>
    <p:extLst>
      <p:ext uri="{BB962C8B-B14F-4D97-AF65-F5344CB8AC3E}">
        <p14:creationId xmlns:p14="http://schemas.microsoft.com/office/powerpoint/2010/main" val="8437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988AB-F448-414F-9310-EC8833798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0CC1E-75ED-489B-B650-5C602B02D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220EA-D032-4511-82D4-39938DED8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2B3C1-2939-40A3-A5EB-3D86CA570B55}" type="datetimeFigureOut">
              <a:rPr lang="en-US" smtClean="0"/>
              <a:t>08-May-20</a:t>
            </a:fld>
            <a:endParaRPr lang="en-US"/>
          </a:p>
        </p:txBody>
      </p:sp>
      <p:sp>
        <p:nvSpPr>
          <p:cNvPr id="5" name="Footer Placeholder 4">
            <a:extLst>
              <a:ext uri="{FF2B5EF4-FFF2-40B4-BE49-F238E27FC236}">
                <a16:creationId xmlns:a16="http://schemas.microsoft.com/office/drawing/2014/main" id="{6D614339-8982-427C-B18F-5755481ED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266AA8-18CE-43E8-A42A-DC9EFE371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567B9-5E27-4920-B539-BABDF762FAD2}" type="slidenum">
              <a:rPr lang="en-US" smtClean="0"/>
              <a:t>‹#›</a:t>
            </a:fld>
            <a:endParaRPr lang="en-US"/>
          </a:p>
        </p:txBody>
      </p:sp>
    </p:spTree>
    <p:extLst>
      <p:ext uri="{BB962C8B-B14F-4D97-AF65-F5344CB8AC3E}">
        <p14:creationId xmlns:p14="http://schemas.microsoft.com/office/powerpoint/2010/main" val="297325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6.jp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6.jpg"/><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3261E2-DC57-42FF-B14D-8A333E52A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570" y="2520953"/>
            <a:ext cx="4945224" cy="1429258"/>
          </a:xfrm>
          <a:prstGeom prst="rect">
            <a:avLst/>
          </a:prstGeom>
        </p:spPr>
      </p:pic>
    </p:spTree>
    <p:extLst>
      <p:ext uri="{BB962C8B-B14F-4D97-AF65-F5344CB8AC3E}">
        <p14:creationId xmlns:p14="http://schemas.microsoft.com/office/powerpoint/2010/main" val="331008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99C4-2774-46E6-805E-BD7BCCEB7001}"/>
              </a:ext>
            </a:extLst>
          </p:cNvPr>
          <p:cNvSpPr txBox="1"/>
          <p:nvPr/>
        </p:nvSpPr>
        <p:spPr>
          <a:xfrm>
            <a:off x="504738" y="575431"/>
            <a:ext cx="10965809" cy="646331"/>
          </a:xfrm>
          <a:prstGeom prst="rect">
            <a:avLst/>
          </a:prstGeom>
          <a:noFill/>
          <a:ln>
            <a:noFill/>
          </a:ln>
        </p:spPr>
        <p:txBody>
          <a:bodyPr wrap="square" rtlCol="0">
            <a:spAutoFit/>
          </a:bodyPr>
          <a:lstStyle/>
          <a:p>
            <a:pPr algn="ctr"/>
            <a:r>
              <a:rPr lang="en-US" sz="3600" b="1" u="sng" dirty="0" err="1">
                <a:solidFill>
                  <a:srgbClr val="7030A0"/>
                </a:solidFill>
                <a:latin typeface="NikoshBAN" panose="02000000000000000000" pitchFamily="2" charset="0"/>
                <a:cs typeface="NikoshBAN" panose="02000000000000000000" pitchFamily="2" charset="0"/>
              </a:rPr>
              <a:t>তড়ি</a:t>
            </a:r>
            <a:r>
              <a:rPr lang="en-US" sz="3600" b="1" u="sng" dirty="0">
                <a:solidFill>
                  <a:srgbClr val="7030A0"/>
                </a:solidFill>
                <a:latin typeface="NikoshBAN" panose="02000000000000000000" pitchFamily="2" charset="0"/>
                <a:cs typeface="NikoshBAN" panose="02000000000000000000" pitchFamily="2" charset="0"/>
              </a:rPr>
              <a:t>ৎ </a:t>
            </a:r>
            <a:r>
              <a:rPr lang="en-US" sz="3600" b="1" u="sng" dirty="0" err="1">
                <a:solidFill>
                  <a:srgbClr val="7030A0"/>
                </a:solidFill>
                <a:latin typeface="NikoshBAN" panose="02000000000000000000" pitchFamily="2" charset="0"/>
                <a:cs typeface="NikoshBAN" panose="02000000000000000000" pitchFamily="2" charset="0"/>
              </a:rPr>
              <a:t>দ্বিমেরুর</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ভ্রামক</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এর</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তাৎপর্য</a:t>
            </a:r>
            <a:endParaRPr lang="en-US" sz="3600" b="1" u="sng" dirty="0">
              <a:solidFill>
                <a:srgbClr val="7030A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4506EC9-A409-4446-B930-A2176BAE23E3}"/>
              </a:ext>
            </a:extLst>
          </p:cNvPr>
          <p:cNvSpPr txBox="1"/>
          <p:nvPr/>
        </p:nvSpPr>
        <p:spPr>
          <a:xfrm>
            <a:off x="762696" y="1221762"/>
            <a:ext cx="10449887" cy="1569660"/>
          </a:xfrm>
          <a:prstGeom prst="rect">
            <a:avLst/>
          </a:prstGeom>
          <a:noFill/>
          <a:ln>
            <a:noFill/>
          </a:ln>
        </p:spPr>
        <p:txBody>
          <a:bodyPr wrap="square" rtlCol="0">
            <a:spAutoFit/>
          </a:bodyPr>
          <a:lstStyle/>
          <a:p>
            <a:pPr algn="just"/>
            <a:r>
              <a:rPr lang="bn-BD" sz="3200" b="1" dirty="0">
                <a:solidFill>
                  <a:schemeClr val="accent1"/>
                </a:solidFill>
                <a:latin typeface="NikoshBAN" panose="02000000000000000000" pitchFamily="2" charset="0"/>
                <a:cs typeface="NikoshBAN" panose="02000000000000000000" pitchFamily="2" charset="0"/>
              </a:rPr>
              <a:t>একটি </a:t>
            </a:r>
            <a:r>
              <a:rPr lang="en-US" sz="3200" b="1" dirty="0" err="1">
                <a:solidFill>
                  <a:schemeClr val="accent1"/>
                </a:solidFill>
                <a:latin typeface="NikoshBAN" panose="02000000000000000000" pitchFamily="2" charset="0"/>
                <a:cs typeface="NikoshBAN" panose="02000000000000000000" pitchFamily="2" charset="0"/>
              </a:rPr>
              <a:t>তড়ি</a:t>
            </a:r>
            <a:r>
              <a:rPr lang="en-US" sz="3200" b="1" dirty="0">
                <a:solidFill>
                  <a:schemeClr val="accent1"/>
                </a:solidFill>
                <a:latin typeface="NikoshBAN" panose="02000000000000000000" pitchFamily="2" charset="0"/>
                <a:cs typeface="NikoshBAN" panose="02000000000000000000" pitchFamily="2" charset="0"/>
              </a:rPr>
              <a:t>ৎ </a:t>
            </a:r>
            <a:r>
              <a:rPr lang="en-US" sz="3200" b="1" dirty="0" err="1">
                <a:solidFill>
                  <a:schemeClr val="accent1"/>
                </a:solidFill>
                <a:latin typeface="NikoshBAN" panose="02000000000000000000" pitchFamily="2" charset="0"/>
                <a:cs typeface="NikoshBAN" panose="02000000000000000000" pitchFamily="2" charset="0"/>
              </a:rPr>
              <a:t>দ্বিমেরু</a:t>
            </a:r>
            <a:r>
              <a:rPr lang="bn-BD" sz="3200" b="1" dirty="0">
                <a:solidFill>
                  <a:schemeClr val="accent1"/>
                </a:solidFill>
                <a:latin typeface="NikoshBAN" panose="02000000000000000000" pitchFamily="2" charset="0"/>
                <a:cs typeface="NikoshBAN" panose="02000000000000000000" pitchFamily="2" charset="0"/>
              </a:rPr>
              <a:t>র মোট চার্জ মূন্য হয় কিন্তু তড়িৎ ক্ষেত্র কখনো শূন্য হয় না। কারণ, তড়িৎ দ্বিমেরুর চার্জ দুটি কিছু দূরে অবস্থিত থাকায় তাদের দ্বারা সৃষ্ট তড়িৎ ক্ষেত্র যোগ করা হলে একে অপরকে বাতিল করতে পারেনা।</a:t>
            </a:r>
            <a:endParaRPr lang="en-US" sz="3200" dirty="0">
              <a:solidFill>
                <a:schemeClr val="accent1"/>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DEA7D071-450D-49A5-83EE-2C583D5F1115}"/>
              </a:ext>
            </a:extLst>
          </p:cNvPr>
          <p:cNvSpPr txBox="1"/>
          <p:nvPr/>
        </p:nvSpPr>
        <p:spPr>
          <a:xfrm>
            <a:off x="763744" y="2736950"/>
            <a:ext cx="10516787" cy="1077218"/>
          </a:xfrm>
          <a:prstGeom prst="rect">
            <a:avLst/>
          </a:prstGeom>
          <a:noFill/>
          <a:ln>
            <a:noFill/>
          </a:ln>
        </p:spPr>
        <p:txBody>
          <a:bodyPr wrap="square" rtlCol="0">
            <a:spAutoFit/>
          </a:bodyPr>
          <a:lstStyle/>
          <a:p>
            <a:pPr algn="just"/>
            <a:r>
              <a:rPr lang="bn-BD" sz="3200" b="1" dirty="0">
                <a:latin typeface="NikoshBAN" panose="02000000000000000000" pitchFamily="2" charset="0"/>
                <a:cs typeface="NikoshBAN" panose="02000000000000000000" pitchFamily="2" charset="0"/>
              </a:rPr>
              <a:t>কিন্তু তড়িৎ দ্বিমেরু গঠনকারী চার্জ দুটি যে দূরত্বে থেকে দ্বিমেরু গঠন করে ,তার থেকে বেশী দূরে রাখলে এসব তড়িৎ দ্বিমেরুর জন্য তড়িৎ ক্ষেত্র থাকে না।</a:t>
            </a:r>
            <a:endParaRPr lang="en-US" sz="32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3631274B-6A0A-40E7-8D83-5C1B46844A81}"/>
              </a:ext>
            </a:extLst>
          </p:cNvPr>
          <p:cNvSpPr txBox="1"/>
          <p:nvPr/>
        </p:nvSpPr>
        <p:spPr>
          <a:xfrm>
            <a:off x="762694" y="3814168"/>
            <a:ext cx="10449887" cy="584775"/>
          </a:xfrm>
          <a:prstGeom prst="rect">
            <a:avLst/>
          </a:prstGeom>
          <a:noFill/>
          <a:ln>
            <a:noFill/>
          </a:ln>
        </p:spPr>
        <p:txBody>
          <a:bodyPr wrap="square" rtlCol="0">
            <a:spAutoFit/>
          </a:bodyPr>
          <a:lstStyle/>
          <a:p>
            <a:pPr algn="just"/>
            <a:r>
              <a:rPr lang="bn-BD" sz="3200" b="1" dirty="0">
                <a:solidFill>
                  <a:schemeClr val="accent1"/>
                </a:solidFill>
                <a:latin typeface="NikoshBAN" panose="02000000000000000000" pitchFamily="2" charset="0"/>
                <a:cs typeface="NikoshBAN" panose="02000000000000000000" pitchFamily="2" charset="0"/>
              </a:rPr>
              <a:t>ধনাত্নক ও ঋণাত্নক চার্জ দুটি একই স্থানে থাকলে তড়িৎ দ্বিমেরু ভ্রামক শূণ্য হয়। </a:t>
            </a:r>
            <a:endParaRPr lang="en-US" sz="3200" dirty="0">
              <a:solidFill>
                <a:schemeClr val="accent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3C801B-9708-437D-AF5E-551C7A6CD536}"/>
                  </a:ext>
                </a:extLst>
              </p:cNvPr>
              <p:cNvSpPr txBox="1"/>
              <p:nvPr/>
            </p:nvSpPr>
            <p:spPr>
              <a:xfrm>
                <a:off x="762694" y="4286179"/>
                <a:ext cx="10449887" cy="1077218"/>
              </a:xfrm>
              <a:prstGeom prst="rect">
                <a:avLst/>
              </a:prstGeom>
              <a:noFill/>
              <a:ln>
                <a:noFill/>
              </a:ln>
            </p:spPr>
            <p:txBody>
              <a:bodyPr wrap="square" rtlCol="0">
                <a:spAutoFit/>
              </a:bodyPr>
              <a:lstStyle/>
              <a:p>
                <a:pPr algn="just"/>
                <a:r>
                  <a:rPr lang="bn-BD" sz="3200" b="1" dirty="0">
                    <a:latin typeface="NikoshBAN" panose="02000000000000000000" pitchFamily="2" charset="0"/>
                    <a:cs typeface="NikoshBAN" panose="02000000000000000000" pitchFamily="2" charset="0"/>
                  </a:rPr>
                  <a:t>যেমন </a:t>
                </a:r>
                <a14:m>
                  <m:oMath xmlns:m="http://schemas.openxmlformats.org/officeDocument/2006/math">
                    <m:sSub>
                      <m:sSubPr>
                        <m:ctrlPr>
                          <a:rPr lang="bn-BD" sz="3200" b="1" i="1" smtClean="0">
                            <a:latin typeface="Cambria Math" panose="02040503050406030204" pitchFamily="18" charset="0"/>
                            <a:cs typeface="NikoshBAN" panose="02000000000000000000" pitchFamily="2" charset="0"/>
                          </a:rPr>
                        </m:ctrlPr>
                      </m:sSubPr>
                      <m:e>
                        <m:r>
                          <a:rPr lang="en-US" sz="3200" b="1" i="1" smtClean="0">
                            <a:latin typeface="Cambria Math" panose="02040503050406030204" pitchFamily="18" charset="0"/>
                            <a:cs typeface="NikoshBAN" panose="02000000000000000000" pitchFamily="2" charset="0"/>
                          </a:rPr>
                          <m:t>𝑪𝑶</m:t>
                        </m:r>
                      </m:e>
                      <m:sub>
                        <m:r>
                          <a:rPr lang="en-US" sz="3200" b="1" i="1" smtClean="0">
                            <a:latin typeface="Cambria Math" panose="02040503050406030204" pitchFamily="18" charset="0"/>
                            <a:cs typeface="NikoshBAN" panose="02000000000000000000" pitchFamily="2" charset="0"/>
                          </a:rPr>
                          <m:t>𝟐</m:t>
                        </m:r>
                        <m:r>
                          <a:rPr lang="en-US" sz="3200" b="1" i="1" smtClean="0">
                            <a:latin typeface="Cambria Math" panose="02040503050406030204" pitchFamily="18" charset="0"/>
                            <a:cs typeface="NikoshBAN" panose="02000000000000000000" pitchFamily="2" charset="0"/>
                          </a:rPr>
                          <m:t> </m:t>
                        </m:r>
                      </m:sub>
                    </m:sSub>
                    <m:r>
                      <a:rPr lang="bn-BD" sz="3200" b="1" i="0" smtClean="0">
                        <a:latin typeface="Cambria Math" panose="02040503050406030204" pitchFamily="18" charset="0"/>
                        <a:cs typeface="NikoshBAN" panose="02000000000000000000" pitchFamily="2" charset="0"/>
                      </a:rPr>
                      <m:t>ও</m:t>
                    </m:r>
                    <m:r>
                      <a:rPr lang="bn-BD" sz="3200" b="1" i="0" smtClean="0">
                        <a:latin typeface="Cambria Math" panose="02040503050406030204" pitchFamily="18" charset="0"/>
                        <a:cs typeface="NikoshBAN" panose="02000000000000000000" pitchFamily="2" charset="0"/>
                      </a:rPr>
                      <m:t> </m:t>
                    </m:r>
                    <m:sSub>
                      <m:sSubPr>
                        <m:ctrlPr>
                          <a:rPr lang="bn-BD" sz="3200" b="1" i="1" smtClean="0">
                            <a:latin typeface="Cambria Math" panose="02040503050406030204" pitchFamily="18" charset="0"/>
                            <a:cs typeface="NikoshBAN" panose="02000000000000000000" pitchFamily="2" charset="0"/>
                          </a:rPr>
                        </m:ctrlPr>
                      </m:sSubPr>
                      <m:e>
                        <m:r>
                          <a:rPr lang="en-US" sz="3200" b="1" i="1" smtClean="0">
                            <a:latin typeface="Cambria Math" panose="02040503050406030204" pitchFamily="18" charset="0"/>
                            <a:cs typeface="NikoshBAN" panose="02000000000000000000" pitchFamily="2" charset="0"/>
                          </a:rPr>
                          <m:t>𝑪𝑯</m:t>
                        </m:r>
                      </m:e>
                      <m:sub>
                        <m:r>
                          <a:rPr lang="en-US" sz="3200" b="1" i="1" smtClean="0">
                            <a:latin typeface="Cambria Math" panose="02040503050406030204" pitchFamily="18" charset="0"/>
                            <a:cs typeface="NikoshBAN" panose="02000000000000000000" pitchFamily="2" charset="0"/>
                          </a:rPr>
                          <m:t>𝟒</m:t>
                        </m:r>
                      </m:sub>
                    </m:sSub>
                  </m:oMath>
                </a14:m>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হচ্ছে এমন অণু যাদের ধনাত্নক ও ঋণাত্নক চার্জ এর কেন্দ্র একই স্থানে থাকে। এদের দ্বিপোল ভ্রামক শূণ্য। এরা অপোলার যৌগ।</a:t>
                </a:r>
                <a:endParaRPr lang="en-US" sz="3200" dirty="0">
                  <a:latin typeface="NikoshBAN" panose="02000000000000000000" pitchFamily="2" charset="0"/>
                  <a:cs typeface="NikoshBAN" panose="02000000000000000000" pitchFamily="2" charset="0"/>
                </a:endParaRPr>
              </a:p>
            </p:txBody>
          </p:sp>
        </mc:Choice>
        <mc:Fallback xmlns="">
          <p:sp>
            <p:nvSpPr>
              <p:cNvPr id="19" name="TextBox 18">
                <a:extLst>
                  <a:ext uri="{FF2B5EF4-FFF2-40B4-BE49-F238E27FC236}">
                    <a16:creationId xmlns:a16="http://schemas.microsoft.com/office/drawing/2014/main" id="{0C3C801B-9708-437D-AF5E-551C7A6CD536}"/>
                  </a:ext>
                </a:extLst>
              </p:cNvPr>
              <p:cNvSpPr txBox="1">
                <a:spLocks noRot="1" noChangeAspect="1" noMove="1" noResize="1" noEditPoints="1" noAdjustHandles="1" noChangeArrowheads="1" noChangeShapeType="1" noTextEdit="1"/>
              </p:cNvSpPr>
              <p:nvPr/>
            </p:nvSpPr>
            <p:spPr>
              <a:xfrm>
                <a:off x="762694" y="4286179"/>
                <a:ext cx="10449887" cy="1077218"/>
              </a:xfrm>
              <a:prstGeom prst="rect">
                <a:avLst/>
              </a:prstGeom>
              <a:blipFill>
                <a:blip r:embed="rId3"/>
                <a:stretch>
                  <a:fillRect l="-1459" t="-6780" r="-2450" b="-175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EBDC0-2D0A-47AE-BA10-DA96D0D7B2A7}"/>
                  </a:ext>
                </a:extLst>
              </p:cNvPr>
              <p:cNvSpPr txBox="1"/>
              <p:nvPr/>
            </p:nvSpPr>
            <p:spPr>
              <a:xfrm>
                <a:off x="762694" y="5296799"/>
                <a:ext cx="10596968" cy="1077218"/>
              </a:xfrm>
              <a:prstGeom prst="rect">
                <a:avLst/>
              </a:prstGeom>
              <a:noFill/>
              <a:ln>
                <a:noFill/>
              </a:ln>
            </p:spPr>
            <p:txBody>
              <a:bodyPr wrap="square" rtlCol="0">
                <a:spAutoFit/>
              </a:bodyPr>
              <a:lstStyle/>
              <a:p>
                <a:pPr algn="just"/>
                <a:r>
                  <a:rPr lang="bn-BD" sz="3200" b="1" dirty="0">
                    <a:solidFill>
                      <a:schemeClr val="accent1"/>
                    </a:solidFill>
                    <a:latin typeface="NikoshBAN" panose="02000000000000000000" pitchFamily="2" charset="0"/>
                    <a:cs typeface="NikoshBAN" panose="02000000000000000000" pitchFamily="2" charset="0"/>
                  </a:rPr>
                  <a:t>আবার কিছু যৌগের যেগুলোতে ধনাত্নক ও ঋণাত্নক চার্জ এর কেন্দ্র একই স্থানে থাকে না, এরা তড়িৎ দ্বিমেরু সৃষ্টি করে। এরা পোলার। </a:t>
                </a:r>
                <a14:m>
                  <m:oMath xmlns:m="http://schemas.openxmlformats.org/officeDocument/2006/math">
                    <m:sSub>
                      <m:sSubPr>
                        <m:ctrlPr>
                          <a:rPr lang="bn-BD" sz="3200" b="1" i="1" smtClean="0">
                            <a:solidFill>
                              <a:schemeClr val="accent1"/>
                            </a:solidFill>
                            <a:latin typeface="Cambria Math" panose="02040503050406030204" pitchFamily="18" charset="0"/>
                            <a:cs typeface="NikoshBAN" panose="02000000000000000000" pitchFamily="2" charset="0"/>
                          </a:rPr>
                        </m:ctrlPr>
                      </m:sSubPr>
                      <m:e>
                        <m:r>
                          <a:rPr lang="en-US" sz="3200" b="1" i="1" smtClean="0">
                            <a:solidFill>
                              <a:schemeClr val="accent1"/>
                            </a:solidFill>
                            <a:latin typeface="Cambria Math" panose="02040503050406030204" pitchFamily="18" charset="0"/>
                            <a:cs typeface="NikoshBAN" panose="02000000000000000000" pitchFamily="2" charset="0"/>
                          </a:rPr>
                          <m:t>𝑯</m:t>
                        </m:r>
                      </m:e>
                      <m:sub>
                        <m:r>
                          <a:rPr lang="en-US" sz="3200" b="1" i="1" smtClean="0">
                            <a:solidFill>
                              <a:schemeClr val="accent1"/>
                            </a:solidFill>
                            <a:latin typeface="Cambria Math" panose="02040503050406030204" pitchFamily="18" charset="0"/>
                            <a:cs typeface="NikoshBAN" panose="02000000000000000000" pitchFamily="2" charset="0"/>
                          </a:rPr>
                          <m:t>𝟐</m:t>
                        </m:r>
                      </m:sub>
                    </m:sSub>
                    <m:r>
                      <a:rPr lang="en-US" sz="3200" b="1" i="1" smtClean="0">
                        <a:solidFill>
                          <a:schemeClr val="accent1"/>
                        </a:solidFill>
                        <a:latin typeface="Cambria Math" panose="02040503050406030204" pitchFamily="18" charset="0"/>
                        <a:cs typeface="NikoshBAN" panose="02000000000000000000" pitchFamily="2" charset="0"/>
                      </a:rPr>
                      <m:t>𝑶</m:t>
                    </m:r>
                  </m:oMath>
                </a14:m>
                <a:r>
                  <a:rPr lang="en-US" sz="3200" dirty="0">
                    <a:solidFill>
                      <a:schemeClr val="accent1"/>
                    </a:solidFill>
                    <a:latin typeface="NikoshBAN" panose="02000000000000000000" pitchFamily="2" charset="0"/>
                    <a:cs typeface="NikoshBAN" panose="02000000000000000000" pitchFamily="2" charset="0"/>
                  </a:rPr>
                  <a:t> </a:t>
                </a:r>
                <a:r>
                  <a:rPr lang="bn-BD" sz="3200" dirty="0">
                    <a:solidFill>
                      <a:schemeClr val="accent1"/>
                    </a:solidFill>
                    <a:latin typeface="NikoshBAN" panose="02000000000000000000" pitchFamily="2" charset="0"/>
                    <a:cs typeface="NikoshBAN" panose="02000000000000000000" pitchFamily="2" charset="0"/>
                  </a:rPr>
                  <a:t>হলো পোলার অণুর উদাহরণ।</a:t>
                </a:r>
                <a:endParaRPr lang="en-US" sz="3200" dirty="0">
                  <a:solidFill>
                    <a:schemeClr val="accent1"/>
                  </a:solidFill>
                  <a:latin typeface="NikoshBAN" panose="02000000000000000000" pitchFamily="2" charset="0"/>
                  <a:cs typeface="NikoshBAN" panose="02000000000000000000" pitchFamily="2" charset="0"/>
                </a:endParaRPr>
              </a:p>
            </p:txBody>
          </p:sp>
        </mc:Choice>
        <mc:Fallback xmlns="">
          <p:sp>
            <p:nvSpPr>
              <p:cNvPr id="21" name="TextBox 20">
                <a:extLst>
                  <a:ext uri="{FF2B5EF4-FFF2-40B4-BE49-F238E27FC236}">
                    <a16:creationId xmlns:a16="http://schemas.microsoft.com/office/drawing/2014/main" id="{7DEEBDC0-2D0A-47AE-BA10-DA96D0D7B2A7}"/>
                  </a:ext>
                </a:extLst>
              </p:cNvPr>
              <p:cNvSpPr txBox="1">
                <a:spLocks noRot="1" noChangeAspect="1" noMove="1" noResize="1" noEditPoints="1" noAdjustHandles="1" noChangeArrowheads="1" noChangeShapeType="1" noTextEdit="1"/>
              </p:cNvSpPr>
              <p:nvPr/>
            </p:nvSpPr>
            <p:spPr>
              <a:xfrm>
                <a:off x="762694" y="5296799"/>
                <a:ext cx="10596968" cy="1077218"/>
              </a:xfrm>
              <a:prstGeom prst="rect">
                <a:avLst/>
              </a:prstGeom>
              <a:blipFill>
                <a:blip r:embed="rId4"/>
                <a:stretch>
                  <a:fillRect l="-1438" t="-7345" r="-2417" b="-1807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071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p:cTn id="2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p:cTn id="3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99C4-2774-46E6-805E-BD7BCCEB7001}"/>
              </a:ext>
            </a:extLst>
          </p:cNvPr>
          <p:cNvSpPr txBox="1"/>
          <p:nvPr/>
        </p:nvSpPr>
        <p:spPr>
          <a:xfrm>
            <a:off x="504738" y="575431"/>
            <a:ext cx="10965809" cy="646331"/>
          </a:xfrm>
          <a:prstGeom prst="rect">
            <a:avLst/>
          </a:prstGeom>
          <a:noFill/>
          <a:ln>
            <a:noFill/>
          </a:ln>
        </p:spPr>
        <p:txBody>
          <a:bodyPr wrap="square" rtlCol="0">
            <a:spAutoFit/>
          </a:bodyPr>
          <a:lstStyle/>
          <a:p>
            <a:pPr algn="ctr"/>
            <a:r>
              <a:rPr lang="bn-BD" sz="3600" b="1" u="sng" dirty="0">
                <a:solidFill>
                  <a:srgbClr val="7030A0"/>
                </a:solidFill>
                <a:latin typeface="NikoshBAN" panose="02000000000000000000" pitchFamily="2" charset="0"/>
                <a:cs typeface="NikoshBAN" panose="02000000000000000000" pitchFamily="2" charset="0"/>
              </a:rPr>
              <a:t>একক কাজ</a:t>
            </a:r>
            <a:endParaRPr lang="en-US" sz="3600" b="1" u="sng" dirty="0">
              <a:solidFill>
                <a:srgbClr val="7030A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4506EC9-A409-4446-B930-A2176BAE23E3}"/>
              </a:ext>
            </a:extLst>
          </p:cNvPr>
          <p:cNvSpPr txBox="1"/>
          <p:nvPr/>
        </p:nvSpPr>
        <p:spPr>
          <a:xfrm>
            <a:off x="762698" y="1381027"/>
            <a:ext cx="10449887" cy="584775"/>
          </a:xfrm>
          <a:prstGeom prst="rect">
            <a:avLst/>
          </a:prstGeom>
          <a:noFill/>
          <a:ln>
            <a:noFill/>
          </a:ln>
        </p:spPr>
        <p:txBody>
          <a:bodyPr wrap="square" rtlCol="0">
            <a:spAutoFit/>
          </a:bodyPr>
          <a:lstStyle/>
          <a:p>
            <a:pPr algn="ctr"/>
            <a:r>
              <a:rPr lang="bn-BD" sz="3200" b="1" dirty="0">
                <a:solidFill>
                  <a:schemeClr val="accent1"/>
                </a:solidFill>
                <a:latin typeface="NikoshBAN" panose="02000000000000000000" pitchFamily="2" charset="0"/>
                <a:cs typeface="NikoshBAN" panose="02000000000000000000" pitchFamily="2" charset="0"/>
              </a:rPr>
              <a:t>তড়িৎ দ্বিমেরু ভ্রামক কাকে বলে?</a:t>
            </a:r>
            <a:endParaRPr lang="en-US" sz="3200" dirty="0">
              <a:solidFill>
                <a:schemeClr val="accent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A7D071-450D-49A5-83EE-2C583D5F1115}"/>
                  </a:ext>
                </a:extLst>
              </p:cNvPr>
              <p:cNvSpPr txBox="1"/>
              <p:nvPr/>
            </p:nvSpPr>
            <p:spPr>
              <a:xfrm>
                <a:off x="953760" y="3673412"/>
                <a:ext cx="10516787" cy="584775"/>
              </a:xfrm>
              <a:prstGeom prst="rect">
                <a:avLst/>
              </a:prstGeom>
              <a:noFill/>
              <a:ln>
                <a:noFill/>
              </a:ln>
            </p:spPr>
            <p:txBody>
              <a:bodyPr wrap="square" rtlCol="0">
                <a:spAutoFit/>
              </a:bodyPr>
              <a:lstStyle/>
              <a:p>
                <a:pPr algn="just"/>
                <a:r>
                  <a:rPr lang="bn-BD" sz="3200" dirty="0">
                    <a:solidFill>
                      <a:schemeClr val="accent1"/>
                    </a:solidFill>
                    <a:latin typeface="NikoshBAN" panose="02000000000000000000" pitchFamily="2" charset="0"/>
                    <a:cs typeface="NikoshBAN" panose="02000000000000000000" pitchFamily="2" charset="0"/>
                  </a:rPr>
                  <a:t>ইথেন (</a:t>
                </a:r>
                <a14:m>
                  <m:oMath xmlns:m="http://schemas.openxmlformats.org/officeDocument/2006/math">
                    <m:sSub>
                      <m:sSubPr>
                        <m:ctrlPr>
                          <a:rPr lang="bn-BD" sz="3200" i="1" smtClean="0">
                            <a:solidFill>
                              <a:schemeClr val="accent1"/>
                            </a:solidFill>
                            <a:latin typeface="Cambria Math" panose="02040503050406030204" pitchFamily="18" charset="0"/>
                            <a:cs typeface="NikoshBAN" panose="02000000000000000000" pitchFamily="2" charset="0"/>
                          </a:rPr>
                        </m:ctrlPr>
                      </m:sSubPr>
                      <m:e>
                        <m:r>
                          <a:rPr lang="bn-BD" sz="3200" b="0" i="1" smtClean="0">
                            <a:solidFill>
                              <a:schemeClr val="accent1"/>
                            </a:solidFill>
                            <a:latin typeface="Cambria Math" panose="02040503050406030204" pitchFamily="18" charset="0"/>
                            <a:cs typeface="NikoshBAN" panose="02000000000000000000" pitchFamily="2" charset="0"/>
                          </a:rPr>
                          <m:t>𝐶</m:t>
                        </m:r>
                      </m:e>
                      <m:sub>
                        <m:r>
                          <a:rPr lang="bn-BD" sz="3200" b="0" i="1" smtClean="0">
                            <a:solidFill>
                              <a:schemeClr val="accent1"/>
                            </a:solidFill>
                            <a:latin typeface="Cambria Math" panose="02040503050406030204" pitchFamily="18" charset="0"/>
                            <a:cs typeface="NikoshBAN" panose="02000000000000000000" pitchFamily="2" charset="0"/>
                          </a:rPr>
                          <m:t>2</m:t>
                        </m:r>
                      </m:sub>
                    </m:sSub>
                    <m:sSub>
                      <m:sSubPr>
                        <m:ctrlPr>
                          <a:rPr lang="bn-BD" sz="3200" i="1" smtClean="0">
                            <a:solidFill>
                              <a:schemeClr val="accent1"/>
                            </a:solidFill>
                            <a:latin typeface="Cambria Math" panose="02040503050406030204" pitchFamily="18" charset="0"/>
                            <a:cs typeface="NikoshBAN" panose="02000000000000000000" pitchFamily="2" charset="0"/>
                          </a:rPr>
                        </m:ctrlPr>
                      </m:sSubPr>
                      <m:e>
                        <m:r>
                          <a:rPr lang="bn-BD" sz="3200" b="0" i="1" smtClean="0">
                            <a:solidFill>
                              <a:schemeClr val="accent1"/>
                            </a:solidFill>
                            <a:latin typeface="Cambria Math" panose="02040503050406030204" pitchFamily="18" charset="0"/>
                            <a:cs typeface="NikoshBAN" panose="02000000000000000000" pitchFamily="2" charset="0"/>
                          </a:rPr>
                          <m:t>𝐻</m:t>
                        </m:r>
                      </m:e>
                      <m:sub>
                        <m:r>
                          <a:rPr lang="bn-BD" sz="3200" b="0" i="1" smtClean="0">
                            <a:solidFill>
                              <a:schemeClr val="accent1"/>
                            </a:solidFill>
                            <a:latin typeface="Cambria Math" panose="02040503050406030204" pitchFamily="18" charset="0"/>
                            <a:cs typeface="NikoshBAN" panose="02000000000000000000" pitchFamily="2" charset="0"/>
                          </a:rPr>
                          <m:t>6</m:t>
                        </m:r>
                      </m:sub>
                    </m:sSub>
                    <m:r>
                      <a:rPr lang="bn-BD" sz="3200" b="0" i="1" smtClean="0">
                        <a:solidFill>
                          <a:schemeClr val="accent1"/>
                        </a:solidFill>
                        <a:latin typeface="Cambria Math" panose="02040503050406030204" pitchFamily="18" charset="0"/>
                        <a:cs typeface="NikoshBAN" panose="02000000000000000000" pitchFamily="2" charset="0"/>
                      </a:rPr>
                      <m:t>)</m:t>
                    </m:r>
                    <m:r>
                      <a:rPr lang="bn-BD" sz="3200" b="0" i="0" smtClean="0">
                        <a:solidFill>
                          <a:schemeClr val="accent1"/>
                        </a:solidFill>
                        <a:latin typeface="Cambria Math" panose="02040503050406030204" pitchFamily="18" charset="0"/>
                        <a:cs typeface="NikoshBAN" panose="02000000000000000000" pitchFamily="2" charset="0"/>
                      </a:rPr>
                      <m:t>এর</m:t>
                    </m:r>
                    <m:r>
                      <a:rPr lang="bn-BD" sz="3200" b="0" i="0" smtClean="0">
                        <a:solidFill>
                          <a:schemeClr val="accent1"/>
                        </a:solidFill>
                        <a:latin typeface="Cambria Math" panose="02040503050406030204" pitchFamily="18" charset="0"/>
                        <a:cs typeface="NikoshBAN" panose="02000000000000000000" pitchFamily="2" charset="0"/>
                      </a:rPr>
                      <m:t>  </m:t>
                    </m:r>
                  </m:oMath>
                </a14:m>
                <a:r>
                  <a:rPr lang="bn-BD" sz="3200" dirty="0">
                    <a:solidFill>
                      <a:schemeClr val="accent1"/>
                    </a:solidFill>
                    <a:latin typeface="NikoshBAN" panose="02000000000000000000" pitchFamily="2" charset="0"/>
                    <a:cs typeface="NikoshBAN" panose="02000000000000000000" pitchFamily="2" charset="0"/>
                  </a:rPr>
                  <a:t>তড়িৎ দ্বিপোল ভ্রামক শূন্য কেন? ব্যাখ্যা কর।</a:t>
                </a:r>
              </a:p>
            </p:txBody>
          </p:sp>
        </mc:Choice>
        <mc:Fallback xmlns="">
          <p:sp>
            <p:nvSpPr>
              <p:cNvPr id="17" name="TextBox 16">
                <a:extLst>
                  <a:ext uri="{FF2B5EF4-FFF2-40B4-BE49-F238E27FC236}">
                    <a16:creationId xmlns:a16="http://schemas.microsoft.com/office/drawing/2014/main" id="{DEA7D071-450D-49A5-83EE-2C583D5F1115}"/>
                  </a:ext>
                </a:extLst>
              </p:cNvPr>
              <p:cNvSpPr txBox="1">
                <a:spLocks noRot="1" noChangeAspect="1" noMove="1" noResize="1" noEditPoints="1" noAdjustHandles="1" noChangeArrowheads="1" noChangeShapeType="1" noTextEdit="1"/>
              </p:cNvSpPr>
              <p:nvPr/>
            </p:nvSpPr>
            <p:spPr>
              <a:xfrm>
                <a:off x="953760" y="3673412"/>
                <a:ext cx="10516787" cy="584775"/>
              </a:xfrm>
              <a:prstGeom prst="rect">
                <a:avLst/>
              </a:prstGeom>
              <a:blipFill>
                <a:blip r:embed="rId3"/>
                <a:stretch>
                  <a:fillRect l="-1448" t="-12500" b="-34375"/>
                </a:stretch>
              </a:blipFill>
              <a:ln>
                <a:no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631274B-6A0A-40E7-8D83-5C1B46844A81}"/>
              </a:ext>
            </a:extLst>
          </p:cNvPr>
          <p:cNvSpPr txBox="1"/>
          <p:nvPr/>
        </p:nvSpPr>
        <p:spPr>
          <a:xfrm>
            <a:off x="939327" y="2280998"/>
            <a:ext cx="10449887" cy="1077218"/>
          </a:xfrm>
          <a:prstGeom prst="rect">
            <a:avLst/>
          </a:prstGeom>
          <a:noFill/>
          <a:ln>
            <a:noFill/>
          </a:ln>
        </p:spPr>
        <p:txBody>
          <a:bodyPr wrap="square" rtlCol="0">
            <a:spAutoFit/>
          </a:bodyPr>
          <a:lstStyle/>
          <a:p>
            <a:pPr algn="just"/>
            <a:r>
              <a:rPr lang="en-US" sz="3200" dirty="0" err="1">
                <a:solidFill>
                  <a:srgbClr val="7030A0"/>
                </a:solidFill>
                <a:latin typeface="NikoshBAN" panose="02000000000000000000" pitchFamily="2" charset="0"/>
                <a:cs typeface="NikoshBAN" panose="02000000000000000000" pitchFamily="2" charset="0"/>
              </a:rPr>
              <a:t>তড়ি</a:t>
            </a:r>
            <a:r>
              <a:rPr lang="en-US" sz="3200" dirty="0">
                <a:solidFill>
                  <a:srgbClr val="7030A0"/>
                </a:solidFill>
                <a:latin typeface="NikoshBAN" panose="02000000000000000000" pitchFamily="2" charset="0"/>
                <a:cs typeface="NikoshBAN" panose="02000000000000000000" pitchFamily="2" charset="0"/>
              </a:rPr>
              <a:t>ৎ </a:t>
            </a:r>
            <a:r>
              <a:rPr lang="en-US" sz="3200" dirty="0" err="1">
                <a:solidFill>
                  <a:srgbClr val="7030A0"/>
                </a:solidFill>
                <a:latin typeface="NikoshBAN" panose="02000000000000000000" pitchFamily="2" charset="0"/>
                <a:cs typeface="NikoshBAN" panose="02000000000000000000" pitchFamily="2" charset="0"/>
              </a:rPr>
              <a:t>দ্বিমেরুর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যে</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কোন</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একটি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চার্জের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পরিমান</a:t>
            </a:r>
            <a:r>
              <a:rPr lang="en-US" sz="3200" dirty="0">
                <a:solidFill>
                  <a:srgbClr val="7030A0"/>
                </a:solidFill>
                <a:latin typeface="NikoshBAN" panose="02000000000000000000" pitchFamily="2" charset="0"/>
                <a:cs typeface="NikoshBAN" panose="02000000000000000000" pitchFamily="2" charset="0"/>
              </a:rPr>
              <a:t> ও </a:t>
            </a:r>
            <a:r>
              <a:rPr lang="en-US" sz="3200" dirty="0" err="1">
                <a:solidFill>
                  <a:srgbClr val="7030A0"/>
                </a:solidFill>
                <a:latin typeface="NikoshBAN" panose="02000000000000000000" pitchFamily="2" charset="0"/>
                <a:cs typeface="NikoshBAN" panose="02000000000000000000" pitchFamily="2" charset="0"/>
              </a:rPr>
              <a:t>চার্জদ্বয়ের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মধ্যবর্তী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দূরত্বের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গুনফলকে</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তড়ি</a:t>
            </a:r>
            <a:r>
              <a:rPr lang="en-US" sz="3200" dirty="0">
                <a:solidFill>
                  <a:srgbClr val="7030A0"/>
                </a:solidFill>
                <a:latin typeface="NikoshBAN" panose="02000000000000000000" pitchFamily="2" charset="0"/>
                <a:cs typeface="NikoshBAN" panose="02000000000000000000" pitchFamily="2" charset="0"/>
              </a:rPr>
              <a:t>ৎ </a:t>
            </a:r>
            <a:r>
              <a:rPr lang="en-US" sz="3200" dirty="0" err="1">
                <a:solidFill>
                  <a:srgbClr val="7030A0"/>
                </a:solidFill>
                <a:latin typeface="NikoshBAN" panose="02000000000000000000" pitchFamily="2" charset="0"/>
                <a:cs typeface="NikoshBAN" panose="02000000000000000000" pitchFamily="2" charset="0"/>
              </a:rPr>
              <a:t>দ্বিমেরু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ভ্রামক</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বলা</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হয়</a:t>
            </a:r>
            <a:r>
              <a:rPr lang="en-US" sz="3200" dirty="0">
                <a:solidFill>
                  <a:srgbClr val="7030A0"/>
                </a:solidFill>
                <a:latin typeface="NikoshBAN" panose="02000000000000000000" pitchFamily="2" charset="0"/>
                <a:cs typeface="NikoshBAN" panose="02000000000000000000" pitchFamily="2" charset="0"/>
              </a:rPr>
              <a:t>।</a:t>
            </a:r>
            <a:endParaRPr lang="en-US" sz="3200" dirty="0">
              <a:solidFill>
                <a:schemeClr val="accent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10E891-0150-47A4-90D8-CF5493EE4100}"/>
                  </a:ext>
                </a:extLst>
              </p:cNvPr>
              <p:cNvSpPr txBox="1"/>
              <p:nvPr/>
            </p:nvSpPr>
            <p:spPr>
              <a:xfrm>
                <a:off x="762698" y="4573383"/>
                <a:ext cx="10449887" cy="1077218"/>
              </a:xfrm>
              <a:prstGeom prst="rect">
                <a:avLst/>
              </a:prstGeom>
              <a:noFill/>
              <a:ln>
                <a:noFill/>
              </a:ln>
            </p:spPr>
            <p:txBody>
              <a:bodyPr wrap="square" rtlCol="0">
                <a:spAutoFit/>
              </a:bodyPr>
              <a:lstStyle/>
              <a:p>
                <a:pPr algn="just"/>
                <a14:m>
                  <m:oMath xmlns:m="http://schemas.openxmlformats.org/officeDocument/2006/math">
                    <m:sSub>
                      <m:sSubPr>
                        <m:ctrlPr>
                          <a:rPr lang="bn-BD" sz="3200" i="1" smtClean="0">
                            <a:solidFill>
                              <a:srgbClr val="7030A0"/>
                            </a:solidFill>
                            <a:latin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cs typeface="NikoshBAN" panose="02000000000000000000" pitchFamily="2" charset="0"/>
                          </a:rPr>
                          <m:t>𝐶</m:t>
                        </m:r>
                      </m:e>
                      <m:sub>
                        <m:r>
                          <a:rPr lang="bn-BD" sz="3200" i="1">
                            <a:solidFill>
                              <a:srgbClr val="7030A0"/>
                            </a:solidFill>
                            <a:latin typeface="Cambria Math" panose="02040503050406030204" pitchFamily="18" charset="0"/>
                            <a:cs typeface="NikoshBAN" panose="02000000000000000000" pitchFamily="2" charset="0"/>
                          </a:rPr>
                          <m:t>2</m:t>
                        </m:r>
                      </m:sub>
                    </m:sSub>
                    <m:sSub>
                      <m:sSubPr>
                        <m:ctrlPr>
                          <a:rPr lang="bn-BD" sz="3200" i="1">
                            <a:solidFill>
                              <a:srgbClr val="7030A0"/>
                            </a:solidFill>
                            <a:latin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cs typeface="NikoshBAN" panose="02000000000000000000" pitchFamily="2" charset="0"/>
                          </a:rPr>
                          <m:t>𝐻</m:t>
                        </m:r>
                      </m:e>
                      <m:sub>
                        <m:r>
                          <a:rPr lang="bn-BD" sz="3200" i="1">
                            <a:solidFill>
                              <a:srgbClr val="7030A0"/>
                            </a:solidFill>
                            <a:latin typeface="Cambria Math" panose="02040503050406030204" pitchFamily="18" charset="0"/>
                            <a:cs typeface="NikoshBAN" panose="02000000000000000000" pitchFamily="2" charset="0"/>
                          </a:rPr>
                          <m:t>6</m:t>
                        </m:r>
                      </m:sub>
                    </m:sSub>
                  </m:oMath>
                </a14:m>
                <a:r>
                  <a:rPr lang="bn-BD" sz="3200" b="1" dirty="0">
                    <a:solidFill>
                      <a:srgbClr val="7030A0"/>
                    </a:solidFill>
                    <a:latin typeface="NikoshBAN" panose="02000000000000000000" pitchFamily="2" charset="0"/>
                    <a:cs typeface="NikoshBAN" panose="02000000000000000000" pitchFamily="2" charset="0"/>
                  </a:rPr>
                  <a:t>হচ্ছে এমন অণু যার ধনাত্নক ও ঋণাত্নক চার্জ এর কেন্দ্র একই স্থানে থাকে। তাই এর  দ্বিপোল ভ্রামক শূণ্য। এটি অপোলার যৌগ।</a:t>
                </a:r>
                <a:endParaRPr lang="en-US" sz="3200" dirty="0">
                  <a:latin typeface="NikoshBAN" panose="02000000000000000000" pitchFamily="2" charset="0"/>
                  <a:cs typeface="NikoshBAN" panose="02000000000000000000" pitchFamily="2" charset="0"/>
                </a:endParaRPr>
              </a:p>
            </p:txBody>
          </p:sp>
        </mc:Choice>
        <mc:Fallback xmlns="">
          <p:sp>
            <p:nvSpPr>
              <p:cNvPr id="8" name="TextBox 7">
                <a:extLst>
                  <a:ext uri="{FF2B5EF4-FFF2-40B4-BE49-F238E27FC236}">
                    <a16:creationId xmlns:a16="http://schemas.microsoft.com/office/drawing/2014/main" id="{5F10E891-0150-47A4-90D8-CF5493EE4100}"/>
                  </a:ext>
                </a:extLst>
              </p:cNvPr>
              <p:cNvSpPr txBox="1">
                <a:spLocks noRot="1" noChangeAspect="1" noMove="1" noResize="1" noEditPoints="1" noAdjustHandles="1" noChangeArrowheads="1" noChangeShapeType="1" noTextEdit="1"/>
              </p:cNvSpPr>
              <p:nvPr/>
            </p:nvSpPr>
            <p:spPr>
              <a:xfrm>
                <a:off x="762698" y="4573383"/>
                <a:ext cx="10449887" cy="1077218"/>
              </a:xfrm>
              <a:prstGeom prst="rect">
                <a:avLst/>
              </a:prstGeom>
              <a:blipFill>
                <a:blip r:embed="rId4"/>
                <a:stretch>
                  <a:fillRect l="-1459" t="-6780" r="-2450" b="-175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202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p:cTn id="2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53A685-E4F8-44BD-ACBB-C4A9BC4CE826}"/>
              </a:ext>
            </a:extLst>
          </p:cNvPr>
          <p:cNvSpPr txBox="1"/>
          <p:nvPr/>
        </p:nvSpPr>
        <p:spPr>
          <a:xfrm>
            <a:off x="523399" y="976647"/>
            <a:ext cx="10965809" cy="769441"/>
          </a:xfrm>
          <a:prstGeom prst="rect">
            <a:avLst/>
          </a:prstGeom>
          <a:noFill/>
          <a:ln>
            <a:noFill/>
          </a:ln>
        </p:spPr>
        <p:txBody>
          <a:bodyPr wrap="square" rtlCol="0">
            <a:spAutoFit/>
          </a:bodyPr>
          <a:lstStyle/>
          <a:p>
            <a:pPr algn="ctr"/>
            <a:r>
              <a:rPr lang="bn-BD" sz="4400" b="1" u="sng" dirty="0">
                <a:solidFill>
                  <a:srgbClr val="0070C0"/>
                </a:solidFill>
                <a:latin typeface="NikoshBAN" panose="02000000000000000000" pitchFamily="2" charset="0"/>
                <a:cs typeface="NikoshBAN" panose="02000000000000000000" pitchFamily="2" charset="0"/>
              </a:rPr>
              <a:t>একক কাজ</a:t>
            </a:r>
            <a:endParaRPr lang="en-US" sz="4400" b="1" u="sng" dirty="0">
              <a:solidFill>
                <a:srgbClr val="0070C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C7D387F-5FD0-4A48-B219-039F2D9B8FAC}"/>
              </a:ext>
            </a:extLst>
          </p:cNvPr>
          <p:cNvSpPr txBox="1"/>
          <p:nvPr/>
        </p:nvSpPr>
        <p:spPr>
          <a:xfrm>
            <a:off x="656140" y="1797796"/>
            <a:ext cx="10449887" cy="584775"/>
          </a:xfrm>
          <a:prstGeom prst="rect">
            <a:avLst/>
          </a:prstGeom>
          <a:noFill/>
          <a:ln>
            <a:noFill/>
          </a:ln>
        </p:spPr>
        <p:txBody>
          <a:bodyPr wrap="square" rtlCol="0">
            <a:spAutoFit/>
          </a:bodyPr>
          <a:lstStyle/>
          <a:p>
            <a:pPr algn="ctr"/>
            <a:r>
              <a:rPr lang="bn-BD" sz="3200" b="1" dirty="0">
                <a:solidFill>
                  <a:srgbClr val="FFFF00"/>
                </a:solidFill>
                <a:latin typeface="NikoshBAN" panose="02000000000000000000" pitchFamily="2" charset="0"/>
                <a:cs typeface="NikoshBAN" panose="02000000000000000000" pitchFamily="2" charset="0"/>
              </a:rPr>
              <a:t>তড়িৎ দ্বিমেরু ভ্রামক কাকে বলে?</a:t>
            </a:r>
            <a:endParaRPr lang="en-US" sz="3200" dirty="0">
              <a:solidFill>
                <a:srgbClr val="FFFF0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7DB396-0132-4F1E-96BD-4CDEFA2F33AA}"/>
                  </a:ext>
                </a:extLst>
              </p:cNvPr>
              <p:cNvSpPr txBox="1"/>
              <p:nvPr/>
            </p:nvSpPr>
            <p:spPr>
              <a:xfrm>
                <a:off x="907107" y="3738025"/>
                <a:ext cx="10516787" cy="584775"/>
              </a:xfrm>
              <a:prstGeom prst="rect">
                <a:avLst/>
              </a:prstGeom>
              <a:noFill/>
              <a:ln>
                <a:noFill/>
              </a:ln>
            </p:spPr>
            <p:txBody>
              <a:bodyPr wrap="square" rtlCol="0">
                <a:spAutoFit/>
              </a:bodyPr>
              <a:lstStyle/>
              <a:p>
                <a:pPr algn="ctr"/>
                <a:r>
                  <a:rPr lang="bn-BD" sz="3200" dirty="0">
                    <a:solidFill>
                      <a:srgbClr val="FFFF00"/>
                    </a:solidFill>
                    <a:latin typeface="NikoshBAN" panose="02000000000000000000" pitchFamily="2" charset="0"/>
                    <a:cs typeface="NikoshBAN" panose="02000000000000000000" pitchFamily="2" charset="0"/>
                  </a:rPr>
                  <a:t>ইথেন (</a:t>
                </a:r>
                <a14:m>
                  <m:oMath xmlns:m="http://schemas.openxmlformats.org/officeDocument/2006/math">
                    <m:sSub>
                      <m:sSubPr>
                        <m:ctrlPr>
                          <a:rPr lang="bn-BD" sz="3200" i="1" smtClean="0">
                            <a:solidFill>
                              <a:srgbClr val="FFFF00"/>
                            </a:solidFill>
                            <a:latin typeface="Cambria Math" panose="02040503050406030204" pitchFamily="18" charset="0"/>
                            <a:cs typeface="NikoshBAN" panose="02000000000000000000" pitchFamily="2" charset="0"/>
                          </a:rPr>
                        </m:ctrlPr>
                      </m:sSubPr>
                      <m:e>
                        <m:r>
                          <a:rPr lang="bn-BD" sz="3200" b="0" i="1" smtClean="0">
                            <a:solidFill>
                              <a:srgbClr val="FFFF00"/>
                            </a:solidFill>
                            <a:latin typeface="Cambria Math" panose="02040503050406030204" pitchFamily="18" charset="0"/>
                            <a:cs typeface="NikoshBAN" panose="02000000000000000000" pitchFamily="2" charset="0"/>
                          </a:rPr>
                          <m:t>𝐶</m:t>
                        </m:r>
                      </m:e>
                      <m:sub>
                        <m:r>
                          <a:rPr lang="bn-BD" sz="3200" b="0" i="1" smtClean="0">
                            <a:solidFill>
                              <a:srgbClr val="FFFF00"/>
                            </a:solidFill>
                            <a:latin typeface="Cambria Math" panose="02040503050406030204" pitchFamily="18" charset="0"/>
                            <a:cs typeface="NikoshBAN" panose="02000000000000000000" pitchFamily="2" charset="0"/>
                          </a:rPr>
                          <m:t>2</m:t>
                        </m:r>
                      </m:sub>
                    </m:sSub>
                    <m:sSub>
                      <m:sSubPr>
                        <m:ctrlPr>
                          <a:rPr lang="bn-BD" sz="3200" i="1" smtClean="0">
                            <a:solidFill>
                              <a:srgbClr val="FFFF00"/>
                            </a:solidFill>
                            <a:latin typeface="Cambria Math" panose="02040503050406030204" pitchFamily="18" charset="0"/>
                            <a:cs typeface="NikoshBAN" panose="02000000000000000000" pitchFamily="2" charset="0"/>
                          </a:rPr>
                        </m:ctrlPr>
                      </m:sSubPr>
                      <m:e>
                        <m:r>
                          <a:rPr lang="bn-BD" sz="3200" b="0" i="1" smtClean="0">
                            <a:solidFill>
                              <a:srgbClr val="FFFF00"/>
                            </a:solidFill>
                            <a:latin typeface="Cambria Math" panose="02040503050406030204" pitchFamily="18" charset="0"/>
                            <a:cs typeface="NikoshBAN" panose="02000000000000000000" pitchFamily="2" charset="0"/>
                          </a:rPr>
                          <m:t>𝐻</m:t>
                        </m:r>
                      </m:e>
                      <m:sub>
                        <m:r>
                          <a:rPr lang="bn-BD" sz="3200" b="0" i="1" smtClean="0">
                            <a:solidFill>
                              <a:srgbClr val="FFFF00"/>
                            </a:solidFill>
                            <a:latin typeface="Cambria Math" panose="02040503050406030204" pitchFamily="18" charset="0"/>
                            <a:cs typeface="NikoshBAN" panose="02000000000000000000" pitchFamily="2" charset="0"/>
                          </a:rPr>
                          <m:t>6</m:t>
                        </m:r>
                      </m:sub>
                    </m:sSub>
                    <m:r>
                      <a:rPr lang="bn-BD" sz="3200" b="0" i="1" smtClean="0">
                        <a:solidFill>
                          <a:srgbClr val="FFFF00"/>
                        </a:solidFill>
                        <a:latin typeface="Cambria Math" panose="02040503050406030204" pitchFamily="18" charset="0"/>
                        <a:cs typeface="NikoshBAN" panose="02000000000000000000" pitchFamily="2" charset="0"/>
                      </a:rPr>
                      <m:t>)</m:t>
                    </m:r>
                    <m:r>
                      <a:rPr lang="bn-BD" sz="3200" b="0" i="0" smtClean="0">
                        <a:solidFill>
                          <a:srgbClr val="FFFF00"/>
                        </a:solidFill>
                        <a:latin typeface="Cambria Math" panose="02040503050406030204" pitchFamily="18" charset="0"/>
                        <a:cs typeface="NikoshBAN" panose="02000000000000000000" pitchFamily="2" charset="0"/>
                      </a:rPr>
                      <m:t>এর</m:t>
                    </m:r>
                    <m:r>
                      <a:rPr lang="bn-BD" sz="3200" b="0" i="0" smtClean="0">
                        <a:solidFill>
                          <a:srgbClr val="FFFF00"/>
                        </a:solidFill>
                        <a:latin typeface="Cambria Math" panose="02040503050406030204" pitchFamily="18" charset="0"/>
                        <a:cs typeface="NikoshBAN" panose="02000000000000000000" pitchFamily="2" charset="0"/>
                      </a:rPr>
                      <m:t>  </m:t>
                    </m:r>
                  </m:oMath>
                </a14:m>
                <a:r>
                  <a:rPr lang="bn-BD" sz="3200" dirty="0">
                    <a:solidFill>
                      <a:srgbClr val="FFFF00"/>
                    </a:solidFill>
                    <a:latin typeface="NikoshBAN" panose="02000000000000000000" pitchFamily="2" charset="0"/>
                    <a:cs typeface="NikoshBAN" panose="02000000000000000000" pitchFamily="2" charset="0"/>
                  </a:rPr>
                  <a:t>তড়িৎ দ্বিপোল ভ্রামক শূন্য কেন? ব্যাখ্যা কর।</a:t>
                </a:r>
              </a:p>
            </p:txBody>
          </p:sp>
        </mc:Choice>
        <mc:Fallback xmlns="">
          <p:sp>
            <p:nvSpPr>
              <p:cNvPr id="6" name="TextBox 5">
                <a:extLst>
                  <a:ext uri="{FF2B5EF4-FFF2-40B4-BE49-F238E27FC236}">
                    <a16:creationId xmlns:a16="http://schemas.microsoft.com/office/drawing/2014/main" id="{877DB396-0132-4F1E-96BD-4CDEFA2F33AA}"/>
                  </a:ext>
                </a:extLst>
              </p:cNvPr>
              <p:cNvSpPr txBox="1">
                <a:spLocks noRot="1" noChangeAspect="1" noMove="1" noResize="1" noEditPoints="1" noAdjustHandles="1" noChangeArrowheads="1" noChangeShapeType="1" noTextEdit="1"/>
              </p:cNvSpPr>
              <p:nvPr/>
            </p:nvSpPr>
            <p:spPr>
              <a:xfrm>
                <a:off x="907107" y="3738025"/>
                <a:ext cx="10516787" cy="584775"/>
              </a:xfrm>
              <a:prstGeom prst="rect">
                <a:avLst/>
              </a:prstGeom>
              <a:blipFill>
                <a:blip r:embed="rId3"/>
                <a:stretch>
                  <a:fillRect t="-12500" b="-34375"/>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A8CEA079-CB35-4C07-A919-968D91A51899}"/>
              </a:ext>
            </a:extLst>
          </p:cNvPr>
          <p:cNvSpPr txBox="1"/>
          <p:nvPr/>
        </p:nvSpPr>
        <p:spPr>
          <a:xfrm>
            <a:off x="907107" y="2434280"/>
            <a:ext cx="10449887" cy="1077218"/>
          </a:xfrm>
          <a:prstGeom prst="rect">
            <a:avLst/>
          </a:prstGeom>
          <a:noFill/>
          <a:ln>
            <a:noFill/>
          </a:ln>
        </p:spPr>
        <p:txBody>
          <a:bodyPr wrap="square" rtlCol="0">
            <a:spAutoFit/>
          </a:bodyPr>
          <a:lstStyle/>
          <a:p>
            <a:pPr algn="just"/>
            <a:r>
              <a:rPr lang="en-US" sz="3200" dirty="0" err="1">
                <a:solidFill>
                  <a:schemeClr val="bg1"/>
                </a:solidFill>
                <a:latin typeface="NikoshBAN" panose="02000000000000000000" pitchFamily="2" charset="0"/>
                <a:cs typeface="NikoshBAN" panose="02000000000000000000" pitchFamily="2" charset="0"/>
              </a:rPr>
              <a:t>তড়ি</a:t>
            </a:r>
            <a:r>
              <a:rPr lang="en-US" sz="3200" dirty="0">
                <a:solidFill>
                  <a:schemeClr val="bg1"/>
                </a:solidFill>
                <a:latin typeface="NikoshBAN" panose="02000000000000000000" pitchFamily="2" charset="0"/>
                <a:cs typeface="NikoshBAN" panose="02000000000000000000" pitchFamily="2" charset="0"/>
              </a:rPr>
              <a:t>ৎ </a:t>
            </a:r>
            <a:r>
              <a:rPr lang="en-US" sz="3200" dirty="0" err="1">
                <a:solidFill>
                  <a:schemeClr val="bg1"/>
                </a:solidFill>
                <a:latin typeface="NikoshBAN" panose="02000000000000000000" pitchFamily="2" charset="0"/>
                <a:cs typeface="NikoshBAN" panose="02000000000000000000" pitchFamily="2" charset="0"/>
              </a:rPr>
              <a:t>দ্বিমেরুর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একটি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চার্জের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পরিমান</a:t>
            </a:r>
            <a:r>
              <a:rPr lang="en-US" sz="3200" dirty="0">
                <a:solidFill>
                  <a:schemeClr val="bg1"/>
                </a:solidFill>
                <a:latin typeface="NikoshBAN" panose="02000000000000000000" pitchFamily="2" charset="0"/>
                <a:cs typeface="NikoshBAN" panose="02000000000000000000" pitchFamily="2" charset="0"/>
              </a:rPr>
              <a:t> ও </a:t>
            </a:r>
            <a:r>
              <a:rPr lang="en-US" sz="3200" dirty="0" err="1">
                <a:solidFill>
                  <a:schemeClr val="bg1"/>
                </a:solidFill>
                <a:latin typeface="NikoshBAN" panose="02000000000000000000" pitchFamily="2" charset="0"/>
                <a:cs typeface="NikoshBAN" panose="02000000000000000000" pitchFamily="2" charset="0"/>
              </a:rPr>
              <a:t>চার্জদ্বয়ের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মধ্যবর্তী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দূরত্বের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গুনফলকে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তড়ি</a:t>
            </a:r>
            <a:r>
              <a:rPr lang="en-US" sz="3200" dirty="0">
                <a:solidFill>
                  <a:schemeClr val="bg1"/>
                </a:solidFill>
                <a:latin typeface="NikoshBAN" panose="02000000000000000000" pitchFamily="2" charset="0"/>
                <a:cs typeface="NikoshBAN" panose="02000000000000000000" pitchFamily="2" charset="0"/>
              </a:rPr>
              <a:t>ৎ </a:t>
            </a:r>
            <a:r>
              <a:rPr lang="en-US" sz="3200" dirty="0" err="1">
                <a:solidFill>
                  <a:schemeClr val="bg1"/>
                </a:solidFill>
                <a:latin typeface="NikoshBAN" panose="02000000000000000000" pitchFamily="2" charset="0"/>
                <a:cs typeface="NikoshBAN" panose="02000000000000000000" pitchFamily="2" charset="0"/>
              </a:rPr>
              <a:t>দ্বিমেরু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ভ্রামক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বলা</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হয়</a:t>
            </a:r>
            <a:r>
              <a:rPr lang="en-US" sz="3200" dirty="0">
                <a:solidFill>
                  <a:schemeClr val="bg1"/>
                </a:solidFill>
                <a:latin typeface="NikoshBAN" panose="02000000000000000000" pitchFamily="2" charset="0"/>
                <a:cs typeface="NikoshBAN" panose="02000000000000000000" pitchFamily="2" charset="0"/>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23CBA5-8137-40FE-9C80-BBE29DC4F20B}"/>
                  </a:ext>
                </a:extLst>
              </p:cNvPr>
              <p:cNvSpPr txBox="1"/>
              <p:nvPr/>
            </p:nvSpPr>
            <p:spPr>
              <a:xfrm>
                <a:off x="871055" y="4517400"/>
                <a:ext cx="10449887" cy="1077218"/>
              </a:xfrm>
              <a:prstGeom prst="rect">
                <a:avLst/>
              </a:prstGeom>
              <a:noFill/>
              <a:ln>
                <a:noFill/>
              </a:ln>
            </p:spPr>
            <p:txBody>
              <a:bodyPr wrap="square" rtlCol="0">
                <a:spAutoFit/>
              </a:bodyPr>
              <a:lstStyle/>
              <a:p>
                <a:pPr algn="just"/>
                <a14:m>
                  <m:oMath xmlns:m="http://schemas.openxmlformats.org/officeDocument/2006/math">
                    <m:sSub>
                      <m:sSubPr>
                        <m:ctrlPr>
                          <a:rPr lang="bn-BD" sz="3200" i="1" smtClean="0">
                            <a:solidFill>
                              <a:schemeClr val="bg1"/>
                            </a:solidFill>
                            <a:latin typeface="Cambria Math" panose="02040503050406030204" pitchFamily="18" charset="0"/>
                            <a:cs typeface="NikoshBAN" panose="02000000000000000000" pitchFamily="2" charset="0"/>
                          </a:rPr>
                        </m:ctrlPr>
                      </m:sSubPr>
                      <m:e>
                        <m:r>
                          <a:rPr lang="bn-BD" sz="3200" i="1">
                            <a:solidFill>
                              <a:schemeClr val="bg1"/>
                            </a:solidFill>
                            <a:latin typeface="Cambria Math" panose="02040503050406030204" pitchFamily="18" charset="0"/>
                            <a:cs typeface="NikoshBAN" panose="02000000000000000000" pitchFamily="2" charset="0"/>
                          </a:rPr>
                          <m:t>𝐶</m:t>
                        </m:r>
                      </m:e>
                      <m:sub>
                        <m:r>
                          <a:rPr lang="bn-BD" sz="3200" i="1">
                            <a:solidFill>
                              <a:schemeClr val="bg1"/>
                            </a:solidFill>
                            <a:latin typeface="Cambria Math" panose="02040503050406030204" pitchFamily="18" charset="0"/>
                            <a:cs typeface="NikoshBAN" panose="02000000000000000000" pitchFamily="2" charset="0"/>
                          </a:rPr>
                          <m:t>2</m:t>
                        </m:r>
                      </m:sub>
                    </m:sSub>
                    <m:sSub>
                      <m:sSubPr>
                        <m:ctrlPr>
                          <a:rPr lang="bn-BD" sz="3200" i="1">
                            <a:solidFill>
                              <a:schemeClr val="bg1"/>
                            </a:solidFill>
                            <a:latin typeface="Cambria Math" panose="02040503050406030204" pitchFamily="18" charset="0"/>
                            <a:cs typeface="NikoshBAN" panose="02000000000000000000" pitchFamily="2" charset="0"/>
                          </a:rPr>
                        </m:ctrlPr>
                      </m:sSubPr>
                      <m:e>
                        <m:r>
                          <a:rPr lang="bn-BD" sz="3200" i="1">
                            <a:solidFill>
                              <a:schemeClr val="bg1"/>
                            </a:solidFill>
                            <a:latin typeface="Cambria Math" panose="02040503050406030204" pitchFamily="18" charset="0"/>
                            <a:cs typeface="NikoshBAN" panose="02000000000000000000" pitchFamily="2" charset="0"/>
                          </a:rPr>
                          <m:t>𝐻</m:t>
                        </m:r>
                      </m:e>
                      <m:sub>
                        <m:r>
                          <a:rPr lang="bn-BD" sz="3200" i="1">
                            <a:solidFill>
                              <a:schemeClr val="bg1"/>
                            </a:solidFill>
                            <a:latin typeface="Cambria Math" panose="02040503050406030204" pitchFamily="18" charset="0"/>
                            <a:cs typeface="NikoshBAN" panose="02000000000000000000" pitchFamily="2" charset="0"/>
                          </a:rPr>
                          <m:t>6</m:t>
                        </m:r>
                      </m:sub>
                    </m:sSub>
                  </m:oMath>
                </a14:m>
                <a:r>
                  <a:rPr lang="bn-BD" sz="3200" b="1" dirty="0">
                    <a:solidFill>
                      <a:schemeClr val="bg1"/>
                    </a:solidFill>
                    <a:latin typeface="NikoshBAN" panose="02000000000000000000" pitchFamily="2" charset="0"/>
                    <a:cs typeface="NikoshBAN" panose="02000000000000000000" pitchFamily="2" charset="0"/>
                  </a:rPr>
                  <a:t>হচ্ছে এমন অণু যার ধনাত্নক ও ঋণাত্নক চার্জ এর কেন্দ্র একই স্থানে থাকে। তাই এর  দ্বিপোল ভ্রামক শূণ্য। এটি অপোলার যৌগ।</a:t>
                </a:r>
                <a:endParaRPr lang="en-US" sz="3200" dirty="0">
                  <a:latin typeface="NikoshBAN" panose="02000000000000000000" pitchFamily="2" charset="0"/>
                  <a:cs typeface="NikoshBAN" panose="02000000000000000000" pitchFamily="2" charset="0"/>
                </a:endParaRPr>
              </a:p>
            </p:txBody>
          </p:sp>
        </mc:Choice>
        <mc:Fallback xmlns="">
          <p:sp>
            <p:nvSpPr>
              <p:cNvPr id="8" name="TextBox 7">
                <a:extLst>
                  <a:ext uri="{FF2B5EF4-FFF2-40B4-BE49-F238E27FC236}">
                    <a16:creationId xmlns:a16="http://schemas.microsoft.com/office/drawing/2014/main" id="{D523CBA5-8137-40FE-9C80-BBE29DC4F20B}"/>
                  </a:ext>
                </a:extLst>
              </p:cNvPr>
              <p:cNvSpPr txBox="1">
                <a:spLocks noRot="1" noChangeAspect="1" noMove="1" noResize="1" noEditPoints="1" noAdjustHandles="1" noChangeArrowheads="1" noChangeShapeType="1" noTextEdit="1"/>
              </p:cNvSpPr>
              <p:nvPr/>
            </p:nvSpPr>
            <p:spPr>
              <a:xfrm>
                <a:off x="871055" y="4517400"/>
                <a:ext cx="10449887" cy="1077218"/>
              </a:xfrm>
              <a:prstGeom prst="rect">
                <a:avLst/>
              </a:prstGeom>
              <a:blipFill>
                <a:blip r:embed="rId4"/>
                <a:stretch>
                  <a:fillRect l="-1517" t="-6780" r="-2392" b="-175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52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99C4-2774-46E6-805E-BD7BCCEB7001}"/>
              </a:ext>
            </a:extLst>
          </p:cNvPr>
          <p:cNvSpPr txBox="1"/>
          <p:nvPr/>
        </p:nvSpPr>
        <p:spPr>
          <a:xfrm>
            <a:off x="504738" y="575431"/>
            <a:ext cx="10965809" cy="646331"/>
          </a:xfrm>
          <a:prstGeom prst="rect">
            <a:avLst/>
          </a:prstGeom>
          <a:noFill/>
          <a:ln>
            <a:noFill/>
          </a:ln>
        </p:spPr>
        <p:txBody>
          <a:bodyPr wrap="square" rtlCol="0">
            <a:spAutoFit/>
          </a:bodyPr>
          <a:lstStyle/>
          <a:p>
            <a:pPr algn="ctr"/>
            <a:r>
              <a:rPr lang="bn-BD" sz="3600" b="1" u="sng" dirty="0">
                <a:solidFill>
                  <a:srgbClr val="7030A0"/>
                </a:solidFill>
                <a:latin typeface="NikoshBAN" panose="02000000000000000000" pitchFamily="2" charset="0"/>
                <a:cs typeface="NikoshBAN" panose="02000000000000000000" pitchFamily="2" charset="0"/>
              </a:rPr>
              <a:t>দ্বিমেরুর অক্ষের উপর অবস্থিত বিন্দুর জন্য প্রাবল্যের রাশিমালা</a:t>
            </a:r>
            <a:endParaRPr lang="en-US" sz="3600" b="1" u="sng" dirty="0">
              <a:solidFill>
                <a:srgbClr val="7030A0"/>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DEA7D071-450D-49A5-83EE-2C583D5F1115}"/>
              </a:ext>
            </a:extLst>
          </p:cNvPr>
          <p:cNvSpPr txBox="1"/>
          <p:nvPr/>
        </p:nvSpPr>
        <p:spPr>
          <a:xfrm>
            <a:off x="788353" y="3691977"/>
            <a:ext cx="10516787" cy="553998"/>
          </a:xfrm>
          <a:prstGeom prst="rect">
            <a:avLst/>
          </a:prstGeom>
          <a:noFill/>
          <a:ln>
            <a:noFill/>
          </a:ln>
        </p:spPr>
        <p:txBody>
          <a:bodyPr wrap="square" rtlCol="0">
            <a:spAutoFit/>
          </a:bodyPr>
          <a:lstStyle/>
          <a:p>
            <a:pPr algn="just"/>
            <a:r>
              <a:rPr lang="en-US" sz="3000" dirty="0">
                <a:solidFill>
                  <a:srgbClr val="7030A0"/>
                </a:solidFill>
                <a:latin typeface="NikoshBAN" panose="02000000000000000000" pitchFamily="2" charset="0"/>
                <a:cs typeface="NikoshBAN" panose="02000000000000000000" pitchFamily="2" charset="0"/>
              </a:rPr>
              <a:t>O</a:t>
            </a:r>
            <a:r>
              <a:rPr lang="bn-BD" sz="3000" dirty="0">
                <a:solidFill>
                  <a:srgbClr val="7030A0"/>
                </a:solidFill>
                <a:latin typeface="NikoshBAN" panose="02000000000000000000" pitchFamily="2" charset="0"/>
                <a:cs typeface="NikoshBAN" panose="02000000000000000000" pitchFamily="2" charset="0"/>
              </a:rPr>
              <a:t> হতে </a:t>
            </a:r>
            <a:r>
              <a:rPr lang="en-US" sz="3000" dirty="0">
                <a:solidFill>
                  <a:srgbClr val="7030A0"/>
                </a:solidFill>
                <a:latin typeface="NikoshBAN" panose="02000000000000000000" pitchFamily="2" charset="0"/>
                <a:cs typeface="NikoshBAN" panose="02000000000000000000" pitchFamily="2" charset="0"/>
              </a:rPr>
              <a:t>+q</a:t>
            </a:r>
            <a:r>
              <a:rPr lang="bn-BD" sz="3000" dirty="0">
                <a:solidFill>
                  <a:srgbClr val="7030A0"/>
                </a:solidFill>
                <a:latin typeface="NikoshBAN" panose="02000000000000000000" pitchFamily="2" charset="0"/>
                <a:cs typeface="NikoshBAN" panose="02000000000000000000" pitchFamily="2" charset="0"/>
              </a:rPr>
              <a:t> চার্জের দিকে r দূরত্বে দ্বিমেরুর অক্ষের উপর কোন বিন্দু C নিই। </a:t>
            </a:r>
            <a:endParaRPr lang="bn-BD" sz="3000" dirty="0">
              <a:solidFill>
                <a:schemeClr val="accent1"/>
              </a:solidFill>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3631274B-6A0A-40E7-8D83-5C1B46844A81}"/>
              </a:ext>
            </a:extLst>
          </p:cNvPr>
          <p:cNvSpPr txBox="1"/>
          <p:nvPr/>
        </p:nvSpPr>
        <p:spPr>
          <a:xfrm>
            <a:off x="821804" y="2715388"/>
            <a:ext cx="10449887" cy="1015663"/>
          </a:xfrm>
          <a:prstGeom prst="rect">
            <a:avLst/>
          </a:prstGeom>
          <a:noFill/>
          <a:ln>
            <a:noFill/>
          </a:ln>
        </p:spPr>
        <p:txBody>
          <a:bodyPr wrap="square" rtlCol="0">
            <a:spAutoFit/>
          </a:bodyPr>
          <a:lstStyle/>
          <a:p>
            <a:pPr algn="just"/>
            <a:r>
              <a:rPr lang="bn-BD" sz="3000" dirty="0">
                <a:solidFill>
                  <a:srgbClr val="7030A0"/>
                </a:solidFill>
                <a:latin typeface="NikoshBAN" panose="02000000000000000000" pitchFamily="2" charset="0"/>
                <a:cs typeface="NikoshBAN" panose="02000000000000000000" pitchFamily="2" charset="0"/>
              </a:rPr>
              <a:t>ধরা যাক, A ও B বিন্দুতে দুটি বিন্দু চার্জ</a:t>
            </a:r>
            <a:r>
              <a:rPr lang="en-US" sz="3000" dirty="0">
                <a:solidFill>
                  <a:srgbClr val="7030A0"/>
                </a:solidFill>
                <a:latin typeface="NikoshBAN" panose="02000000000000000000" pitchFamily="2" charset="0"/>
                <a:cs typeface="NikoshBAN" panose="02000000000000000000" pitchFamily="2" charset="0"/>
              </a:rPr>
              <a:t> +q ও –q </a:t>
            </a:r>
            <a:r>
              <a:rPr lang="bn-BD" sz="3000" dirty="0">
                <a:solidFill>
                  <a:srgbClr val="7030A0"/>
                </a:solidFill>
                <a:latin typeface="NikoshBAN" panose="02000000000000000000" pitchFamily="2" charset="0"/>
                <a:cs typeface="NikoshBAN" panose="02000000000000000000" pitchFamily="2" charset="0"/>
              </a:rPr>
              <a:t>পরস্পর </a:t>
            </a:r>
            <a:r>
              <a:rPr lang="en-US" sz="3000" dirty="0">
                <a:solidFill>
                  <a:srgbClr val="7030A0"/>
                </a:solidFill>
                <a:latin typeface="Times New Roman" panose="02020603050405020304" pitchFamily="18" charset="0"/>
                <a:cs typeface="Times New Roman" panose="02020603050405020304" pitchFamily="18" charset="0"/>
              </a:rPr>
              <a:t>2</a:t>
            </a:r>
            <a:r>
              <a:rPr lang="en-US" sz="3000" dirty="0">
                <a:solidFill>
                  <a:srgbClr val="7030A0"/>
                </a:solidFill>
                <a:latin typeface="NikoshBAN" panose="02000000000000000000" pitchFamily="2" charset="0"/>
                <a:cs typeface="NikoshBAN" panose="02000000000000000000" pitchFamily="2" charset="0"/>
              </a:rPr>
              <a:t>l</a:t>
            </a:r>
            <a:r>
              <a:rPr lang="bn-BD" sz="3000" dirty="0">
                <a:solidFill>
                  <a:srgbClr val="7030A0"/>
                </a:solidFill>
                <a:latin typeface="NikoshBAN" panose="02000000000000000000" pitchFamily="2" charset="0"/>
                <a:cs typeface="NikoshBAN" panose="02000000000000000000" pitchFamily="2" charset="0"/>
              </a:rPr>
              <a:t> দূরে থেকে একটি </a:t>
            </a:r>
            <a:r>
              <a:rPr lang="en-US" sz="3000" dirty="0">
                <a:solidFill>
                  <a:srgbClr val="7030A0"/>
                </a:solidFill>
                <a:latin typeface="NikoshBAN" panose="02000000000000000000" pitchFamily="2" charset="0"/>
                <a:cs typeface="NikoshBAN" panose="02000000000000000000" pitchFamily="2" charset="0"/>
              </a:rPr>
              <a:t> </a:t>
            </a:r>
            <a:r>
              <a:rPr lang="en-US" sz="3000" dirty="0" err="1">
                <a:solidFill>
                  <a:srgbClr val="7030A0"/>
                </a:solidFill>
                <a:latin typeface="NikoshBAN" panose="02000000000000000000" pitchFamily="2" charset="0"/>
                <a:cs typeface="NikoshBAN" panose="02000000000000000000" pitchFamily="2" charset="0"/>
              </a:rPr>
              <a:t>তড়ি</a:t>
            </a:r>
            <a:r>
              <a:rPr lang="en-US" sz="3000" dirty="0">
                <a:solidFill>
                  <a:srgbClr val="7030A0"/>
                </a:solidFill>
                <a:latin typeface="NikoshBAN" panose="02000000000000000000" pitchFamily="2" charset="0"/>
                <a:cs typeface="NikoshBAN" panose="02000000000000000000" pitchFamily="2" charset="0"/>
              </a:rPr>
              <a:t>ৎ </a:t>
            </a:r>
            <a:r>
              <a:rPr lang="en-US" sz="3000" dirty="0" err="1">
                <a:solidFill>
                  <a:srgbClr val="7030A0"/>
                </a:solidFill>
                <a:latin typeface="NikoshBAN" panose="02000000000000000000" pitchFamily="2" charset="0"/>
                <a:cs typeface="NikoshBAN" panose="02000000000000000000" pitchFamily="2" charset="0"/>
              </a:rPr>
              <a:t>দ্বিমেরু</a:t>
            </a:r>
            <a:r>
              <a:rPr lang="bn-BD" sz="3000" dirty="0">
                <a:solidFill>
                  <a:srgbClr val="7030A0"/>
                </a:solidFill>
                <a:latin typeface="NikoshBAN" panose="02000000000000000000" pitchFamily="2" charset="0"/>
                <a:cs typeface="NikoshBAN" panose="02000000000000000000" pitchFamily="2" charset="0"/>
              </a:rPr>
              <a:t> গঠন করে। O হচ্ছে দ্বিমেরুর কেন্দ্র। </a:t>
            </a:r>
            <a:endParaRPr lang="en-US" sz="3000" dirty="0">
              <a:solidFill>
                <a:schemeClr val="accent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10E891-0150-47A4-90D8-CF5493EE4100}"/>
                  </a:ext>
                </a:extLst>
              </p:cNvPr>
              <p:cNvSpPr txBox="1"/>
              <p:nvPr/>
            </p:nvSpPr>
            <p:spPr>
              <a:xfrm>
                <a:off x="788353" y="4195477"/>
                <a:ext cx="10449887" cy="769698"/>
              </a:xfrm>
              <a:prstGeom prst="rect">
                <a:avLst/>
              </a:prstGeom>
              <a:noFill/>
              <a:ln>
                <a:noFill/>
              </a:ln>
            </p:spPr>
            <p:txBody>
              <a:bodyPr wrap="square" rtlCol="0">
                <a:spAutoFit/>
              </a:bodyPr>
              <a:lstStyle/>
              <a:p>
                <a:pPr algn="just"/>
                <a:r>
                  <a:rPr lang="bn-BD" sz="3000" dirty="0">
                    <a:solidFill>
                      <a:srgbClr val="7030A0"/>
                    </a:solidFill>
                    <a:latin typeface="NikoshBAN" panose="02000000000000000000" pitchFamily="2" charset="0"/>
                    <a:cs typeface="NikoshBAN" panose="02000000000000000000" pitchFamily="2" charset="0"/>
                  </a:rPr>
                  <a:t>C বিন্দুতে </a:t>
                </a:r>
                <a:r>
                  <a:rPr lang="en-US" sz="3000" dirty="0">
                    <a:solidFill>
                      <a:srgbClr val="7030A0"/>
                    </a:solidFill>
                    <a:latin typeface="NikoshBAN" panose="02000000000000000000" pitchFamily="2" charset="0"/>
                    <a:cs typeface="NikoshBAN" panose="02000000000000000000" pitchFamily="2" charset="0"/>
                  </a:rPr>
                  <a:t>–q</a:t>
                </a:r>
                <a:r>
                  <a:rPr lang="bn-BD" sz="3000" dirty="0">
                    <a:solidFill>
                      <a:srgbClr val="7030A0"/>
                    </a:solidFill>
                    <a:latin typeface="NikoshBAN" panose="02000000000000000000" pitchFamily="2" charset="0"/>
                    <a:cs typeface="NikoshBAN" panose="02000000000000000000" pitchFamily="2" charset="0"/>
                  </a:rPr>
                  <a:t> চার্জের জন্য তড়িৎ প্রাবল্য </a:t>
                </a:r>
                <a14:m>
                  <m:oMath xmlns:m="http://schemas.openxmlformats.org/officeDocument/2006/math">
                    <m:sSub>
                      <m:sSubPr>
                        <m:ctrlPr>
                          <a:rPr lang="en-US" sz="3000" i="1" smtClean="0">
                            <a:solidFill>
                              <a:srgbClr val="00B050"/>
                            </a:solidFill>
                            <a:latin typeface="Cambria Math" panose="02040503050406030204" pitchFamily="18" charset="0"/>
                          </a:rPr>
                        </m:ctrlPr>
                      </m:sSubPr>
                      <m:e>
                        <m:acc>
                          <m:accPr>
                            <m:chr m:val="⃗"/>
                            <m:ctrlPr>
                              <a:rPr lang="en-US" sz="3000" i="1">
                                <a:solidFill>
                                  <a:srgbClr val="00B050"/>
                                </a:solidFill>
                                <a:latin typeface="Cambria Math" panose="02040503050406030204" pitchFamily="18" charset="0"/>
                              </a:rPr>
                            </m:ctrlPr>
                          </m:accPr>
                          <m:e>
                            <m:r>
                              <a:rPr lang="bn-BD" sz="3000" i="1">
                                <a:solidFill>
                                  <a:srgbClr val="00B050"/>
                                </a:solidFill>
                                <a:latin typeface="Cambria Math" panose="02040503050406030204" pitchFamily="18" charset="0"/>
                              </a:rPr>
                              <m:t>𝐸</m:t>
                            </m:r>
                          </m:e>
                        </m:acc>
                      </m:e>
                      <m:sub>
                        <m:r>
                          <a:rPr lang="bn-BD" sz="3000" i="1">
                            <a:solidFill>
                              <a:srgbClr val="00B050"/>
                            </a:solidFill>
                            <a:latin typeface="Cambria Math" panose="02040503050406030204" pitchFamily="18" charset="0"/>
                          </a:rPr>
                          <m:t>−</m:t>
                        </m:r>
                        <m:r>
                          <a:rPr lang="bn-BD" sz="3000" i="1">
                            <a:solidFill>
                              <a:srgbClr val="00B050"/>
                            </a:solidFill>
                            <a:latin typeface="Cambria Math" panose="02040503050406030204" pitchFamily="18" charset="0"/>
                          </a:rPr>
                          <m:t>𝑞</m:t>
                        </m:r>
                      </m:sub>
                    </m:sSub>
                  </m:oMath>
                </a14:m>
                <a:r>
                  <a:rPr lang="bn-BD" sz="3000" dirty="0">
                    <a:solidFill>
                      <a:srgbClr val="7030A0"/>
                    </a:solidFill>
                    <a:latin typeface="NikoshBAN" panose="02000000000000000000" pitchFamily="2" charset="0"/>
                    <a:cs typeface="NikoshBAN" panose="02000000000000000000" pitchFamily="2" charset="0"/>
                  </a:rPr>
                  <a:t> = - </a:t>
                </a:r>
                <a14:m>
                  <m:oMath xmlns:m="http://schemas.openxmlformats.org/officeDocument/2006/math">
                    <m:f>
                      <m:fPr>
                        <m:ctrlPr>
                          <a:rPr lang="bn-BD" sz="3000" i="1" smtClean="0">
                            <a:solidFill>
                              <a:srgbClr val="7030A0"/>
                            </a:solidFill>
                            <a:latin typeface="Cambria Math" panose="02040503050406030204" pitchFamily="18" charset="0"/>
                            <a:cs typeface="NikoshBAN" panose="02000000000000000000" pitchFamily="2" charset="0"/>
                          </a:rPr>
                        </m:ctrlPr>
                      </m:fPr>
                      <m:num>
                        <m:r>
                          <a:rPr lang="bn-BD" sz="3000" b="0" i="1" smtClean="0">
                            <a:solidFill>
                              <a:srgbClr val="7030A0"/>
                            </a:solidFill>
                            <a:latin typeface="Cambria Math" panose="02040503050406030204" pitchFamily="18" charset="0"/>
                            <a:cs typeface="NikoshBAN" panose="02000000000000000000" pitchFamily="2" charset="0"/>
                          </a:rPr>
                          <m:t>𝑞</m:t>
                        </m:r>
                      </m:num>
                      <m:den>
                        <m:r>
                          <a:rPr lang="bn-BD" sz="3000" b="0" i="1" smtClean="0">
                            <a:solidFill>
                              <a:srgbClr val="7030A0"/>
                            </a:solidFill>
                            <a:latin typeface="Cambria Math" panose="02040503050406030204" pitchFamily="18" charset="0"/>
                            <a:cs typeface="NikoshBAN" panose="02000000000000000000" pitchFamily="2" charset="0"/>
                          </a:rPr>
                          <m:t>4</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sSup>
                          <m:sSupPr>
                            <m:ctrlP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acc>
                      <m:accPr>
                        <m:chr m:val="̂"/>
                        <m:ctrlPr>
                          <a:rPr lang="bn-BD" sz="3000" i="1" smtClean="0">
                            <a:solidFill>
                              <a:srgbClr val="7030A0"/>
                            </a:solidFill>
                            <a:latin typeface="Cambria Math" panose="02040503050406030204" pitchFamily="18" charset="0"/>
                            <a:cs typeface="NikoshBAN" panose="02000000000000000000" pitchFamily="2" charset="0"/>
                          </a:rPr>
                        </m:ctrlPr>
                      </m:accPr>
                      <m:e>
                        <m:r>
                          <a:rPr lang="bn-BD" sz="3000" b="0" i="1" smtClean="0">
                            <a:solidFill>
                              <a:srgbClr val="7030A0"/>
                            </a:solidFill>
                            <a:latin typeface="Cambria Math" panose="02040503050406030204" pitchFamily="18" charset="0"/>
                            <a:cs typeface="NikoshBAN" panose="02000000000000000000" pitchFamily="2" charset="0"/>
                          </a:rPr>
                          <m:t>𝑛</m:t>
                        </m:r>
                      </m:e>
                    </m:acc>
                  </m:oMath>
                </a14:m>
                <a:r>
                  <a:rPr lang="bn-BD" sz="3000" dirty="0">
                    <a:solidFill>
                      <a:srgbClr val="7030A0"/>
                    </a:solidFill>
                    <a:latin typeface="NikoshBAN" panose="02000000000000000000" pitchFamily="2" charset="0"/>
                    <a:cs typeface="NikoshBAN" panose="02000000000000000000" pitchFamily="2" charset="0"/>
                  </a:rPr>
                  <a:t>  </a:t>
                </a:r>
                <a:endParaRPr lang="en-US" sz="3000" dirty="0">
                  <a:latin typeface="NikoshBAN" panose="02000000000000000000" pitchFamily="2" charset="0"/>
                  <a:cs typeface="NikoshBAN" panose="02000000000000000000" pitchFamily="2" charset="0"/>
                </a:endParaRPr>
              </a:p>
            </p:txBody>
          </p:sp>
        </mc:Choice>
        <mc:Fallback xmlns="">
          <p:sp>
            <p:nvSpPr>
              <p:cNvPr id="8" name="TextBox 7">
                <a:extLst>
                  <a:ext uri="{FF2B5EF4-FFF2-40B4-BE49-F238E27FC236}">
                    <a16:creationId xmlns:a16="http://schemas.microsoft.com/office/drawing/2014/main" id="{5F10E891-0150-47A4-90D8-CF5493EE4100}"/>
                  </a:ext>
                </a:extLst>
              </p:cNvPr>
              <p:cNvSpPr txBox="1">
                <a:spLocks noRot="1" noChangeAspect="1" noMove="1" noResize="1" noEditPoints="1" noAdjustHandles="1" noChangeArrowheads="1" noChangeShapeType="1" noTextEdit="1"/>
              </p:cNvSpPr>
              <p:nvPr/>
            </p:nvSpPr>
            <p:spPr>
              <a:xfrm>
                <a:off x="788353" y="4195477"/>
                <a:ext cx="10449887" cy="769698"/>
              </a:xfrm>
              <a:prstGeom prst="rect">
                <a:avLst/>
              </a:prstGeom>
              <a:blipFill>
                <a:blip r:embed="rId3"/>
                <a:stretch>
                  <a:fillRect l="-1341" b="-7143"/>
                </a:stretch>
              </a:blipFill>
              <a:ln>
                <a:no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AFA95F3F-D7C2-4099-B498-BEBFAE213736}"/>
              </a:ext>
            </a:extLst>
          </p:cNvPr>
          <p:cNvSpPr/>
          <p:nvPr/>
        </p:nvSpPr>
        <p:spPr>
          <a:xfrm>
            <a:off x="4352232" y="1514679"/>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010BC1B1-44E0-4933-A1EE-5B19EAE30AED}"/>
              </a:ext>
            </a:extLst>
          </p:cNvPr>
          <p:cNvSpPr/>
          <p:nvPr/>
        </p:nvSpPr>
        <p:spPr>
          <a:xfrm>
            <a:off x="9092541" y="1499027"/>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cxnSp>
        <p:nvCxnSpPr>
          <p:cNvPr id="11" name="Straight Connector 10">
            <a:extLst>
              <a:ext uri="{FF2B5EF4-FFF2-40B4-BE49-F238E27FC236}">
                <a16:creationId xmlns:a16="http://schemas.microsoft.com/office/drawing/2014/main" id="{763E7094-2060-4A6D-A340-BB5D1AC9440D}"/>
              </a:ext>
            </a:extLst>
          </p:cNvPr>
          <p:cNvCxnSpPr>
            <a:cxnSpLocks/>
          </p:cNvCxnSpPr>
          <p:nvPr/>
        </p:nvCxnSpPr>
        <p:spPr>
          <a:xfrm flipV="1">
            <a:off x="5016180" y="1816319"/>
            <a:ext cx="4076360" cy="15652"/>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EEC7E0E-A74F-4A4A-9DC0-D65CE83F2414}"/>
              </a:ext>
            </a:extLst>
          </p:cNvPr>
          <p:cNvCxnSpPr/>
          <p:nvPr/>
        </p:nvCxnSpPr>
        <p:spPr>
          <a:xfrm flipV="1">
            <a:off x="4718398" y="1423738"/>
            <a:ext cx="4740309" cy="313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050CC3-923D-4612-A2BD-63CBC613F90E}"/>
              </a:ext>
            </a:extLst>
          </p:cNvPr>
          <p:cNvSpPr txBox="1"/>
          <p:nvPr/>
        </p:nvSpPr>
        <p:spPr>
          <a:xfrm>
            <a:off x="6860017" y="1253639"/>
            <a:ext cx="388686" cy="355674"/>
          </a:xfrm>
          <a:prstGeom prst="rect">
            <a:avLst/>
          </a:prstGeom>
          <a:solidFill>
            <a:schemeClr val="bg1"/>
          </a:solidFill>
        </p:spPr>
        <p:txBody>
          <a:bodyPr wrap="square" rtlCol="0">
            <a:spAutoFit/>
          </a:bodyPr>
          <a:lstStyle/>
          <a:p>
            <a:r>
              <a:rPr lang="en-US" dirty="0">
                <a:solidFill>
                  <a:schemeClr val="accent1">
                    <a:lumMod val="75000"/>
                  </a:schemeClr>
                </a:solidFill>
              </a:rPr>
              <a:t>2l</a:t>
            </a:r>
          </a:p>
        </p:txBody>
      </p:sp>
      <p:sp>
        <p:nvSpPr>
          <p:cNvPr id="14" name="TextBox 13">
            <a:extLst>
              <a:ext uri="{FF2B5EF4-FFF2-40B4-BE49-F238E27FC236}">
                <a16:creationId xmlns:a16="http://schemas.microsoft.com/office/drawing/2014/main" id="{A194C676-14FF-4CEF-962A-BAABC0EE0C5B}"/>
              </a:ext>
            </a:extLst>
          </p:cNvPr>
          <p:cNvSpPr txBox="1"/>
          <p:nvPr/>
        </p:nvSpPr>
        <p:spPr>
          <a:xfrm>
            <a:off x="6860017" y="1831721"/>
            <a:ext cx="663948" cy="461665"/>
          </a:xfrm>
          <a:prstGeom prst="rect">
            <a:avLst/>
          </a:prstGeom>
          <a:noFill/>
        </p:spPr>
        <p:txBody>
          <a:bodyPr wrap="square" rtlCol="0">
            <a:spAutoFit/>
          </a:bodyPr>
          <a:lstStyle/>
          <a:p>
            <a:r>
              <a:rPr lang="bn-BD" sz="2400" dirty="0">
                <a:solidFill>
                  <a:schemeClr val="accent1"/>
                </a:solidFill>
              </a:rPr>
              <a:t>O</a:t>
            </a:r>
            <a:endParaRPr lang="en-US" sz="2400" dirty="0">
              <a:solidFill>
                <a:schemeClr val="accent1"/>
              </a:solidFill>
            </a:endParaRPr>
          </a:p>
        </p:txBody>
      </p:sp>
      <p:sp>
        <p:nvSpPr>
          <p:cNvPr id="3" name="Oval 2">
            <a:extLst>
              <a:ext uri="{FF2B5EF4-FFF2-40B4-BE49-F238E27FC236}">
                <a16:creationId xmlns:a16="http://schemas.microsoft.com/office/drawing/2014/main" id="{1A166324-F0FC-4928-B460-079B35FFE1FA}"/>
              </a:ext>
            </a:extLst>
          </p:cNvPr>
          <p:cNvSpPr/>
          <p:nvPr/>
        </p:nvSpPr>
        <p:spPr>
          <a:xfrm>
            <a:off x="6997210" y="1738230"/>
            <a:ext cx="114300" cy="166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3C5515-4ED0-4A38-AFF2-57DC51E22F51}"/>
              </a:ext>
            </a:extLst>
          </p:cNvPr>
          <p:cNvCxnSpPr>
            <a:cxnSpLocks/>
          </p:cNvCxnSpPr>
          <p:nvPr/>
        </p:nvCxnSpPr>
        <p:spPr>
          <a:xfrm flipH="1">
            <a:off x="1415562" y="1824145"/>
            <a:ext cx="2936670"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id="{393B5EF5-8241-4438-B524-51ECD119AF1A}"/>
              </a:ext>
            </a:extLst>
          </p:cNvPr>
          <p:cNvSpPr/>
          <p:nvPr/>
        </p:nvSpPr>
        <p:spPr>
          <a:xfrm>
            <a:off x="2681654" y="1779645"/>
            <a:ext cx="102002" cy="9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F5D2899-7CF9-4B11-ACE8-CC5535149FDD}"/>
              </a:ext>
            </a:extLst>
          </p:cNvPr>
          <p:cNvCxnSpPr>
            <a:cxnSpLocks/>
          </p:cNvCxnSpPr>
          <p:nvPr/>
        </p:nvCxnSpPr>
        <p:spPr>
          <a:xfrm>
            <a:off x="2681654" y="2435469"/>
            <a:ext cx="44298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E14905-0200-4F3C-9F5B-90A610C8EF2D}"/>
              </a:ext>
            </a:extLst>
          </p:cNvPr>
          <p:cNvSpPr txBox="1"/>
          <p:nvPr/>
        </p:nvSpPr>
        <p:spPr>
          <a:xfrm>
            <a:off x="4625400" y="2286553"/>
            <a:ext cx="388686" cy="369332"/>
          </a:xfrm>
          <a:prstGeom prst="rect">
            <a:avLst/>
          </a:prstGeom>
          <a:solidFill>
            <a:schemeClr val="bg1"/>
          </a:solidFill>
        </p:spPr>
        <p:txBody>
          <a:bodyPr wrap="square" rtlCol="0">
            <a:spAutoFit/>
          </a:bodyPr>
          <a:lstStyle/>
          <a:p>
            <a:r>
              <a:rPr lang="bn-BD" dirty="0">
                <a:solidFill>
                  <a:schemeClr val="accent1">
                    <a:lumMod val="75000"/>
                  </a:schemeClr>
                </a:solidFill>
              </a:rPr>
              <a:t>r</a:t>
            </a:r>
            <a:endParaRPr 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19CC65-D7CD-47F2-8822-E9AF66824EBB}"/>
                  </a:ext>
                </a:extLst>
              </p:cNvPr>
              <p:cNvSpPr txBox="1"/>
              <p:nvPr/>
            </p:nvSpPr>
            <p:spPr>
              <a:xfrm>
                <a:off x="1650104" y="1283909"/>
                <a:ext cx="663948" cy="543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acc>
                            <m:accPr>
                              <m:chr m:val="⃗"/>
                              <m:ctrlPr>
                                <a:rPr lang="en-US" sz="2400" i="1" smtClean="0">
                                  <a:solidFill>
                                    <a:srgbClr val="FF0000"/>
                                  </a:solidFill>
                                  <a:latin typeface="Cambria Math" panose="02040503050406030204" pitchFamily="18" charset="0"/>
                                </a:rPr>
                              </m:ctrlPr>
                            </m:accPr>
                            <m:e>
                              <m:r>
                                <a:rPr lang="bn-BD" sz="2400" b="0" i="1" smtClean="0">
                                  <a:solidFill>
                                    <a:srgbClr val="FF0000"/>
                                  </a:solidFill>
                                  <a:latin typeface="Cambria Math" panose="02040503050406030204" pitchFamily="18" charset="0"/>
                                </a:rPr>
                                <m:t>𝐸</m:t>
                              </m:r>
                            </m:e>
                          </m:acc>
                        </m:e>
                        <m:sub>
                          <m:r>
                            <a:rPr lang="bn-BD" sz="2400" b="0" i="1" smtClean="0">
                              <a:solidFill>
                                <a:srgbClr val="FF0000"/>
                              </a:solidFill>
                              <a:latin typeface="Cambria Math" panose="02040503050406030204" pitchFamily="18" charset="0"/>
                            </a:rPr>
                            <m:t>+</m:t>
                          </m:r>
                          <m:r>
                            <a:rPr lang="bn-BD" sz="2400" b="0" i="1" smtClean="0">
                              <a:solidFill>
                                <a:srgbClr val="FF0000"/>
                              </a:solidFill>
                              <a:latin typeface="Cambria Math" panose="02040503050406030204" pitchFamily="18" charset="0"/>
                            </a:rPr>
                            <m:t>𝑞</m:t>
                          </m:r>
                        </m:sub>
                      </m:sSub>
                    </m:oMath>
                  </m:oMathPara>
                </a14:m>
                <a:endParaRPr lang="en-US" sz="2400" dirty="0">
                  <a:solidFill>
                    <a:schemeClr val="accent1"/>
                  </a:solidFill>
                </a:endParaRPr>
              </a:p>
            </p:txBody>
          </p:sp>
        </mc:Choice>
        <mc:Fallback xmlns="">
          <p:sp>
            <p:nvSpPr>
              <p:cNvPr id="27" name="TextBox 26">
                <a:extLst>
                  <a:ext uri="{FF2B5EF4-FFF2-40B4-BE49-F238E27FC236}">
                    <a16:creationId xmlns:a16="http://schemas.microsoft.com/office/drawing/2014/main" id="{2719CC65-D7CD-47F2-8822-E9AF66824EBB}"/>
                  </a:ext>
                </a:extLst>
              </p:cNvPr>
              <p:cNvSpPr txBox="1">
                <a:spLocks noRot="1" noChangeAspect="1" noMove="1" noResize="1" noEditPoints="1" noAdjustHandles="1" noChangeArrowheads="1" noChangeShapeType="1" noTextEdit="1"/>
              </p:cNvSpPr>
              <p:nvPr/>
            </p:nvSpPr>
            <p:spPr>
              <a:xfrm>
                <a:off x="1650104" y="1283909"/>
                <a:ext cx="663948" cy="543482"/>
              </a:xfrm>
              <a:prstGeom prst="rect">
                <a:avLst/>
              </a:prstGeom>
              <a:blipFill>
                <a:blip r:embed="rId4"/>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797521E-4013-44F0-A899-89D24E267568}"/>
              </a:ext>
            </a:extLst>
          </p:cNvPr>
          <p:cNvSpPr txBox="1"/>
          <p:nvPr/>
        </p:nvSpPr>
        <p:spPr>
          <a:xfrm>
            <a:off x="2564070" y="1383542"/>
            <a:ext cx="383068" cy="461665"/>
          </a:xfrm>
          <a:prstGeom prst="rect">
            <a:avLst/>
          </a:prstGeom>
          <a:noFill/>
        </p:spPr>
        <p:txBody>
          <a:bodyPr wrap="square" rtlCol="0">
            <a:spAutoFit/>
          </a:bodyPr>
          <a:lstStyle/>
          <a:p>
            <a:r>
              <a:rPr lang="bn-BD" sz="2400" dirty="0">
                <a:solidFill>
                  <a:schemeClr val="accent1"/>
                </a:solidFill>
              </a:rPr>
              <a:t>C</a:t>
            </a:r>
            <a:endParaRPr lang="en-US" sz="2400" dirty="0">
              <a:solidFill>
                <a:schemeClr val="accent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E14A546-E94F-416A-B2F1-FFAAC9E01370}"/>
                  </a:ext>
                </a:extLst>
              </p:cNvPr>
              <p:cNvSpPr txBox="1"/>
              <p:nvPr/>
            </p:nvSpPr>
            <p:spPr>
              <a:xfrm>
                <a:off x="3442197" y="1259952"/>
                <a:ext cx="663948" cy="543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acc>
                            <m:accPr>
                              <m:chr m:val="⃗"/>
                              <m:ctrlPr>
                                <a:rPr lang="en-US" sz="2400" i="1" smtClean="0">
                                  <a:solidFill>
                                    <a:srgbClr val="00B050"/>
                                  </a:solidFill>
                                  <a:latin typeface="Cambria Math" panose="02040503050406030204" pitchFamily="18" charset="0"/>
                                </a:rPr>
                              </m:ctrlPr>
                            </m:accPr>
                            <m:e>
                              <m:r>
                                <a:rPr lang="bn-BD" sz="2400" b="0" i="1" smtClean="0">
                                  <a:solidFill>
                                    <a:srgbClr val="00B050"/>
                                  </a:solidFill>
                                  <a:latin typeface="Cambria Math" panose="02040503050406030204" pitchFamily="18" charset="0"/>
                                </a:rPr>
                                <m:t>𝐸</m:t>
                              </m:r>
                            </m:e>
                          </m:acc>
                        </m:e>
                        <m:sub>
                          <m:r>
                            <a:rPr lang="bn-BD" sz="2400" b="0" i="1" smtClean="0">
                              <a:solidFill>
                                <a:srgbClr val="00B050"/>
                              </a:solidFill>
                              <a:latin typeface="Cambria Math" panose="02040503050406030204" pitchFamily="18" charset="0"/>
                            </a:rPr>
                            <m:t>−</m:t>
                          </m:r>
                          <m:r>
                            <a:rPr lang="bn-BD" sz="2400" b="0" i="1" smtClean="0">
                              <a:solidFill>
                                <a:srgbClr val="00B050"/>
                              </a:solidFill>
                              <a:latin typeface="Cambria Math" panose="02040503050406030204" pitchFamily="18" charset="0"/>
                            </a:rPr>
                            <m:t>𝑞</m:t>
                          </m:r>
                        </m:sub>
                      </m:sSub>
                    </m:oMath>
                  </m:oMathPara>
                </a14:m>
                <a:endParaRPr lang="en-US" sz="2400" dirty="0">
                  <a:solidFill>
                    <a:schemeClr val="accent1"/>
                  </a:solidFill>
                </a:endParaRPr>
              </a:p>
            </p:txBody>
          </p:sp>
        </mc:Choice>
        <mc:Fallback xmlns="">
          <p:sp>
            <p:nvSpPr>
              <p:cNvPr id="30" name="TextBox 29">
                <a:extLst>
                  <a:ext uri="{FF2B5EF4-FFF2-40B4-BE49-F238E27FC236}">
                    <a16:creationId xmlns:a16="http://schemas.microsoft.com/office/drawing/2014/main" id="{9E14A546-E94F-416A-B2F1-FFAAC9E01370}"/>
                  </a:ext>
                </a:extLst>
              </p:cNvPr>
              <p:cNvSpPr txBox="1">
                <a:spLocks noRot="1" noChangeAspect="1" noMove="1" noResize="1" noEditPoints="1" noAdjustHandles="1" noChangeArrowheads="1" noChangeShapeType="1" noTextEdit="1"/>
              </p:cNvSpPr>
              <p:nvPr/>
            </p:nvSpPr>
            <p:spPr>
              <a:xfrm>
                <a:off x="3442197" y="1259952"/>
                <a:ext cx="663948" cy="543482"/>
              </a:xfrm>
              <a:prstGeom prst="rect">
                <a:avLst/>
              </a:prstGeom>
              <a:blipFill>
                <a:blip r:embed="rId5"/>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7403557A-9EBA-4D07-A585-EC870624258B}"/>
              </a:ext>
            </a:extLst>
          </p:cNvPr>
          <p:cNvSpPr txBox="1"/>
          <p:nvPr/>
        </p:nvSpPr>
        <p:spPr>
          <a:xfrm>
            <a:off x="4445687" y="1102250"/>
            <a:ext cx="663948" cy="461665"/>
          </a:xfrm>
          <a:prstGeom prst="rect">
            <a:avLst/>
          </a:prstGeom>
          <a:noFill/>
        </p:spPr>
        <p:txBody>
          <a:bodyPr wrap="square" rtlCol="0">
            <a:spAutoFit/>
          </a:bodyPr>
          <a:lstStyle/>
          <a:p>
            <a:r>
              <a:rPr lang="bn-BD" sz="2400" dirty="0">
                <a:solidFill>
                  <a:schemeClr val="accent1"/>
                </a:solidFill>
              </a:rPr>
              <a:t>A</a:t>
            </a:r>
            <a:endParaRPr lang="en-US" sz="2400" dirty="0">
              <a:solidFill>
                <a:schemeClr val="accent1"/>
              </a:solidFill>
            </a:endParaRPr>
          </a:p>
        </p:txBody>
      </p:sp>
      <p:sp>
        <p:nvSpPr>
          <p:cNvPr id="32" name="TextBox 31">
            <a:extLst>
              <a:ext uri="{FF2B5EF4-FFF2-40B4-BE49-F238E27FC236}">
                <a16:creationId xmlns:a16="http://schemas.microsoft.com/office/drawing/2014/main" id="{7225F29D-EA66-49F1-A077-F9EE034603A4}"/>
              </a:ext>
            </a:extLst>
          </p:cNvPr>
          <p:cNvSpPr txBox="1"/>
          <p:nvPr/>
        </p:nvSpPr>
        <p:spPr>
          <a:xfrm>
            <a:off x="9384704" y="1088059"/>
            <a:ext cx="663948" cy="461665"/>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cxnSp>
        <p:nvCxnSpPr>
          <p:cNvPr id="36" name="Straight Arrow Connector 35">
            <a:extLst>
              <a:ext uri="{FF2B5EF4-FFF2-40B4-BE49-F238E27FC236}">
                <a16:creationId xmlns:a16="http://schemas.microsoft.com/office/drawing/2014/main" id="{139C7562-387E-4208-85A1-FABFDE636D41}"/>
              </a:ext>
            </a:extLst>
          </p:cNvPr>
          <p:cNvCxnSpPr>
            <a:cxnSpLocks/>
          </p:cNvCxnSpPr>
          <p:nvPr/>
        </p:nvCxnSpPr>
        <p:spPr>
          <a:xfrm flipV="1">
            <a:off x="2738020" y="1814137"/>
            <a:ext cx="1139388" cy="1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4302C0-6DF7-46C3-8075-A2E9B6744B56}"/>
                  </a:ext>
                </a:extLst>
              </p:cNvPr>
              <p:cNvSpPr txBox="1"/>
              <p:nvPr/>
            </p:nvSpPr>
            <p:spPr>
              <a:xfrm>
                <a:off x="762698" y="4939427"/>
                <a:ext cx="10449887" cy="769698"/>
              </a:xfrm>
              <a:prstGeom prst="rect">
                <a:avLst/>
              </a:prstGeom>
              <a:noFill/>
              <a:ln>
                <a:noFill/>
              </a:ln>
            </p:spPr>
            <p:txBody>
              <a:bodyPr wrap="square" rtlCol="0">
                <a:spAutoFit/>
              </a:bodyPr>
              <a:lstStyle/>
              <a:p>
                <a:pPr algn="just"/>
                <a:r>
                  <a:rPr lang="bn-BD" sz="3000" dirty="0">
                    <a:solidFill>
                      <a:srgbClr val="7030A0"/>
                    </a:solidFill>
                    <a:latin typeface="NikoshBAN" panose="02000000000000000000" pitchFamily="2" charset="0"/>
                    <a:cs typeface="NikoshBAN" panose="02000000000000000000" pitchFamily="2" charset="0"/>
                  </a:rPr>
                  <a:t>C বিন্দুতে +</a:t>
                </a:r>
                <a:r>
                  <a:rPr lang="en-US" sz="3000" dirty="0">
                    <a:solidFill>
                      <a:srgbClr val="7030A0"/>
                    </a:solidFill>
                    <a:latin typeface="NikoshBAN" panose="02000000000000000000" pitchFamily="2" charset="0"/>
                    <a:cs typeface="NikoshBAN" panose="02000000000000000000" pitchFamily="2" charset="0"/>
                  </a:rPr>
                  <a:t>q</a:t>
                </a:r>
                <a:r>
                  <a:rPr lang="bn-BD" sz="3000" dirty="0">
                    <a:solidFill>
                      <a:srgbClr val="7030A0"/>
                    </a:solidFill>
                    <a:latin typeface="NikoshBAN" panose="02000000000000000000" pitchFamily="2" charset="0"/>
                    <a:cs typeface="NikoshBAN" panose="02000000000000000000" pitchFamily="2" charset="0"/>
                  </a:rPr>
                  <a:t> চার্জের জন্য তড়িৎ প্রাবল্য </a:t>
                </a:r>
                <a14:m>
                  <m:oMath xmlns:m="http://schemas.openxmlformats.org/officeDocument/2006/math">
                    <m:sSub>
                      <m:sSubPr>
                        <m:ctrlPr>
                          <a:rPr lang="en-US" sz="3000" i="1" smtClean="0">
                            <a:solidFill>
                              <a:srgbClr val="FF0000"/>
                            </a:solidFill>
                            <a:latin typeface="Cambria Math" panose="02040503050406030204" pitchFamily="18" charset="0"/>
                          </a:rPr>
                        </m:ctrlPr>
                      </m:sSubPr>
                      <m:e>
                        <m:acc>
                          <m:accPr>
                            <m:chr m:val="⃗"/>
                            <m:ctrlPr>
                              <a:rPr lang="en-US" sz="3000" i="1">
                                <a:solidFill>
                                  <a:srgbClr val="FF0000"/>
                                </a:solidFill>
                                <a:latin typeface="Cambria Math" panose="02040503050406030204" pitchFamily="18" charset="0"/>
                              </a:rPr>
                            </m:ctrlPr>
                          </m:accPr>
                          <m:e>
                            <m:r>
                              <a:rPr lang="bn-BD" sz="3000" i="1">
                                <a:solidFill>
                                  <a:srgbClr val="FF0000"/>
                                </a:solidFill>
                                <a:latin typeface="Cambria Math" panose="02040503050406030204" pitchFamily="18" charset="0"/>
                              </a:rPr>
                              <m:t>𝐸</m:t>
                            </m:r>
                          </m:e>
                        </m:acc>
                      </m:e>
                      <m:sub>
                        <m:r>
                          <a:rPr lang="bn-BD" sz="3000" b="0" i="1" smtClean="0">
                            <a:solidFill>
                              <a:srgbClr val="FF0000"/>
                            </a:solidFill>
                            <a:latin typeface="Cambria Math" panose="02040503050406030204" pitchFamily="18" charset="0"/>
                          </a:rPr>
                          <m:t>+</m:t>
                        </m:r>
                        <m:r>
                          <a:rPr lang="bn-BD" sz="3000" i="1">
                            <a:solidFill>
                              <a:srgbClr val="FF0000"/>
                            </a:solidFill>
                            <a:latin typeface="Cambria Math" panose="02040503050406030204" pitchFamily="18" charset="0"/>
                          </a:rPr>
                          <m:t>𝑞</m:t>
                        </m:r>
                      </m:sub>
                    </m:sSub>
                  </m:oMath>
                </a14:m>
                <a:r>
                  <a:rPr lang="bn-BD" sz="3000" dirty="0">
                    <a:solidFill>
                      <a:srgbClr val="FF0000"/>
                    </a:solidFill>
                    <a:latin typeface="NikoshBAN" panose="02000000000000000000" pitchFamily="2" charset="0"/>
                    <a:cs typeface="NikoshBAN" panose="02000000000000000000" pitchFamily="2" charset="0"/>
                  </a:rPr>
                  <a:t> </a:t>
                </a:r>
                <a:r>
                  <a:rPr lang="bn-BD" sz="30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rgbClr val="7030A0"/>
                            </a:solidFill>
                            <a:latin typeface="Cambria Math" panose="02040503050406030204" pitchFamily="18" charset="0"/>
                            <a:cs typeface="NikoshBAN" panose="02000000000000000000" pitchFamily="2" charset="0"/>
                          </a:rPr>
                        </m:ctrlPr>
                      </m:fPr>
                      <m:num>
                        <m:r>
                          <a:rPr lang="bn-BD" sz="3000" b="0" i="1" smtClean="0">
                            <a:solidFill>
                              <a:srgbClr val="7030A0"/>
                            </a:solidFill>
                            <a:latin typeface="Cambria Math" panose="02040503050406030204" pitchFamily="18" charset="0"/>
                            <a:cs typeface="NikoshBAN" panose="02000000000000000000" pitchFamily="2" charset="0"/>
                          </a:rPr>
                          <m:t>𝑞</m:t>
                        </m:r>
                      </m:num>
                      <m:den>
                        <m:r>
                          <a:rPr lang="bn-BD" sz="3000" b="0" i="1" smtClean="0">
                            <a:solidFill>
                              <a:srgbClr val="7030A0"/>
                            </a:solidFill>
                            <a:latin typeface="Cambria Math" panose="02040503050406030204" pitchFamily="18" charset="0"/>
                            <a:cs typeface="NikoshBAN" panose="02000000000000000000" pitchFamily="2" charset="0"/>
                          </a:rPr>
                          <m:t>4</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sSup>
                          <m:sSupPr>
                            <m:ctrlP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3000" b="0" i="1"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acc>
                      <m:accPr>
                        <m:chr m:val="̂"/>
                        <m:ctrlPr>
                          <a:rPr lang="bn-BD" sz="3000" i="1" smtClean="0">
                            <a:solidFill>
                              <a:srgbClr val="7030A0"/>
                            </a:solidFill>
                            <a:latin typeface="Cambria Math" panose="02040503050406030204" pitchFamily="18" charset="0"/>
                            <a:cs typeface="NikoshBAN" panose="02000000000000000000" pitchFamily="2" charset="0"/>
                          </a:rPr>
                        </m:ctrlPr>
                      </m:accPr>
                      <m:e>
                        <m:r>
                          <a:rPr lang="bn-BD" sz="3000" b="0" i="1" smtClean="0">
                            <a:solidFill>
                              <a:srgbClr val="7030A0"/>
                            </a:solidFill>
                            <a:latin typeface="Cambria Math" panose="02040503050406030204" pitchFamily="18" charset="0"/>
                            <a:cs typeface="NikoshBAN" panose="02000000000000000000" pitchFamily="2" charset="0"/>
                          </a:rPr>
                          <m:t>𝑛</m:t>
                        </m:r>
                      </m:e>
                    </m:acc>
                  </m:oMath>
                </a14:m>
                <a:r>
                  <a:rPr lang="bn-BD" sz="3000" dirty="0">
                    <a:solidFill>
                      <a:srgbClr val="7030A0"/>
                    </a:solidFill>
                    <a:latin typeface="NikoshBAN" panose="02000000000000000000" pitchFamily="2" charset="0"/>
                    <a:cs typeface="NikoshBAN" panose="02000000000000000000" pitchFamily="2" charset="0"/>
                  </a:rPr>
                  <a:t>  </a:t>
                </a:r>
                <a:endParaRPr lang="en-US" sz="3000" dirty="0">
                  <a:latin typeface="NikoshBAN" panose="02000000000000000000" pitchFamily="2" charset="0"/>
                  <a:cs typeface="NikoshBAN" panose="02000000000000000000" pitchFamily="2" charset="0"/>
                </a:endParaRPr>
              </a:p>
            </p:txBody>
          </p:sp>
        </mc:Choice>
        <mc:Fallback xmlns="">
          <p:sp>
            <p:nvSpPr>
              <p:cNvPr id="38" name="TextBox 37">
                <a:extLst>
                  <a:ext uri="{FF2B5EF4-FFF2-40B4-BE49-F238E27FC236}">
                    <a16:creationId xmlns:a16="http://schemas.microsoft.com/office/drawing/2014/main" id="{C24302C0-6DF7-46C3-8075-A2E9B6744B56}"/>
                  </a:ext>
                </a:extLst>
              </p:cNvPr>
              <p:cNvSpPr txBox="1">
                <a:spLocks noRot="1" noChangeAspect="1" noMove="1" noResize="1" noEditPoints="1" noAdjustHandles="1" noChangeArrowheads="1" noChangeShapeType="1" noTextEdit="1"/>
              </p:cNvSpPr>
              <p:nvPr/>
            </p:nvSpPr>
            <p:spPr>
              <a:xfrm>
                <a:off x="762698" y="4939427"/>
                <a:ext cx="10449887" cy="769698"/>
              </a:xfrm>
              <a:prstGeom prst="rect">
                <a:avLst/>
              </a:prstGeom>
              <a:blipFill>
                <a:blip r:embed="rId6"/>
                <a:stretch>
                  <a:fillRect l="-1342" b="-6299"/>
                </a:stretch>
              </a:blipFill>
              <a:ln>
                <a:no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E0C7A85-5E6D-4A6A-90DB-DFE4EC3BBD7C}"/>
              </a:ext>
            </a:extLst>
          </p:cNvPr>
          <p:cNvCxnSpPr>
            <a:cxnSpLocks/>
          </p:cNvCxnSpPr>
          <p:nvPr/>
        </p:nvCxnSpPr>
        <p:spPr>
          <a:xfrm flipH="1" flipV="1">
            <a:off x="1807750" y="1817304"/>
            <a:ext cx="88481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79F123F-AF3F-455C-8C4D-DAF1E545942E}"/>
                  </a:ext>
                </a:extLst>
              </p:cNvPr>
              <p:cNvSpPr txBox="1"/>
              <p:nvPr/>
            </p:nvSpPr>
            <p:spPr>
              <a:xfrm>
                <a:off x="504738" y="5755750"/>
                <a:ext cx="10449887" cy="553998"/>
              </a:xfrm>
              <a:prstGeom prst="rect">
                <a:avLst/>
              </a:prstGeom>
              <a:noFill/>
              <a:ln>
                <a:noFill/>
              </a:ln>
            </p:spPr>
            <p:txBody>
              <a:bodyPr wrap="square" rtlCol="0">
                <a:spAutoFit/>
              </a:bodyPr>
              <a:lstStyle/>
              <a:p>
                <a:pPr algn="ctr"/>
                <a:r>
                  <a:rPr lang="bn-BD" sz="3000" dirty="0">
                    <a:solidFill>
                      <a:srgbClr val="7030A0"/>
                    </a:solidFill>
                    <a:latin typeface="NikoshBAN" panose="02000000000000000000" pitchFamily="2" charset="0"/>
                    <a:cs typeface="NikoshBAN" panose="02000000000000000000" pitchFamily="2" charset="0"/>
                  </a:rPr>
                  <a:t>এখানে </a:t>
                </a:r>
                <a14:m>
                  <m:oMath xmlns:m="http://schemas.openxmlformats.org/officeDocument/2006/math">
                    <m:acc>
                      <m:accPr>
                        <m:chr m:val="̂"/>
                        <m:ctrlPr>
                          <a:rPr lang="bn-BD" sz="3000" i="1" smtClean="0">
                            <a:solidFill>
                              <a:srgbClr val="7030A0"/>
                            </a:solidFill>
                            <a:latin typeface="Cambria Math" panose="02040503050406030204" pitchFamily="18" charset="0"/>
                            <a:cs typeface="NikoshBAN" panose="02000000000000000000" pitchFamily="2" charset="0"/>
                          </a:rPr>
                        </m:ctrlPr>
                      </m:accPr>
                      <m:e>
                        <m:r>
                          <a:rPr lang="bn-BD" sz="3000" b="0" i="1" smtClean="0">
                            <a:solidFill>
                              <a:srgbClr val="7030A0"/>
                            </a:solidFill>
                            <a:latin typeface="Cambria Math" panose="02040503050406030204" pitchFamily="18" charset="0"/>
                            <a:cs typeface="NikoshBAN" panose="02000000000000000000" pitchFamily="2" charset="0"/>
                          </a:rPr>
                          <m:t>𝑛</m:t>
                        </m:r>
                      </m:e>
                    </m:acc>
                  </m:oMath>
                </a14:m>
                <a:r>
                  <a:rPr lang="bn-BD" sz="3000" dirty="0">
                    <a:solidFill>
                      <a:srgbClr val="7030A0"/>
                    </a:solidFill>
                    <a:latin typeface="NikoshBAN" panose="02000000000000000000" pitchFamily="2" charset="0"/>
                    <a:cs typeface="NikoshBAN" panose="02000000000000000000" pitchFamily="2" charset="0"/>
                  </a:rPr>
                  <a:t> হচ্ছে দ্বিমেরুর অক্ষ বরাবর একক ভেক্টর। </a:t>
                </a:r>
                <a:endParaRPr lang="en-US" sz="3000" dirty="0">
                  <a:latin typeface="NikoshBAN" panose="02000000000000000000" pitchFamily="2" charset="0"/>
                  <a:cs typeface="NikoshBAN" panose="02000000000000000000" pitchFamily="2" charset="0"/>
                </a:endParaRPr>
              </a:p>
            </p:txBody>
          </p:sp>
        </mc:Choice>
        <mc:Fallback xmlns="">
          <p:sp>
            <p:nvSpPr>
              <p:cNvPr id="54" name="TextBox 53">
                <a:extLst>
                  <a:ext uri="{FF2B5EF4-FFF2-40B4-BE49-F238E27FC236}">
                    <a16:creationId xmlns:a16="http://schemas.microsoft.com/office/drawing/2014/main" id="{479F123F-AF3F-455C-8C4D-DAF1E545942E}"/>
                  </a:ext>
                </a:extLst>
              </p:cNvPr>
              <p:cNvSpPr txBox="1">
                <a:spLocks noRot="1" noChangeAspect="1" noMove="1" noResize="1" noEditPoints="1" noAdjustHandles="1" noChangeArrowheads="1" noChangeShapeType="1" noTextEdit="1"/>
              </p:cNvSpPr>
              <p:nvPr/>
            </p:nvSpPr>
            <p:spPr>
              <a:xfrm>
                <a:off x="504738" y="5755750"/>
                <a:ext cx="10449887" cy="553998"/>
              </a:xfrm>
              <a:prstGeom prst="rect">
                <a:avLst/>
              </a:prstGeom>
              <a:blipFill>
                <a:blip r:embed="rId7"/>
                <a:stretch>
                  <a:fillRect t="-13187" b="-3406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363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2000"/>
                                        <p:tgtEl>
                                          <p:spTgt spid="3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par>
                                <p:cTn id="55" presetID="14"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par>
                                <p:cTn id="58" presetID="14"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randombar(horizont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circle(in)">
                                      <p:cBhvr>
                                        <p:cTn id="68" dur="2000"/>
                                        <p:tgtEl>
                                          <p:spTgt spid="36"/>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ircle(in)">
                                      <p:cBhvr>
                                        <p:cTn id="71" dur="2000"/>
                                        <p:tgtEl>
                                          <p:spTgt spid="30"/>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circle(in)">
                                      <p:cBhvr>
                                        <p:cTn id="74" dur="20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circle(in)">
                                      <p:cBhvr>
                                        <p:cTn id="79" dur="2000"/>
                                        <p:tgtEl>
                                          <p:spTgt spid="38"/>
                                        </p:tgtEl>
                                      </p:cBhvr>
                                    </p:animEffect>
                                  </p:childTnLst>
                                </p:cTn>
                              </p:par>
                              <p:par>
                                <p:cTn id="80" presetID="6" presetClass="entr" presetSubtype="16"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circle(in)">
                                      <p:cBhvr>
                                        <p:cTn id="82" dur="2000"/>
                                        <p:tgtEl>
                                          <p:spTgt spid="40"/>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circle(in)">
                                      <p:cBhvr>
                                        <p:cTn id="85" dur="20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circle(in)">
                                      <p:cBhvr>
                                        <p:cTn id="9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P spid="9" grpId="0" animBg="1"/>
      <p:bldP spid="10" grpId="0" animBg="1"/>
      <p:bldP spid="13" grpId="0" animBg="1"/>
      <p:bldP spid="14" grpId="0"/>
      <p:bldP spid="3" grpId="0" animBg="1"/>
      <p:bldP spid="21" grpId="0" animBg="1"/>
      <p:bldP spid="25" grpId="0" animBg="1"/>
      <p:bldP spid="27" grpId="0"/>
      <p:bldP spid="28" grpId="0"/>
      <p:bldP spid="30" grpId="0"/>
      <p:bldP spid="31" grpId="0"/>
      <p:bldP spid="32" grpId="0"/>
      <p:bldP spid="38"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10E891-0150-47A4-90D8-CF5493EE4100}"/>
                  </a:ext>
                </a:extLst>
              </p:cNvPr>
              <p:cNvSpPr txBox="1"/>
              <p:nvPr/>
            </p:nvSpPr>
            <p:spPr>
              <a:xfrm>
                <a:off x="583600" y="2088362"/>
                <a:ext cx="10758477" cy="829714"/>
              </a:xfrm>
              <a:prstGeom prst="rect">
                <a:avLst/>
              </a:prstGeom>
              <a:noFill/>
              <a:ln>
                <a:noFill/>
              </a:ln>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C বিন্দুতে মোট তড়িৎ প্রাবল্য </a:t>
                </a:r>
                <a14:m>
                  <m:oMath xmlns:m="http://schemas.openxmlformats.org/officeDocument/2006/math">
                    <m:acc>
                      <m:accPr>
                        <m:chr m:val="⃗"/>
                        <m:ctrlPr>
                          <a:rPr lang="bn-BD" sz="3000" i="1" smtClean="0">
                            <a:solidFill>
                              <a:srgbClr val="7030A0"/>
                            </a:solidFill>
                            <a:latin typeface="Cambria Math" panose="02040503050406030204" pitchFamily="18" charset="0"/>
                            <a:cs typeface="NikoshBAN" panose="02000000000000000000" pitchFamily="2" charset="0"/>
                          </a:rPr>
                        </m:ctrlPr>
                      </m:accPr>
                      <m:e>
                        <m:r>
                          <a:rPr lang="bn-BD" sz="3000" b="0" i="1" smtClean="0">
                            <a:solidFill>
                              <a:srgbClr val="7030A0"/>
                            </a:solidFill>
                            <a:latin typeface="Cambria Math" panose="02040503050406030204" pitchFamily="18" charset="0"/>
                            <a:cs typeface="NikoshBAN" panose="02000000000000000000" pitchFamily="2" charset="0"/>
                          </a:rPr>
                          <m:t>𝐸</m:t>
                        </m:r>
                      </m:e>
                    </m:acc>
                  </m:oMath>
                </a14:m>
                <a:r>
                  <a:rPr lang="bn-BD" sz="30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sSub>
                      <m:sSubPr>
                        <m:ctrlPr>
                          <a:rPr lang="en-US" sz="3000" i="1">
                            <a:solidFill>
                              <a:srgbClr val="FF0000"/>
                            </a:solidFill>
                            <a:latin typeface="Cambria Math" panose="02040503050406030204" pitchFamily="18" charset="0"/>
                          </a:rPr>
                        </m:ctrlPr>
                      </m:sSubPr>
                      <m:e>
                        <m:acc>
                          <m:accPr>
                            <m:chr m:val="⃗"/>
                            <m:ctrlPr>
                              <a:rPr lang="en-US" sz="3000" i="1">
                                <a:solidFill>
                                  <a:srgbClr val="FF0000"/>
                                </a:solidFill>
                                <a:latin typeface="Cambria Math" panose="02040503050406030204" pitchFamily="18" charset="0"/>
                              </a:rPr>
                            </m:ctrlPr>
                          </m:accPr>
                          <m:e>
                            <m:r>
                              <a:rPr lang="bn-BD" sz="3000" i="1">
                                <a:solidFill>
                                  <a:srgbClr val="FF0000"/>
                                </a:solidFill>
                                <a:latin typeface="Cambria Math" panose="02040503050406030204" pitchFamily="18" charset="0"/>
                              </a:rPr>
                              <m:t>𝐸</m:t>
                            </m:r>
                          </m:e>
                        </m:acc>
                      </m:e>
                      <m:sub>
                        <m:r>
                          <a:rPr lang="bn-BD" sz="3000" i="1">
                            <a:solidFill>
                              <a:srgbClr val="FF0000"/>
                            </a:solidFill>
                            <a:latin typeface="Cambria Math" panose="02040503050406030204" pitchFamily="18" charset="0"/>
                          </a:rPr>
                          <m:t>+</m:t>
                        </m:r>
                        <m:r>
                          <a:rPr lang="bn-BD" sz="3000" i="1">
                            <a:solidFill>
                              <a:srgbClr val="FF0000"/>
                            </a:solidFill>
                            <a:latin typeface="Cambria Math" panose="02040503050406030204" pitchFamily="18" charset="0"/>
                          </a:rPr>
                          <m:t>𝑞</m:t>
                        </m:r>
                      </m:sub>
                    </m:sSub>
                  </m:oMath>
                </a14:m>
                <a:r>
                  <a:rPr lang="bn-BD" sz="3000" dirty="0">
                    <a:solidFill>
                      <a:srgbClr val="FF0000"/>
                    </a:solidFill>
                    <a:latin typeface="NikoshBAN" panose="02000000000000000000" pitchFamily="2" charset="0"/>
                    <a:cs typeface="NikoshBAN" panose="02000000000000000000" pitchFamily="2" charset="0"/>
                  </a:rPr>
                  <a:t> </a:t>
                </a:r>
                <a:r>
                  <a:rPr lang="bn-BD" sz="3000" dirty="0">
                    <a:solidFill>
                      <a:srgbClr val="7030A0"/>
                    </a:solidFill>
                    <a:latin typeface="NikoshBAN" panose="02000000000000000000" pitchFamily="2" charset="0"/>
                    <a:cs typeface="NikoshBAN" panose="02000000000000000000" pitchFamily="2" charset="0"/>
                  </a:rPr>
                  <a:t>+</a:t>
                </a:r>
                <a:r>
                  <a:rPr lang="bn-BD" sz="3000" dirty="0">
                    <a:solidFill>
                      <a:srgbClr val="FF0000"/>
                    </a:solidFill>
                    <a:latin typeface="NikoshBAN" panose="02000000000000000000" pitchFamily="2" charset="0"/>
                    <a:cs typeface="NikoshBAN" panose="02000000000000000000" pitchFamily="2" charset="0"/>
                  </a:rPr>
                  <a:t> </a:t>
                </a:r>
                <a14:m>
                  <m:oMath xmlns:m="http://schemas.openxmlformats.org/officeDocument/2006/math">
                    <m:sSub>
                      <m:sSubPr>
                        <m:ctrlPr>
                          <a:rPr lang="en-US" sz="3000" i="1">
                            <a:solidFill>
                              <a:srgbClr val="00B050"/>
                            </a:solidFill>
                            <a:latin typeface="Cambria Math" panose="02040503050406030204" pitchFamily="18" charset="0"/>
                          </a:rPr>
                        </m:ctrlPr>
                      </m:sSubPr>
                      <m:e>
                        <m:acc>
                          <m:accPr>
                            <m:chr m:val="⃗"/>
                            <m:ctrlPr>
                              <a:rPr lang="en-US" sz="3000" i="1">
                                <a:solidFill>
                                  <a:srgbClr val="00B050"/>
                                </a:solidFill>
                                <a:latin typeface="Cambria Math" panose="02040503050406030204" pitchFamily="18" charset="0"/>
                              </a:rPr>
                            </m:ctrlPr>
                          </m:accPr>
                          <m:e>
                            <m:r>
                              <a:rPr lang="bn-BD" sz="3000" i="1">
                                <a:solidFill>
                                  <a:srgbClr val="00B050"/>
                                </a:solidFill>
                                <a:latin typeface="Cambria Math" panose="02040503050406030204" pitchFamily="18" charset="0"/>
                              </a:rPr>
                              <m:t>𝐸</m:t>
                            </m:r>
                          </m:e>
                        </m:acc>
                      </m:e>
                      <m:sub>
                        <m:r>
                          <a:rPr lang="bn-BD" sz="3000" i="1">
                            <a:solidFill>
                              <a:srgbClr val="00B050"/>
                            </a:solidFill>
                            <a:latin typeface="Cambria Math" panose="02040503050406030204" pitchFamily="18" charset="0"/>
                          </a:rPr>
                          <m:t>−</m:t>
                        </m:r>
                        <m:r>
                          <a:rPr lang="bn-BD" sz="3000" i="1">
                            <a:solidFill>
                              <a:srgbClr val="00B050"/>
                            </a:solidFill>
                            <a:latin typeface="Cambria Math" panose="02040503050406030204" pitchFamily="18" charset="0"/>
                          </a:rPr>
                          <m:t>𝑞</m:t>
                        </m:r>
                      </m:sub>
                    </m:sSub>
                    <m:r>
                      <a:rPr lang="bn-BD" sz="3000" b="0" i="0" smtClean="0">
                        <a:solidFill>
                          <a:srgbClr val="00B050"/>
                        </a:solidFill>
                        <a:latin typeface="Cambria Math" panose="02040503050406030204" pitchFamily="18" charset="0"/>
                      </a:rPr>
                      <m:t>=</m:t>
                    </m:r>
                    <m:d>
                      <m:dPr>
                        <m:begChr m:val="["/>
                        <m:endChr m:val="]"/>
                        <m:ctrlPr>
                          <a:rPr lang="bn-BD" sz="3000" i="1" dirty="0">
                            <a:solidFill>
                              <a:srgbClr val="7030A0"/>
                            </a:solidFill>
                            <a:latin typeface="Cambria Math" panose="02040503050406030204" pitchFamily="18" charset="0"/>
                            <a:cs typeface="NikoshBAN" panose="02000000000000000000" pitchFamily="2" charset="0"/>
                          </a:rPr>
                        </m:ctrlPr>
                      </m:dPr>
                      <m:e>
                        <m:f>
                          <m:fPr>
                            <m:ctrlPr>
                              <a:rPr lang="bn-BD" sz="3000" i="1">
                                <a:solidFill>
                                  <a:srgbClr val="7030A0"/>
                                </a:solidFill>
                                <a:latin typeface="Cambria Math" panose="02040503050406030204" pitchFamily="18" charset="0"/>
                                <a:cs typeface="NikoshBAN" panose="02000000000000000000" pitchFamily="2" charset="0"/>
                              </a:rPr>
                            </m:ctrlPr>
                          </m:fPr>
                          <m:num>
                            <m:r>
                              <a:rPr lang="bn-BD" sz="3000" i="1">
                                <a:solidFill>
                                  <a:srgbClr val="7030A0"/>
                                </a:solidFill>
                                <a:latin typeface="Cambria Math" panose="02040503050406030204" pitchFamily="18" charset="0"/>
                                <a:cs typeface="NikoshBAN" panose="02000000000000000000" pitchFamily="2" charset="0"/>
                              </a:rPr>
                              <m:t>𝑞</m:t>
                            </m:r>
                          </m:num>
                          <m:den>
                            <m:r>
                              <a:rPr lang="bn-BD" sz="3000" i="1">
                                <a:solidFill>
                                  <a:srgbClr val="7030A0"/>
                                </a:solidFill>
                                <a:latin typeface="Cambria Math" panose="02040503050406030204" pitchFamily="18" charset="0"/>
                                <a:cs typeface="NikoshBAN" panose="02000000000000000000" pitchFamily="2" charset="0"/>
                              </a:rPr>
                              <m:t>4</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sSup>
                              <m:sSupPr>
                                <m:ctrlP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rgbClr val="7030A0"/>
                                </a:solidFill>
                                <a:latin typeface="Cambria Math" panose="02040503050406030204" pitchFamily="18" charset="0"/>
                                <a:cs typeface="NikoshBAN" panose="02000000000000000000" pitchFamily="2" charset="0"/>
                              </a:rPr>
                            </m:ctrlPr>
                          </m:fPr>
                          <m:num>
                            <m:r>
                              <a:rPr lang="bn-BD" sz="3000" i="1">
                                <a:solidFill>
                                  <a:srgbClr val="7030A0"/>
                                </a:solidFill>
                                <a:latin typeface="Cambria Math" panose="02040503050406030204" pitchFamily="18" charset="0"/>
                                <a:cs typeface="NikoshBAN" panose="02000000000000000000" pitchFamily="2" charset="0"/>
                              </a:rPr>
                              <m:t>𝑞</m:t>
                            </m:r>
                          </m:num>
                          <m:den>
                            <m:r>
                              <a:rPr lang="bn-BD" sz="3000" i="1">
                                <a:solidFill>
                                  <a:srgbClr val="7030A0"/>
                                </a:solidFill>
                                <a:latin typeface="Cambria Math" panose="02040503050406030204" pitchFamily="18" charset="0"/>
                                <a:cs typeface="NikoshBAN" panose="02000000000000000000" pitchFamily="2" charset="0"/>
                              </a:rPr>
                              <m:t>4</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sSup>
                              <m:sSupPr>
                                <m:ctrlP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30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e>
                    </m:d>
                  </m:oMath>
                </a14:m>
                <a:r>
                  <a:rPr lang="bn-BD" sz="3000" dirty="0">
                    <a:solidFill>
                      <a:srgbClr val="7030A0"/>
                    </a:solidFill>
                    <a:cs typeface="NikoshBAN" panose="02000000000000000000" pitchFamily="2" charset="0"/>
                  </a:rPr>
                  <a:t> </a:t>
                </a:r>
                <a14:m>
                  <m:oMath xmlns:m="http://schemas.openxmlformats.org/officeDocument/2006/math">
                    <m:acc>
                      <m:accPr>
                        <m:chr m:val="̂"/>
                        <m:ctrlPr>
                          <a:rPr lang="bn-BD" sz="3000" i="1">
                            <a:solidFill>
                              <a:srgbClr val="7030A0"/>
                            </a:solidFill>
                            <a:latin typeface="Cambria Math" panose="02040503050406030204" pitchFamily="18" charset="0"/>
                            <a:cs typeface="NikoshBAN" panose="02000000000000000000" pitchFamily="2" charset="0"/>
                          </a:rPr>
                        </m:ctrlPr>
                      </m:accPr>
                      <m:e>
                        <m:r>
                          <a:rPr lang="bn-BD" sz="3000" i="1">
                            <a:solidFill>
                              <a:srgbClr val="7030A0"/>
                            </a:solidFill>
                            <a:latin typeface="Cambria Math" panose="02040503050406030204" pitchFamily="18" charset="0"/>
                            <a:cs typeface="NikoshBAN" panose="02000000000000000000" pitchFamily="2" charset="0"/>
                          </a:rPr>
                          <m:t>𝑛</m:t>
                        </m:r>
                      </m:e>
                    </m:acc>
                  </m:oMath>
                </a14:m>
                <a:endParaRPr lang="en-US" sz="3000" dirty="0">
                  <a:latin typeface="NikoshBAN" panose="02000000000000000000" pitchFamily="2" charset="0"/>
                  <a:cs typeface="NikoshBAN" panose="02000000000000000000" pitchFamily="2" charset="0"/>
                </a:endParaRPr>
              </a:p>
            </p:txBody>
          </p:sp>
        </mc:Choice>
        <mc:Fallback xmlns="">
          <p:sp>
            <p:nvSpPr>
              <p:cNvPr id="8" name="TextBox 7">
                <a:extLst>
                  <a:ext uri="{FF2B5EF4-FFF2-40B4-BE49-F238E27FC236}">
                    <a16:creationId xmlns:a16="http://schemas.microsoft.com/office/drawing/2014/main" id="{5F10E891-0150-47A4-90D8-CF5493EE4100}"/>
                  </a:ext>
                </a:extLst>
              </p:cNvPr>
              <p:cNvSpPr txBox="1">
                <a:spLocks noRot="1" noChangeAspect="1" noMove="1" noResize="1" noEditPoints="1" noAdjustHandles="1" noChangeArrowheads="1" noChangeShapeType="1" noTextEdit="1"/>
              </p:cNvSpPr>
              <p:nvPr/>
            </p:nvSpPr>
            <p:spPr>
              <a:xfrm>
                <a:off x="583600" y="2088362"/>
                <a:ext cx="10758477" cy="829714"/>
              </a:xfrm>
              <a:prstGeom prst="rect">
                <a:avLst/>
              </a:prstGeom>
              <a:blipFill>
                <a:blip r:embed="rId3"/>
                <a:stretch>
                  <a:fillRect l="-1360" b="-5882"/>
                </a:stretch>
              </a:blipFill>
              <a:ln>
                <a:noFill/>
              </a:ln>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5088DCF1-032E-4F3F-9A1D-E31B2E87B4D3}"/>
              </a:ext>
            </a:extLst>
          </p:cNvPr>
          <p:cNvGrpSpPr/>
          <p:nvPr/>
        </p:nvGrpSpPr>
        <p:grpSpPr>
          <a:xfrm>
            <a:off x="1841001" y="569024"/>
            <a:ext cx="8633090" cy="1567826"/>
            <a:chOff x="1415562" y="1088059"/>
            <a:chExt cx="8633090" cy="1567826"/>
          </a:xfrm>
        </p:grpSpPr>
        <p:cxnSp>
          <p:nvCxnSpPr>
            <p:cNvPr id="11" name="Straight Connector 10">
              <a:extLst>
                <a:ext uri="{FF2B5EF4-FFF2-40B4-BE49-F238E27FC236}">
                  <a16:creationId xmlns:a16="http://schemas.microsoft.com/office/drawing/2014/main" id="{763E7094-2060-4A6D-A340-BB5D1AC9440D}"/>
                </a:ext>
              </a:extLst>
            </p:cNvPr>
            <p:cNvCxnSpPr>
              <a:cxnSpLocks/>
            </p:cNvCxnSpPr>
            <p:nvPr/>
          </p:nvCxnSpPr>
          <p:spPr>
            <a:xfrm flipV="1">
              <a:off x="5050372" y="1816711"/>
              <a:ext cx="4076360" cy="15652"/>
            </a:xfrm>
            <a:prstGeom prst="line">
              <a:avLst/>
            </a:prstGeom>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CB05C842-C117-4A8D-BE05-DF54D5D60A1D}"/>
                </a:ext>
              </a:extLst>
            </p:cNvPr>
            <p:cNvGrpSpPr/>
            <p:nvPr/>
          </p:nvGrpSpPr>
          <p:grpSpPr>
            <a:xfrm>
              <a:off x="1415562" y="1088059"/>
              <a:ext cx="8633090" cy="1567826"/>
              <a:chOff x="1415562" y="1088059"/>
              <a:chExt cx="8633090" cy="1567826"/>
            </a:xfrm>
          </p:grpSpPr>
          <p:sp>
            <p:nvSpPr>
              <p:cNvPr id="9" name="Oval 8">
                <a:extLst>
                  <a:ext uri="{FF2B5EF4-FFF2-40B4-BE49-F238E27FC236}">
                    <a16:creationId xmlns:a16="http://schemas.microsoft.com/office/drawing/2014/main" id="{AFA95F3F-D7C2-4099-B498-BEBFAE213736}"/>
                  </a:ext>
                </a:extLst>
              </p:cNvPr>
              <p:cNvSpPr/>
              <p:nvPr/>
            </p:nvSpPr>
            <p:spPr>
              <a:xfrm>
                <a:off x="4352232" y="1514679"/>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010BC1B1-44E0-4933-A1EE-5B19EAE30AED}"/>
                  </a:ext>
                </a:extLst>
              </p:cNvPr>
              <p:cNvSpPr/>
              <p:nvPr/>
            </p:nvSpPr>
            <p:spPr>
              <a:xfrm>
                <a:off x="9092541" y="1499027"/>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cxnSp>
            <p:nvCxnSpPr>
              <p:cNvPr id="12" name="Straight Arrow Connector 11">
                <a:extLst>
                  <a:ext uri="{FF2B5EF4-FFF2-40B4-BE49-F238E27FC236}">
                    <a16:creationId xmlns:a16="http://schemas.microsoft.com/office/drawing/2014/main" id="{3EEC7E0E-A74F-4A4A-9DC0-D65CE83F2414}"/>
                  </a:ext>
                </a:extLst>
              </p:cNvPr>
              <p:cNvCxnSpPr/>
              <p:nvPr/>
            </p:nvCxnSpPr>
            <p:spPr>
              <a:xfrm flipV="1">
                <a:off x="4718398" y="1423738"/>
                <a:ext cx="4740309" cy="313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050CC3-923D-4612-A2BD-63CBC613F90E}"/>
                  </a:ext>
                </a:extLst>
              </p:cNvPr>
              <p:cNvSpPr txBox="1"/>
              <p:nvPr/>
            </p:nvSpPr>
            <p:spPr>
              <a:xfrm>
                <a:off x="6860017" y="1253639"/>
                <a:ext cx="388686" cy="355674"/>
              </a:xfrm>
              <a:prstGeom prst="rect">
                <a:avLst/>
              </a:prstGeom>
              <a:solidFill>
                <a:schemeClr val="bg1"/>
              </a:solidFill>
            </p:spPr>
            <p:txBody>
              <a:bodyPr wrap="square" rtlCol="0">
                <a:spAutoFit/>
              </a:bodyPr>
              <a:lstStyle/>
              <a:p>
                <a:r>
                  <a:rPr lang="en-US" dirty="0">
                    <a:solidFill>
                      <a:schemeClr val="accent1">
                        <a:lumMod val="75000"/>
                      </a:schemeClr>
                    </a:solidFill>
                  </a:rPr>
                  <a:t>2l</a:t>
                </a:r>
              </a:p>
            </p:txBody>
          </p:sp>
          <p:sp>
            <p:nvSpPr>
              <p:cNvPr id="14" name="TextBox 13">
                <a:extLst>
                  <a:ext uri="{FF2B5EF4-FFF2-40B4-BE49-F238E27FC236}">
                    <a16:creationId xmlns:a16="http://schemas.microsoft.com/office/drawing/2014/main" id="{A194C676-14FF-4CEF-962A-BAABC0EE0C5B}"/>
                  </a:ext>
                </a:extLst>
              </p:cNvPr>
              <p:cNvSpPr txBox="1"/>
              <p:nvPr/>
            </p:nvSpPr>
            <p:spPr>
              <a:xfrm>
                <a:off x="6860017" y="1831721"/>
                <a:ext cx="663948" cy="461665"/>
              </a:xfrm>
              <a:prstGeom prst="rect">
                <a:avLst/>
              </a:prstGeom>
              <a:noFill/>
            </p:spPr>
            <p:txBody>
              <a:bodyPr wrap="square" rtlCol="0">
                <a:spAutoFit/>
              </a:bodyPr>
              <a:lstStyle/>
              <a:p>
                <a:r>
                  <a:rPr lang="bn-BD" sz="2400" dirty="0">
                    <a:solidFill>
                      <a:schemeClr val="accent1"/>
                    </a:solidFill>
                  </a:rPr>
                  <a:t>O</a:t>
                </a:r>
                <a:endParaRPr lang="en-US" sz="2400" dirty="0">
                  <a:solidFill>
                    <a:schemeClr val="accent1"/>
                  </a:solidFill>
                </a:endParaRPr>
              </a:p>
            </p:txBody>
          </p:sp>
          <p:sp>
            <p:nvSpPr>
              <p:cNvPr id="3" name="Oval 2">
                <a:extLst>
                  <a:ext uri="{FF2B5EF4-FFF2-40B4-BE49-F238E27FC236}">
                    <a16:creationId xmlns:a16="http://schemas.microsoft.com/office/drawing/2014/main" id="{1A166324-F0FC-4928-B460-079B35FFE1FA}"/>
                  </a:ext>
                </a:extLst>
              </p:cNvPr>
              <p:cNvSpPr/>
              <p:nvPr/>
            </p:nvSpPr>
            <p:spPr>
              <a:xfrm>
                <a:off x="6997210" y="1738230"/>
                <a:ext cx="114300" cy="166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3C5515-4ED0-4A38-AFF2-57DC51E22F51}"/>
                  </a:ext>
                </a:extLst>
              </p:cNvPr>
              <p:cNvCxnSpPr>
                <a:cxnSpLocks/>
              </p:cNvCxnSpPr>
              <p:nvPr/>
            </p:nvCxnSpPr>
            <p:spPr>
              <a:xfrm flipH="1">
                <a:off x="1415562" y="1824145"/>
                <a:ext cx="2936670"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id="{393B5EF5-8241-4438-B524-51ECD119AF1A}"/>
                  </a:ext>
                </a:extLst>
              </p:cNvPr>
              <p:cNvSpPr/>
              <p:nvPr/>
            </p:nvSpPr>
            <p:spPr>
              <a:xfrm>
                <a:off x="2681654" y="1779645"/>
                <a:ext cx="102002" cy="9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F5D2899-7CF9-4B11-ACE8-CC5535149FDD}"/>
                  </a:ext>
                </a:extLst>
              </p:cNvPr>
              <p:cNvCxnSpPr>
                <a:cxnSpLocks/>
              </p:cNvCxnSpPr>
              <p:nvPr/>
            </p:nvCxnSpPr>
            <p:spPr>
              <a:xfrm>
                <a:off x="2681654" y="2435469"/>
                <a:ext cx="44298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E14905-0200-4F3C-9F5B-90A610C8EF2D}"/>
                  </a:ext>
                </a:extLst>
              </p:cNvPr>
              <p:cNvSpPr txBox="1"/>
              <p:nvPr/>
            </p:nvSpPr>
            <p:spPr>
              <a:xfrm>
                <a:off x="4625400" y="2286553"/>
                <a:ext cx="388686" cy="369332"/>
              </a:xfrm>
              <a:prstGeom prst="rect">
                <a:avLst/>
              </a:prstGeom>
              <a:solidFill>
                <a:schemeClr val="bg1"/>
              </a:solidFill>
            </p:spPr>
            <p:txBody>
              <a:bodyPr wrap="square" rtlCol="0">
                <a:spAutoFit/>
              </a:bodyPr>
              <a:lstStyle/>
              <a:p>
                <a:r>
                  <a:rPr lang="bn-BD" dirty="0">
                    <a:solidFill>
                      <a:schemeClr val="accent1">
                        <a:lumMod val="75000"/>
                      </a:schemeClr>
                    </a:solidFill>
                  </a:rPr>
                  <a:t>r</a:t>
                </a:r>
                <a:endParaRPr 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19CC65-D7CD-47F2-8822-E9AF66824EBB}"/>
                      </a:ext>
                    </a:extLst>
                  </p:cNvPr>
                  <p:cNvSpPr txBox="1"/>
                  <p:nvPr/>
                </p:nvSpPr>
                <p:spPr>
                  <a:xfrm>
                    <a:off x="1650104" y="1283909"/>
                    <a:ext cx="663948" cy="543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acc>
                                <m:accPr>
                                  <m:chr m:val="⃗"/>
                                  <m:ctrlPr>
                                    <a:rPr lang="en-US" sz="2400" i="1" smtClean="0">
                                      <a:solidFill>
                                        <a:srgbClr val="FF0000"/>
                                      </a:solidFill>
                                      <a:latin typeface="Cambria Math" panose="02040503050406030204" pitchFamily="18" charset="0"/>
                                    </a:rPr>
                                  </m:ctrlPr>
                                </m:accPr>
                                <m:e>
                                  <m:r>
                                    <a:rPr lang="bn-BD" sz="2400" b="0" i="1" smtClean="0">
                                      <a:solidFill>
                                        <a:srgbClr val="FF0000"/>
                                      </a:solidFill>
                                      <a:latin typeface="Cambria Math" panose="02040503050406030204" pitchFamily="18" charset="0"/>
                                    </a:rPr>
                                    <m:t>𝐸</m:t>
                                  </m:r>
                                </m:e>
                              </m:acc>
                            </m:e>
                            <m:sub>
                              <m:r>
                                <a:rPr lang="bn-BD" sz="2400" b="0" i="1" smtClean="0">
                                  <a:solidFill>
                                    <a:srgbClr val="FF0000"/>
                                  </a:solidFill>
                                  <a:latin typeface="Cambria Math" panose="02040503050406030204" pitchFamily="18" charset="0"/>
                                </a:rPr>
                                <m:t>+</m:t>
                              </m:r>
                              <m:r>
                                <a:rPr lang="bn-BD" sz="2400" b="0" i="1" smtClean="0">
                                  <a:solidFill>
                                    <a:srgbClr val="FF0000"/>
                                  </a:solidFill>
                                  <a:latin typeface="Cambria Math" panose="02040503050406030204" pitchFamily="18" charset="0"/>
                                </a:rPr>
                                <m:t>𝑞</m:t>
                              </m:r>
                            </m:sub>
                          </m:sSub>
                        </m:oMath>
                      </m:oMathPara>
                    </a14:m>
                    <a:endParaRPr lang="en-US" sz="2400" dirty="0">
                      <a:solidFill>
                        <a:schemeClr val="accent1"/>
                      </a:solidFill>
                    </a:endParaRPr>
                  </a:p>
                </p:txBody>
              </p:sp>
            </mc:Choice>
            <mc:Fallback xmlns="">
              <p:sp>
                <p:nvSpPr>
                  <p:cNvPr id="27" name="TextBox 26">
                    <a:extLst>
                      <a:ext uri="{FF2B5EF4-FFF2-40B4-BE49-F238E27FC236}">
                        <a16:creationId xmlns:a16="http://schemas.microsoft.com/office/drawing/2014/main" id="{2719CC65-D7CD-47F2-8822-E9AF66824EBB}"/>
                      </a:ext>
                    </a:extLst>
                  </p:cNvPr>
                  <p:cNvSpPr txBox="1">
                    <a:spLocks noRot="1" noChangeAspect="1" noMove="1" noResize="1" noEditPoints="1" noAdjustHandles="1" noChangeArrowheads="1" noChangeShapeType="1" noTextEdit="1"/>
                  </p:cNvSpPr>
                  <p:nvPr/>
                </p:nvSpPr>
                <p:spPr>
                  <a:xfrm>
                    <a:off x="1650104" y="1283909"/>
                    <a:ext cx="663948" cy="543482"/>
                  </a:xfrm>
                  <a:prstGeom prst="rect">
                    <a:avLst/>
                  </a:prstGeom>
                  <a:blipFill>
                    <a:blip r:embed="rId4"/>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797521E-4013-44F0-A899-89D24E267568}"/>
                  </a:ext>
                </a:extLst>
              </p:cNvPr>
              <p:cNvSpPr txBox="1"/>
              <p:nvPr/>
            </p:nvSpPr>
            <p:spPr>
              <a:xfrm>
                <a:off x="2564070" y="1383542"/>
                <a:ext cx="383068" cy="461665"/>
              </a:xfrm>
              <a:prstGeom prst="rect">
                <a:avLst/>
              </a:prstGeom>
              <a:noFill/>
            </p:spPr>
            <p:txBody>
              <a:bodyPr wrap="square" rtlCol="0">
                <a:spAutoFit/>
              </a:bodyPr>
              <a:lstStyle/>
              <a:p>
                <a:r>
                  <a:rPr lang="bn-BD" sz="2400" dirty="0">
                    <a:solidFill>
                      <a:schemeClr val="accent1"/>
                    </a:solidFill>
                  </a:rPr>
                  <a:t>C</a:t>
                </a:r>
                <a:endParaRPr lang="en-US" sz="2400" dirty="0">
                  <a:solidFill>
                    <a:schemeClr val="accent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E14A546-E94F-416A-B2F1-FFAAC9E01370}"/>
                      </a:ext>
                    </a:extLst>
                  </p:cNvPr>
                  <p:cNvSpPr txBox="1"/>
                  <p:nvPr/>
                </p:nvSpPr>
                <p:spPr>
                  <a:xfrm>
                    <a:off x="3442197" y="1259952"/>
                    <a:ext cx="663948" cy="543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acc>
                                <m:accPr>
                                  <m:chr m:val="⃗"/>
                                  <m:ctrlPr>
                                    <a:rPr lang="en-US" sz="2400" i="1" smtClean="0">
                                      <a:solidFill>
                                        <a:srgbClr val="00B050"/>
                                      </a:solidFill>
                                      <a:latin typeface="Cambria Math" panose="02040503050406030204" pitchFamily="18" charset="0"/>
                                    </a:rPr>
                                  </m:ctrlPr>
                                </m:accPr>
                                <m:e>
                                  <m:r>
                                    <a:rPr lang="bn-BD" sz="2400" b="0" i="1" smtClean="0">
                                      <a:solidFill>
                                        <a:srgbClr val="00B050"/>
                                      </a:solidFill>
                                      <a:latin typeface="Cambria Math" panose="02040503050406030204" pitchFamily="18" charset="0"/>
                                    </a:rPr>
                                    <m:t>𝐸</m:t>
                                  </m:r>
                                </m:e>
                              </m:acc>
                            </m:e>
                            <m:sub>
                              <m:r>
                                <a:rPr lang="bn-BD" sz="2400" b="0" i="1" smtClean="0">
                                  <a:solidFill>
                                    <a:srgbClr val="00B050"/>
                                  </a:solidFill>
                                  <a:latin typeface="Cambria Math" panose="02040503050406030204" pitchFamily="18" charset="0"/>
                                </a:rPr>
                                <m:t>−</m:t>
                              </m:r>
                              <m:r>
                                <a:rPr lang="bn-BD" sz="2400" b="0" i="1" smtClean="0">
                                  <a:solidFill>
                                    <a:srgbClr val="00B050"/>
                                  </a:solidFill>
                                  <a:latin typeface="Cambria Math" panose="02040503050406030204" pitchFamily="18" charset="0"/>
                                </a:rPr>
                                <m:t>𝑞</m:t>
                              </m:r>
                            </m:sub>
                          </m:sSub>
                        </m:oMath>
                      </m:oMathPara>
                    </a14:m>
                    <a:endParaRPr lang="en-US" sz="2400" dirty="0">
                      <a:solidFill>
                        <a:schemeClr val="accent1"/>
                      </a:solidFill>
                    </a:endParaRPr>
                  </a:p>
                </p:txBody>
              </p:sp>
            </mc:Choice>
            <mc:Fallback xmlns="">
              <p:sp>
                <p:nvSpPr>
                  <p:cNvPr id="30" name="TextBox 29">
                    <a:extLst>
                      <a:ext uri="{FF2B5EF4-FFF2-40B4-BE49-F238E27FC236}">
                        <a16:creationId xmlns:a16="http://schemas.microsoft.com/office/drawing/2014/main" id="{9E14A546-E94F-416A-B2F1-FFAAC9E01370}"/>
                      </a:ext>
                    </a:extLst>
                  </p:cNvPr>
                  <p:cNvSpPr txBox="1">
                    <a:spLocks noRot="1" noChangeAspect="1" noMove="1" noResize="1" noEditPoints="1" noAdjustHandles="1" noChangeArrowheads="1" noChangeShapeType="1" noTextEdit="1"/>
                  </p:cNvSpPr>
                  <p:nvPr/>
                </p:nvSpPr>
                <p:spPr>
                  <a:xfrm>
                    <a:off x="3442197" y="1259952"/>
                    <a:ext cx="663948" cy="543482"/>
                  </a:xfrm>
                  <a:prstGeom prst="rect">
                    <a:avLst/>
                  </a:prstGeom>
                  <a:blipFill>
                    <a:blip r:embed="rId5"/>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7403557A-9EBA-4D07-A585-EC870624258B}"/>
                  </a:ext>
                </a:extLst>
              </p:cNvPr>
              <p:cNvSpPr txBox="1"/>
              <p:nvPr/>
            </p:nvSpPr>
            <p:spPr>
              <a:xfrm>
                <a:off x="4445687" y="1102250"/>
                <a:ext cx="663948" cy="461665"/>
              </a:xfrm>
              <a:prstGeom prst="rect">
                <a:avLst/>
              </a:prstGeom>
              <a:noFill/>
            </p:spPr>
            <p:txBody>
              <a:bodyPr wrap="square" rtlCol="0">
                <a:spAutoFit/>
              </a:bodyPr>
              <a:lstStyle/>
              <a:p>
                <a:r>
                  <a:rPr lang="bn-BD" sz="2400" dirty="0">
                    <a:solidFill>
                      <a:schemeClr val="accent1"/>
                    </a:solidFill>
                  </a:rPr>
                  <a:t>A</a:t>
                </a:r>
                <a:endParaRPr lang="en-US" sz="2400" dirty="0">
                  <a:solidFill>
                    <a:schemeClr val="accent1"/>
                  </a:solidFill>
                </a:endParaRPr>
              </a:p>
            </p:txBody>
          </p:sp>
          <p:sp>
            <p:nvSpPr>
              <p:cNvPr id="32" name="TextBox 31">
                <a:extLst>
                  <a:ext uri="{FF2B5EF4-FFF2-40B4-BE49-F238E27FC236}">
                    <a16:creationId xmlns:a16="http://schemas.microsoft.com/office/drawing/2014/main" id="{7225F29D-EA66-49F1-A077-F9EE034603A4}"/>
                  </a:ext>
                </a:extLst>
              </p:cNvPr>
              <p:cNvSpPr txBox="1"/>
              <p:nvPr/>
            </p:nvSpPr>
            <p:spPr>
              <a:xfrm>
                <a:off x="9384704" y="1088059"/>
                <a:ext cx="663948" cy="461665"/>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cxnSp>
            <p:nvCxnSpPr>
              <p:cNvPr id="36" name="Straight Arrow Connector 35">
                <a:extLst>
                  <a:ext uri="{FF2B5EF4-FFF2-40B4-BE49-F238E27FC236}">
                    <a16:creationId xmlns:a16="http://schemas.microsoft.com/office/drawing/2014/main" id="{139C7562-387E-4208-85A1-FABFDE636D41}"/>
                  </a:ext>
                </a:extLst>
              </p:cNvPr>
              <p:cNvCxnSpPr>
                <a:cxnSpLocks/>
              </p:cNvCxnSpPr>
              <p:nvPr/>
            </p:nvCxnSpPr>
            <p:spPr>
              <a:xfrm flipV="1">
                <a:off x="2738020" y="1814137"/>
                <a:ext cx="1139388" cy="1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E0C7A85-5E6D-4A6A-90DB-DFE4EC3BBD7C}"/>
                  </a:ext>
                </a:extLst>
              </p:cNvPr>
              <p:cNvCxnSpPr>
                <a:cxnSpLocks/>
              </p:cNvCxnSpPr>
              <p:nvPr/>
            </p:nvCxnSpPr>
            <p:spPr>
              <a:xfrm flipH="1" flipV="1">
                <a:off x="1807750" y="1817304"/>
                <a:ext cx="88481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80F6ED-5DA3-4604-8BD6-88FEB43688C8}"/>
                  </a:ext>
                </a:extLst>
              </p:cNvPr>
              <p:cNvSpPr txBox="1"/>
              <p:nvPr/>
            </p:nvSpPr>
            <p:spPr>
              <a:xfrm>
                <a:off x="532688" y="3026062"/>
                <a:ext cx="11024800" cy="845937"/>
              </a:xfrm>
              <a:prstGeom prst="rect">
                <a:avLst/>
              </a:prstGeom>
              <a:noFill/>
              <a:ln>
                <a:noFill/>
              </a:ln>
            </p:spPr>
            <p:txBody>
              <a:bodyPr wrap="square" rtlCol="0">
                <a:spAutoFit/>
              </a:bodyPr>
              <a:lstStyle/>
              <a:p>
                <a:pPr algn="just"/>
                <a14:m>
                  <m:oMath xmlns:m="http://schemas.openxmlformats.org/officeDocument/2006/math">
                    <m:acc>
                      <m:accPr>
                        <m:chr m:val="⃗"/>
                        <m:ctrlPr>
                          <a:rPr lang="bn-BD" sz="2900" i="1" smtClean="0">
                            <a:solidFill>
                              <a:srgbClr val="7030A0"/>
                            </a:solidFill>
                            <a:latin typeface="Cambria Math" panose="02040503050406030204" pitchFamily="18" charset="0"/>
                            <a:cs typeface="NikoshBAN" panose="02000000000000000000" pitchFamily="2" charset="0"/>
                          </a:rPr>
                        </m:ctrlPr>
                      </m:accPr>
                      <m:e>
                        <m:r>
                          <a:rPr lang="bn-BD" sz="2900" b="0" i="1" smtClean="0">
                            <a:solidFill>
                              <a:srgbClr val="7030A0"/>
                            </a:solidFill>
                            <a:latin typeface="Cambria Math" panose="02040503050406030204" pitchFamily="18" charset="0"/>
                            <a:cs typeface="NikoshBAN" panose="02000000000000000000" pitchFamily="2" charset="0"/>
                          </a:rPr>
                          <m:t>𝐸</m:t>
                        </m:r>
                      </m:e>
                    </m:acc>
                  </m:oMath>
                </a14:m>
                <a:r>
                  <a:rPr lang="bn-BD" sz="29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2900" i="1" dirty="0" smtClean="0">
                            <a:solidFill>
                              <a:srgbClr val="7030A0"/>
                            </a:solidFill>
                            <a:latin typeface="Cambria Math" panose="02040503050406030204" pitchFamily="18" charset="0"/>
                            <a:cs typeface="NikoshBAN" panose="02000000000000000000" pitchFamily="2" charset="0"/>
                          </a:rPr>
                        </m:ctrlPr>
                      </m:fPr>
                      <m:num>
                        <m:r>
                          <a:rPr lang="bn-BD" sz="2900" b="0" i="1" dirty="0" smtClean="0">
                            <a:solidFill>
                              <a:srgbClr val="7030A0"/>
                            </a:solidFill>
                            <a:latin typeface="Cambria Math" panose="02040503050406030204" pitchFamily="18" charset="0"/>
                            <a:cs typeface="NikoshBAN" panose="02000000000000000000" pitchFamily="2" charset="0"/>
                          </a:rPr>
                          <m:t>𝑞</m:t>
                        </m:r>
                      </m:num>
                      <m:den>
                        <m:r>
                          <a:rPr lang="bn-BD" sz="2900" i="1">
                            <a:solidFill>
                              <a:srgbClr val="7030A0"/>
                            </a:solidFill>
                            <a:latin typeface="Cambria Math" panose="02040503050406030204" pitchFamily="18" charset="0"/>
                            <a:cs typeface="NikoshBAN" panose="02000000000000000000" pitchFamily="2" charset="0"/>
                          </a:rPr>
                          <m:t>4</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d>
                      <m:dPr>
                        <m:begChr m:val="["/>
                        <m:endChr m:val="]"/>
                        <m:ctrlPr>
                          <a:rPr lang="bn-BD" sz="2900" i="1" dirty="0">
                            <a:solidFill>
                              <a:srgbClr val="7030A0"/>
                            </a:solidFill>
                            <a:latin typeface="Cambria Math" panose="02040503050406030204" pitchFamily="18" charset="0"/>
                            <a:cs typeface="NikoshBAN" panose="02000000000000000000" pitchFamily="2" charset="0"/>
                          </a:rPr>
                        </m:ctrlPr>
                      </m:dPr>
                      <m:e>
                        <m:f>
                          <m:fPr>
                            <m:ctrlPr>
                              <a:rPr lang="bn-BD" sz="2900" i="1">
                                <a:solidFill>
                                  <a:srgbClr val="7030A0"/>
                                </a:solidFill>
                                <a:latin typeface="Cambria Math" panose="02040503050406030204" pitchFamily="18" charset="0"/>
                                <a:cs typeface="NikoshBAN" panose="02000000000000000000" pitchFamily="2" charset="0"/>
                              </a:rPr>
                            </m:ctrlPr>
                          </m:fPr>
                          <m:num>
                            <m:r>
                              <a:rPr lang="bn-BD" sz="2900" b="0" i="1" smtClean="0">
                                <a:solidFill>
                                  <a:srgbClr val="7030A0"/>
                                </a:solidFill>
                                <a:latin typeface="Cambria Math" panose="02040503050406030204" pitchFamily="18" charset="0"/>
                                <a:cs typeface="NikoshBAN" panose="02000000000000000000" pitchFamily="2" charset="0"/>
                              </a:rPr>
                              <m:t>1</m:t>
                            </m:r>
                          </m:num>
                          <m:den>
                            <m:sSup>
                              <m:sSup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2900" i="1">
                                <a:solidFill>
                                  <a:srgbClr val="7030A0"/>
                                </a:solidFill>
                                <a:latin typeface="Cambria Math" panose="02040503050406030204" pitchFamily="18" charset="0"/>
                                <a:cs typeface="NikoshBAN" panose="02000000000000000000" pitchFamily="2" charset="0"/>
                              </a:rPr>
                            </m:ctrlPr>
                          </m:fPr>
                          <m:num>
                            <m:r>
                              <a:rPr lang="bn-BD" sz="2900" b="0" i="1" smtClean="0">
                                <a:solidFill>
                                  <a:srgbClr val="7030A0"/>
                                </a:solidFill>
                                <a:latin typeface="Cambria Math" panose="02040503050406030204" pitchFamily="18" charset="0"/>
                                <a:cs typeface="NikoshBAN" panose="02000000000000000000" pitchFamily="2" charset="0"/>
                              </a:rPr>
                              <m:t>1</m:t>
                            </m:r>
                          </m:num>
                          <m:den>
                            <m:sSup>
                              <m:sSup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e>
                    </m:d>
                    <m:acc>
                      <m:accPr>
                        <m:chr m:val="̂"/>
                        <m:ctrlPr>
                          <a:rPr lang="bn-BD" sz="2900" i="1">
                            <a:solidFill>
                              <a:srgbClr val="7030A0"/>
                            </a:solidFill>
                            <a:latin typeface="Cambria Math" panose="02040503050406030204" pitchFamily="18" charset="0"/>
                            <a:cs typeface="NikoshBAN" panose="02000000000000000000" pitchFamily="2" charset="0"/>
                          </a:rPr>
                        </m:ctrlPr>
                      </m:accPr>
                      <m:e>
                        <m:r>
                          <a:rPr lang="bn-BD" sz="2900" i="1">
                            <a:solidFill>
                              <a:srgbClr val="7030A0"/>
                            </a:solidFill>
                            <a:latin typeface="Cambria Math" panose="02040503050406030204" pitchFamily="18" charset="0"/>
                            <a:cs typeface="NikoshBAN" panose="02000000000000000000" pitchFamily="2" charset="0"/>
                          </a:rPr>
                          <m:t>𝑛</m:t>
                        </m:r>
                      </m:e>
                    </m:acc>
                  </m:oMath>
                </a14:m>
                <a:r>
                  <a:rPr lang="bn-BD" sz="29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2900" i="1" dirty="0">
                            <a:solidFill>
                              <a:srgbClr val="7030A0"/>
                            </a:solidFill>
                            <a:latin typeface="Cambria Math" panose="02040503050406030204" pitchFamily="18" charset="0"/>
                            <a:cs typeface="NikoshBAN" panose="02000000000000000000" pitchFamily="2" charset="0"/>
                          </a:rPr>
                        </m:ctrlPr>
                      </m:fPr>
                      <m:num>
                        <m:r>
                          <a:rPr lang="bn-BD" sz="2900" i="1" dirty="0">
                            <a:solidFill>
                              <a:srgbClr val="7030A0"/>
                            </a:solidFill>
                            <a:latin typeface="Cambria Math" panose="02040503050406030204" pitchFamily="18" charset="0"/>
                            <a:cs typeface="NikoshBAN" panose="02000000000000000000" pitchFamily="2" charset="0"/>
                          </a:rPr>
                          <m:t>𝑞</m:t>
                        </m:r>
                      </m:num>
                      <m:den>
                        <m:r>
                          <a:rPr lang="bn-BD" sz="2900" i="1">
                            <a:solidFill>
                              <a:srgbClr val="7030A0"/>
                            </a:solidFill>
                            <a:latin typeface="Cambria Math" panose="02040503050406030204" pitchFamily="18" charset="0"/>
                            <a:cs typeface="NikoshBAN" panose="02000000000000000000" pitchFamily="2" charset="0"/>
                          </a:rPr>
                          <m:t>4</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d>
                      <m:dPr>
                        <m:begChr m:val="["/>
                        <m:endChr m:val="]"/>
                        <m:ctrlPr>
                          <a:rPr lang="bn-BD" sz="2900" i="1" dirty="0">
                            <a:solidFill>
                              <a:srgbClr val="7030A0"/>
                            </a:solidFill>
                            <a:latin typeface="Cambria Math" panose="02040503050406030204" pitchFamily="18" charset="0"/>
                            <a:cs typeface="NikoshBAN" panose="02000000000000000000" pitchFamily="2" charset="0"/>
                          </a:rPr>
                        </m:ctrlPr>
                      </m:dPr>
                      <m:e>
                        <m:f>
                          <m:fPr>
                            <m:ctrlPr>
                              <a:rPr lang="bn-BD" sz="2900" i="1">
                                <a:solidFill>
                                  <a:srgbClr val="7030A0"/>
                                </a:solidFill>
                                <a:latin typeface="Cambria Math" panose="02040503050406030204" pitchFamily="18" charset="0"/>
                                <a:cs typeface="NikoshBAN" panose="02000000000000000000" pitchFamily="2" charset="0"/>
                              </a:rPr>
                            </m:ctrlPr>
                          </m:fPr>
                          <m:num>
                            <m:sSup>
                              <m:sSupPr>
                                <m:ctrlPr>
                                  <a:rPr lang="bn-BD" sz="2900" i="1" smtClean="0">
                                    <a:solidFill>
                                      <a:srgbClr val="7030A0"/>
                                    </a:solidFill>
                                    <a:latin typeface="Cambria Math" panose="02040503050406030204" pitchFamily="18" charset="0"/>
                                    <a:cs typeface="NikoshBAN" panose="02000000000000000000" pitchFamily="2" charset="0"/>
                                  </a:rPr>
                                </m:ctrlPr>
                              </m:sSupPr>
                              <m:e>
                                <m:r>
                                  <a:rPr lang="bn-BD" sz="2900" b="0" i="1" smtClean="0">
                                    <a:solidFill>
                                      <a:srgbClr val="7030A0"/>
                                    </a:solidFill>
                                    <a:latin typeface="Cambria Math" panose="02040503050406030204" pitchFamily="18" charset="0"/>
                                    <a:cs typeface="NikoshBAN" panose="02000000000000000000" pitchFamily="2" charset="0"/>
                                  </a:rPr>
                                  <m:t>𝑟</m:t>
                                </m:r>
                              </m:e>
                              <m:sup>
                                <m:r>
                                  <a:rPr lang="bn-BD" sz="2900" b="0" i="1" smtClean="0">
                                    <a:solidFill>
                                      <a:srgbClr val="7030A0"/>
                                    </a:solidFill>
                                    <a:latin typeface="Cambria Math" panose="02040503050406030204" pitchFamily="18" charset="0"/>
                                    <a:cs typeface="NikoshBAN" panose="02000000000000000000" pitchFamily="2" charset="0"/>
                                  </a:rPr>
                                  <m:t>2</m:t>
                                </m:r>
                              </m:sup>
                            </m:sSup>
                            <m:r>
                              <a:rPr lang="bn-BD" sz="2900" b="0" i="1" smtClean="0">
                                <a:solidFill>
                                  <a:srgbClr val="7030A0"/>
                                </a:solidFill>
                                <a:latin typeface="Cambria Math" panose="02040503050406030204" pitchFamily="18" charset="0"/>
                                <a:cs typeface="NikoshBAN" panose="02000000000000000000" pitchFamily="2" charset="0"/>
                              </a:rPr>
                              <m:t>+</m:t>
                            </m:r>
                            <m:r>
                              <a:rPr lang="bn-BD" sz="2900" b="0" i="1" smtClean="0">
                                <a:solidFill>
                                  <a:srgbClr val="7030A0"/>
                                </a:solidFill>
                                <a:latin typeface="Cambria Math" panose="02040503050406030204" pitchFamily="18" charset="0"/>
                                <a:cs typeface="NikoshBAN" panose="02000000000000000000" pitchFamily="2" charset="0"/>
                              </a:rPr>
                              <m:t>2</m:t>
                            </m:r>
                            <m:r>
                              <a:rPr lang="bn-BD" sz="2900" b="0" i="1" smtClean="0">
                                <a:solidFill>
                                  <a:srgbClr val="7030A0"/>
                                </a:solidFill>
                                <a:latin typeface="Cambria Math" panose="02040503050406030204" pitchFamily="18" charset="0"/>
                                <a:cs typeface="NikoshBAN" panose="02000000000000000000" pitchFamily="2" charset="0"/>
                              </a:rPr>
                              <m:t>𝑟𝑙</m:t>
                            </m:r>
                            <m:r>
                              <a:rPr lang="bn-BD" sz="2900" b="0" i="1" smtClean="0">
                                <a:solidFill>
                                  <a:srgbClr val="7030A0"/>
                                </a:solidFill>
                                <a:latin typeface="Cambria Math" panose="02040503050406030204" pitchFamily="18" charset="0"/>
                                <a:cs typeface="NikoshBAN" panose="02000000000000000000" pitchFamily="2" charset="0"/>
                              </a:rPr>
                              <m:t>+</m:t>
                            </m:r>
                            <m:sSup>
                              <m:sSupPr>
                                <m:ctrlPr>
                                  <a:rPr lang="bn-BD" sz="2900" b="0" i="1" smtClean="0">
                                    <a:solidFill>
                                      <a:srgbClr val="7030A0"/>
                                    </a:solidFill>
                                    <a:latin typeface="Cambria Math" panose="02040503050406030204" pitchFamily="18" charset="0"/>
                                    <a:cs typeface="NikoshBAN" panose="02000000000000000000" pitchFamily="2" charset="0"/>
                                  </a:rPr>
                                </m:ctrlPr>
                              </m:sSupPr>
                              <m:e>
                                <m:r>
                                  <a:rPr lang="bn-BD" sz="2900" b="0" i="1" smtClean="0">
                                    <a:solidFill>
                                      <a:srgbClr val="7030A0"/>
                                    </a:solidFill>
                                    <a:latin typeface="Cambria Math" panose="02040503050406030204" pitchFamily="18" charset="0"/>
                                    <a:cs typeface="NikoshBAN" panose="02000000000000000000" pitchFamily="2" charset="0"/>
                                  </a:rPr>
                                  <m:t>𝑙</m:t>
                                </m:r>
                              </m:e>
                              <m:sup>
                                <m:r>
                                  <a:rPr lang="bn-BD" sz="2900" b="0" i="1" smtClean="0">
                                    <a:solidFill>
                                      <a:srgbClr val="7030A0"/>
                                    </a:solidFill>
                                    <a:latin typeface="Cambria Math" panose="02040503050406030204" pitchFamily="18" charset="0"/>
                                    <a:cs typeface="NikoshBAN" panose="02000000000000000000" pitchFamily="2" charset="0"/>
                                  </a:rPr>
                                  <m:t>2</m:t>
                                </m:r>
                              </m:sup>
                            </m:sSup>
                            <m:r>
                              <a:rPr lang="bn-BD" sz="2900" b="0" i="1" smtClean="0">
                                <a:solidFill>
                                  <a:srgbClr val="7030A0"/>
                                </a:solidFill>
                                <a:latin typeface="Cambria Math" panose="02040503050406030204" pitchFamily="18" charset="0"/>
                                <a:cs typeface="NikoshBAN" panose="02000000000000000000" pitchFamily="2" charset="0"/>
                              </a:rPr>
                              <m:t>−</m:t>
                            </m:r>
                            <m:sSup>
                              <m:sSupPr>
                                <m:ctrlPr>
                                  <a:rPr lang="bn-BD" sz="2900" b="0" i="1" smtClean="0">
                                    <a:solidFill>
                                      <a:srgbClr val="7030A0"/>
                                    </a:solidFill>
                                    <a:latin typeface="Cambria Math" panose="02040503050406030204" pitchFamily="18" charset="0"/>
                                    <a:cs typeface="NikoshBAN" panose="02000000000000000000" pitchFamily="2" charset="0"/>
                                  </a:rPr>
                                </m:ctrlPr>
                              </m:sSupPr>
                              <m:e>
                                <m:r>
                                  <a:rPr lang="bn-BD" sz="2900" b="0" i="1" smtClean="0">
                                    <a:solidFill>
                                      <a:srgbClr val="7030A0"/>
                                    </a:solidFill>
                                    <a:latin typeface="Cambria Math" panose="02040503050406030204" pitchFamily="18" charset="0"/>
                                    <a:cs typeface="NikoshBAN" panose="02000000000000000000" pitchFamily="2" charset="0"/>
                                  </a:rPr>
                                  <m:t>𝑟</m:t>
                                </m:r>
                              </m:e>
                              <m:sup>
                                <m:r>
                                  <a:rPr lang="bn-BD" sz="2900" b="0" i="1" smtClean="0">
                                    <a:solidFill>
                                      <a:srgbClr val="7030A0"/>
                                    </a:solidFill>
                                    <a:latin typeface="Cambria Math" panose="02040503050406030204" pitchFamily="18" charset="0"/>
                                    <a:cs typeface="NikoshBAN" panose="02000000000000000000" pitchFamily="2" charset="0"/>
                                  </a:rPr>
                                  <m:t>2</m:t>
                                </m:r>
                              </m:sup>
                            </m:sSup>
                            <m:r>
                              <a:rPr lang="bn-BD" sz="2900" b="0" i="1" smtClean="0">
                                <a:solidFill>
                                  <a:srgbClr val="7030A0"/>
                                </a:solidFill>
                                <a:latin typeface="Cambria Math" panose="02040503050406030204" pitchFamily="18" charset="0"/>
                                <a:cs typeface="NikoshBAN" panose="02000000000000000000" pitchFamily="2" charset="0"/>
                              </a:rPr>
                              <m:t>+</m:t>
                            </m:r>
                            <m:r>
                              <a:rPr lang="bn-BD" sz="2900" b="0" i="1" smtClean="0">
                                <a:solidFill>
                                  <a:srgbClr val="7030A0"/>
                                </a:solidFill>
                                <a:latin typeface="Cambria Math" panose="02040503050406030204" pitchFamily="18" charset="0"/>
                                <a:cs typeface="NikoshBAN" panose="02000000000000000000" pitchFamily="2" charset="0"/>
                              </a:rPr>
                              <m:t>2</m:t>
                            </m:r>
                            <m:r>
                              <a:rPr lang="bn-BD" sz="2900" b="0" i="1" smtClean="0">
                                <a:solidFill>
                                  <a:srgbClr val="7030A0"/>
                                </a:solidFill>
                                <a:latin typeface="Cambria Math" panose="02040503050406030204" pitchFamily="18" charset="0"/>
                                <a:cs typeface="NikoshBAN" panose="02000000000000000000" pitchFamily="2" charset="0"/>
                              </a:rPr>
                              <m:t>𝑟𝑙</m:t>
                            </m:r>
                            <m:r>
                              <a:rPr lang="bn-BD" sz="2900" b="0" i="1" smtClean="0">
                                <a:solidFill>
                                  <a:srgbClr val="7030A0"/>
                                </a:solidFill>
                                <a:latin typeface="Cambria Math" panose="02040503050406030204" pitchFamily="18" charset="0"/>
                                <a:cs typeface="NikoshBAN" panose="02000000000000000000" pitchFamily="2" charset="0"/>
                              </a:rPr>
                              <m:t>−</m:t>
                            </m:r>
                            <m:sSup>
                              <m:sSupPr>
                                <m:ctrlPr>
                                  <a:rPr lang="bn-BD" sz="2900" b="0" i="1" smtClean="0">
                                    <a:solidFill>
                                      <a:srgbClr val="7030A0"/>
                                    </a:solidFill>
                                    <a:latin typeface="Cambria Math" panose="02040503050406030204" pitchFamily="18" charset="0"/>
                                    <a:cs typeface="NikoshBAN" panose="02000000000000000000" pitchFamily="2" charset="0"/>
                                  </a:rPr>
                                </m:ctrlPr>
                              </m:sSupPr>
                              <m:e>
                                <m:r>
                                  <a:rPr lang="bn-BD" sz="2900" b="0" i="1" smtClean="0">
                                    <a:solidFill>
                                      <a:srgbClr val="7030A0"/>
                                    </a:solidFill>
                                    <a:latin typeface="Cambria Math" panose="02040503050406030204" pitchFamily="18" charset="0"/>
                                    <a:cs typeface="NikoshBAN" panose="02000000000000000000" pitchFamily="2" charset="0"/>
                                  </a:rPr>
                                  <m:t>𝑙</m:t>
                                </m:r>
                              </m:e>
                              <m:sup>
                                <m:r>
                                  <a:rPr lang="bn-BD" sz="2900" b="0" i="1" smtClean="0">
                                    <a:solidFill>
                                      <a:srgbClr val="7030A0"/>
                                    </a:solidFill>
                                    <a:latin typeface="Cambria Math" panose="02040503050406030204" pitchFamily="18" charset="0"/>
                                    <a:cs typeface="NikoshBAN" panose="02000000000000000000" pitchFamily="2" charset="0"/>
                                  </a:rPr>
                                  <m:t>2</m:t>
                                </m:r>
                              </m:sup>
                            </m:sSup>
                          </m:num>
                          <m:den>
                            <m:sSup>
                              <m:sSup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sSup>
                              <m:sSup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p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𝑟</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𝑙</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e>
                              <m:sup>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2</m:t>
                                </m:r>
                              </m:sup>
                            </m:sSup>
                          </m:den>
                        </m:f>
                      </m:e>
                    </m:d>
                    <m:acc>
                      <m:accPr>
                        <m:chr m:val="̂"/>
                        <m:ctrlPr>
                          <a:rPr lang="bn-BD" sz="2900" i="1">
                            <a:solidFill>
                              <a:srgbClr val="7030A0"/>
                            </a:solidFill>
                            <a:latin typeface="Cambria Math" panose="02040503050406030204" pitchFamily="18" charset="0"/>
                            <a:cs typeface="NikoshBAN" panose="02000000000000000000" pitchFamily="2" charset="0"/>
                          </a:rPr>
                        </m:ctrlPr>
                      </m:accPr>
                      <m:e>
                        <m:r>
                          <a:rPr lang="bn-BD" sz="2900" i="1">
                            <a:solidFill>
                              <a:srgbClr val="7030A0"/>
                            </a:solidFill>
                            <a:latin typeface="Cambria Math" panose="02040503050406030204" pitchFamily="18" charset="0"/>
                            <a:cs typeface="NikoshBAN" panose="02000000000000000000" pitchFamily="2" charset="0"/>
                          </a:rPr>
                          <m:t>𝑛</m:t>
                        </m:r>
                      </m:e>
                    </m:acc>
                  </m:oMath>
                </a14:m>
                <a:r>
                  <a:rPr lang="bn-BD" sz="2900" dirty="0">
                    <a:solidFill>
                      <a:srgbClr val="7030A0"/>
                    </a:solidFill>
                    <a:latin typeface="NikoshBAN" panose="02000000000000000000" pitchFamily="2" charset="0"/>
                    <a:cs typeface="NikoshBAN" panose="02000000000000000000" pitchFamily="2" charset="0"/>
                  </a:rPr>
                  <a:t> = </a:t>
                </a:r>
                <a14:m>
                  <m:oMath xmlns:m="http://schemas.openxmlformats.org/officeDocument/2006/math">
                    <m:f>
                      <m:fPr>
                        <m:ctrlPr>
                          <a:rPr lang="bn-BD" sz="2900" i="1" dirty="0" smtClean="0">
                            <a:solidFill>
                              <a:srgbClr val="7030A0"/>
                            </a:solidFill>
                            <a:latin typeface="Cambria Math" panose="02040503050406030204" pitchFamily="18" charset="0"/>
                            <a:cs typeface="NikoshBAN" panose="02000000000000000000" pitchFamily="2" charset="0"/>
                          </a:rPr>
                        </m:ctrlPr>
                      </m:fPr>
                      <m:num>
                        <m:r>
                          <a:rPr lang="bn-BD" sz="2900" i="1" dirty="0">
                            <a:solidFill>
                              <a:srgbClr val="7030A0"/>
                            </a:solidFill>
                            <a:latin typeface="Cambria Math" panose="02040503050406030204" pitchFamily="18" charset="0"/>
                            <a:cs typeface="NikoshBAN" panose="02000000000000000000" pitchFamily="2" charset="0"/>
                          </a:rPr>
                          <m:t>𝑞</m:t>
                        </m:r>
                      </m:num>
                      <m:den>
                        <m:r>
                          <a:rPr lang="bn-BD" sz="2900" i="1">
                            <a:solidFill>
                              <a:srgbClr val="7030A0"/>
                            </a:solidFill>
                            <a:latin typeface="Cambria Math" panose="02040503050406030204" pitchFamily="18" charset="0"/>
                            <a:cs typeface="NikoshBAN" panose="02000000000000000000" pitchFamily="2" charset="0"/>
                          </a:rPr>
                          <m:t>4</m:t>
                        </m:r>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29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bn-BD" sz="2900" dirty="0">
                    <a:solidFill>
                      <a:srgbClr val="7030A0"/>
                    </a:solidFill>
                    <a:latin typeface="NikoshBAN" panose="02000000000000000000" pitchFamily="2" charset="0"/>
                    <a:cs typeface="NikoshBAN" panose="02000000000000000000" pitchFamily="2" charset="0"/>
                  </a:rPr>
                  <a:t>.</a:t>
                </a:r>
                <a14:m>
                  <m:oMath xmlns:m="http://schemas.openxmlformats.org/officeDocument/2006/math">
                    <m:f>
                      <m:fPr>
                        <m:ctrlPr>
                          <a:rPr lang="bn-BD" sz="2900" i="1" dirty="0" smtClean="0">
                            <a:solidFill>
                              <a:srgbClr val="7030A0"/>
                            </a:solidFill>
                            <a:latin typeface="Cambria Math" panose="02040503050406030204" pitchFamily="18" charset="0"/>
                            <a:cs typeface="NikoshBAN" panose="02000000000000000000" pitchFamily="2" charset="0"/>
                          </a:rPr>
                        </m:ctrlPr>
                      </m:fPr>
                      <m:num>
                        <m:r>
                          <a:rPr lang="bn-BD" sz="2900" b="0" i="1" dirty="0" smtClean="0">
                            <a:solidFill>
                              <a:srgbClr val="7030A0"/>
                            </a:solidFill>
                            <a:latin typeface="Cambria Math" panose="02040503050406030204" pitchFamily="18" charset="0"/>
                            <a:cs typeface="NikoshBAN" panose="02000000000000000000" pitchFamily="2" charset="0"/>
                          </a:rPr>
                          <m:t>4</m:t>
                        </m:r>
                        <m:r>
                          <a:rPr lang="bn-BD" sz="2900" b="0" i="1" dirty="0" smtClean="0">
                            <a:solidFill>
                              <a:srgbClr val="7030A0"/>
                            </a:solidFill>
                            <a:latin typeface="Cambria Math" panose="02040503050406030204" pitchFamily="18" charset="0"/>
                            <a:cs typeface="NikoshBAN" panose="02000000000000000000" pitchFamily="2" charset="0"/>
                          </a:rPr>
                          <m:t>𝑟𝑙</m:t>
                        </m:r>
                      </m:num>
                      <m:den>
                        <m:sSup>
                          <m:sSupPr>
                            <m:ctrlPr>
                              <a:rPr lang="bn-BD" sz="2900" i="1" dirty="0" smtClean="0">
                                <a:solidFill>
                                  <a:srgbClr val="7030A0"/>
                                </a:solidFill>
                                <a:latin typeface="Cambria Math" panose="02040503050406030204" pitchFamily="18" charset="0"/>
                                <a:cs typeface="NikoshBAN" panose="02000000000000000000" pitchFamily="2" charset="0"/>
                              </a:rPr>
                            </m:ctrlPr>
                          </m:sSupPr>
                          <m:e>
                            <m:d>
                              <m:dPr>
                                <m:ctrlPr>
                                  <a:rPr lang="bn-BD" sz="2900" i="1" dirty="0" smtClean="0">
                                    <a:solidFill>
                                      <a:srgbClr val="7030A0"/>
                                    </a:solidFill>
                                    <a:latin typeface="Cambria Math" panose="02040503050406030204" pitchFamily="18" charset="0"/>
                                    <a:cs typeface="NikoshBAN" panose="02000000000000000000" pitchFamily="2" charset="0"/>
                                  </a:rPr>
                                </m:ctrlPr>
                              </m:dPr>
                              <m:e>
                                <m:sSup>
                                  <m:sSupPr>
                                    <m:ctrlPr>
                                      <a:rPr lang="bn-BD" sz="2900" i="1" dirty="0" smtClean="0">
                                        <a:solidFill>
                                          <a:srgbClr val="7030A0"/>
                                        </a:solidFill>
                                        <a:latin typeface="Cambria Math" panose="02040503050406030204" pitchFamily="18" charset="0"/>
                                        <a:cs typeface="NikoshBAN" panose="02000000000000000000" pitchFamily="2" charset="0"/>
                                      </a:rPr>
                                    </m:ctrlPr>
                                  </m:sSupPr>
                                  <m:e>
                                    <m:r>
                                      <a:rPr lang="bn-BD" sz="2900" b="0" i="1" dirty="0" smtClean="0">
                                        <a:solidFill>
                                          <a:srgbClr val="7030A0"/>
                                        </a:solidFill>
                                        <a:latin typeface="Cambria Math" panose="02040503050406030204" pitchFamily="18" charset="0"/>
                                        <a:cs typeface="NikoshBAN" panose="02000000000000000000" pitchFamily="2" charset="0"/>
                                      </a:rPr>
                                      <m:t>𝑟</m:t>
                                    </m:r>
                                  </m:e>
                                  <m:sup>
                                    <m:r>
                                      <a:rPr lang="bn-BD" sz="2900" b="0" i="1" dirty="0" smtClean="0">
                                        <a:solidFill>
                                          <a:srgbClr val="7030A0"/>
                                        </a:solidFill>
                                        <a:latin typeface="Cambria Math" panose="02040503050406030204" pitchFamily="18" charset="0"/>
                                        <a:cs typeface="NikoshBAN" panose="02000000000000000000" pitchFamily="2" charset="0"/>
                                      </a:rPr>
                                      <m:t>2</m:t>
                                    </m:r>
                                  </m:sup>
                                </m:sSup>
                                <m:r>
                                  <a:rPr lang="bn-BD" sz="2900" b="0" i="1" dirty="0" smtClean="0">
                                    <a:solidFill>
                                      <a:srgbClr val="7030A0"/>
                                    </a:solidFill>
                                    <a:latin typeface="Cambria Math" panose="02040503050406030204" pitchFamily="18" charset="0"/>
                                    <a:cs typeface="NikoshBAN" panose="02000000000000000000" pitchFamily="2" charset="0"/>
                                  </a:rPr>
                                  <m:t>−</m:t>
                                </m:r>
                                <m:sSup>
                                  <m:sSupPr>
                                    <m:ctrlPr>
                                      <a:rPr lang="bn-BD" sz="2900" b="0" i="1" dirty="0" smtClean="0">
                                        <a:solidFill>
                                          <a:srgbClr val="7030A0"/>
                                        </a:solidFill>
                                        <a:latin typeface="Cambria Math" panose="02040503050406030204" pitchFamily="18" charset="0"/>
                                        <a:cs typeface="NikoshBAN" panose="02000000000000000000" pitchFamily="2" charset="0"/>
                                      </a:rPr>
                                    </m:ctrlPr>
                                  </m:sSupPr>
                                  <m:e>
                                    <m:r>
                                      <a:rPr lang="bn-BD" sz="2900" b="0" i="1" dirty="0" smtClean="0">
                                        <a:solidFill>
                                          <a:srgbClr val="7030A0"/>
                                        </a:solidFill>
                                        <a:latin typeface="Cambria Math" panose="02040503050406030204" pitchFamily="18" charset="0"/>
                                        <a:cs typeface="NikoshBAN" panose="02000000000000000000" pitchFamily="2" charset="0"/>
                                      </a:rPr>
                                      <m:t>𝑙</m:t>
                                    </m:r>
                                  </m:e>
                                  <m:sup>
                                    <m:r>
                                      <a:rPr lang="bn-BD" sz="2900" b="0" i="1" dirty="0" smtClean="0">
                                        <a:solidFill>
                                          <a:srgbClr val="7030A0"/>
                                        </a:solidFill>
                                        <a:latin typeface="Cambria Math" panose="02040503050406030204" pitchFamily="18" charset="0"/>
                                        <a:cs typeface="NikoshBAN" panose="02000000000000000000" pitchFamily="2" charset="0"/>
                                      </a:rPr>
                                      <m:t>2</m:t>
                                    </m:r>
                                  </m:sup>
                                </m:sSup>
                              </m:e>
                            </m:d>
                          </m:e>
                          <m:sup>
                            <m:r>
                              <a:rPr lang="bn-BD" sz="2900" b="0" i="1" dirty="0" smtClean="0">
                                <a:solidFill>
                                  <a:srgbClr val="7030A0"/>
                                </a:solidFill>
                                <a:latin typeface="Cambria Math" panose="02040503050406030204" pitchFamily="18" charset="0"/>
                                <a:cs typeface="NikoshBAN" panose="02000000000000000000" pitchFamily="2" charset="0"/>
                              </a:rPr>
                              <m:t>2</m:t>
                            </m:r>
                          </m:sup>
                        </m:sSup>
                      </m:den>
                    </m:f>
                    <m:acc>
                      <m:accPr>
                        <m:chr m:val="̂"/>
                        <m:ctrlPr>
                          <a:rPr lang="bn-BD" sz="2900" i="1">
                            <a:solidFill>
                              <a:srgbClr val="7030A0"/>
                            </a:solidFill>
                            <a:latin typeface="Cambria Math" panose="02040503050406030204" pitchFamily="18" charset="0"/>
                            <a:cs typeface="NikoshBAN" panose="02000000000000000000" pitchFamily="2" charset="0"/>
                          </a:rPr>
                        </m:ctrlPr>
                      </m:accPr>
                      <m:e>
                        <m:r>
                          <a:rPr lang="bn-BD" sz="2900" i="1">
                            <a:solidFill>
                              <a:srgbClr val="7030A0"/>
                            </a:solidFill>
                            <a:latin typeface="Cambria Math" panose="02040503050406030204" pitchFamily="18" charset="0"/>
                            <a:cs typeface="NikoshBAN" panose="02000000000000000000" pitchFamily="2" charset="0"/>
                          </a:rPr>
                          <m:t>𝑛</m:t>
                        </m:r>
                      </m:e>
                    </m:acc>
                  </m:oMath>
                </a14:m>
                <a:endParaRPr lang="en-US" sz="2900" dirty="0">
                  <a:latin typeface="NikoshBAN" panose="02000000000000000000" pitchFamily="2" charset="0"/>
                  <a:cs typeface="NikoshBAN" panose="02000000000000000000" pitchFamily="2" charset="0"/>
                </a:endParaRPr>
              </a:p>
            </p:txBody>
          </p:sp>
        </mc:Choice>
        <mc:Fallback xmlns="">
          <p:sp>
            <p:nvSpPr>
              <p:cNvPr id="26" name="TextBox 25">
                <a:extLst>
                  <a:ext uri="{FF2B5EF4-FFF2-40B4-BE49-F238E27FC236}">
                    <a16:creationId xmlns:a16="http://schemas.microsoft.com/office/drawing/2014/main" id="{5C80F6ED-5DA3-4604-8BD6-88FEB43688C8}"/>
                  </a:ext>
                </a:extLst>
              </p:cNvPr>
              <p:cNvSpPr txBox="1">
                <a:spLocks noRot="1" noChangeAspect="1" noMove="1" noResize="1" noEditPoints="1" noAdjustHandles="1" noChangeArrowheads="1" noChangeShapeType="1" noTextEdit="1"/>
              </p:cNvSpPr>
              <p:nvPr/>
            </p:nvSpPr>
            <p:spPr>
              <a:xfrm>
                <a:off x="532688" y="3026062"/>
                <a:ext cx="11024800" cy="845937"/>
              </a:xfrm>
              <a:prstGeom prst="rect">
                <a:avLst/>
              </a:prstGeom>
              <a:blipFill>
                <a:blip r:embed="rId6"/>
                <a:stretch>
                  <a:fillRect b="-43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0B4AB7E-B593-4632-94DF-F53F906143EE}"/>
                  </a:ext>
                </a:extLst>
              </p:cNvPr>
              <p:cNvSpPr txBox="1"/>
              <p:nvPr/>
            </p:nvSpPr>
            <p:spPr>
              <a:xfrm>
                <a:off x="583600" y="3975749"/>
                <a:ext cx="11024800" cy="851580"/>
              </a:xfrm>
              <a:prstGeom prst="rect">
                <a:avLst/>
              </a:prstGeom>
              <a:noFill/>
              <a:ln>
                <a:noFill/>
              </a:ln>
            </p:spPr>
            <p:txBody>
              <a:bodyPr wrap="square" rtlCol="0">
                <a:spAutoFit/>
              </a:bodyPr>
              <a:lstStyle/>
              <a:p>
                <a:pPr algn="just"/>
                <a14:m>
                  <m:oMath xmlns:m="http://schemas.openxmlformats.org/officeDocument/2006/math">
                    <m:r>
                      <a:rPr lang="bn-BD" sz="3000" b="0" i="1" smtClean="0">
                        <a:solidFill>
                          <a:srgbClr val="7030A0"/>
                        </a:solidFill>
                        <a:latin typeface="Cambria Math" panose="02040503050406030204" pitchFamily="18" charset="0"/>
                        <a:cs typeface="NikoshBAN" panose="02000000000000000000" pitchFamily="2" charset="0"/>
                      </a:rPr>
                      <m:t>যদি</m:t>
                    </m:r>
                  </m:oMath>
                </a14:m>
                <a:r>
                  <a:rPr lang="bn-BD" sz="3000" dirty="0">
                    <a:solidFill>
                      <a:srgbClr val="7030A0"/>
                    </a:solidFill>
                    <a:latin typeface="NikoshBAN" panose="02000000000000000000" pitchFamily="2" charset="0"/>
                    <a:cs typeface="NikoshBAN" panose="02000000000000000000" pitchFamily="2" charset="0"/>
                  </a:rPr>
                  <a:t> r&gt;&gt;l  হয়, তবে </a:t>
                </a:r>
                <a14:m>
                  <m:oMath xmlns:m="http://schemas.openxmlformats.org/officeDocument/2006/math">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𝑟</m:t>
                        </m:r>
                      </m:e>
                      <m:sup>
                        <m:r>
                          <a:rPr lang="bn-BD" sz="3000" i="1" dirty="0">
                            <a:solidFill>
                              <a:srgbClr val="7030A0"/>
                            </a:solidFill>
                            <a:latin typeface="Cambria Math" panose="02040503050406030204" pitchFamily="18" charset="0"/>
                            <a:cs typeface="NikoshBAN" panose="02000000000000000000" pitchFamily="2" charset="0"/>
                          </a:rPr>
                          <m:t>2</m:t>
                        </m:r>
                      </m:sup>
                    </m:sSup>
                    <m:r>
                      <a:rPr lang="bn-BD" sz="3000" i="1" dirty="0">
                        <a:solidFill>
                          <a:srgbClr val="7030A0"/>
                        </a:solidFill>
                        <a:latin typeface="Cambria Math" panose="02040503050406030204" pitchFamily="18" charset="0"/>
                        <a:cs typeface="NikoshBAN" panose="02000000000000000000" pitchFamily="2" charset="0"/>
                      </a:rPr>
                      <m:t>−</m:t>
                    </m:r>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𝑙</m:t>
                        </m:r>
                      </m:e>
                      <m:sup>
                        <m:r>
                          <a:rPr lang="bn-BD" sz="3000" i="1" dirty="0">
                            <a:solidFill>
                              <a:srgbClr val="7030A0"/>
                            </a:solidFill>
                            <a:latin typeface="Cambria Math" panose="02040503050406030204" pitchFamily="18" charset="0"/>
                            <a:cs typeface="NikoshBAN" panose="02000000000000000000" pitchFamily="2" charset="0"/>
                          </a:rPr>
                          <m:t>2</m:t>
                        </m:r>
                      </m:sup>
                    </m:sSup>
                    <m:r>
                      <a:rPr lang="bn-BD" sz="3000" dirty="0">
                        <a:solidFill>
                          <a:srgbClr val="7030A0"/>
                        </a:solidFill>
                        <a:latin typeface="Cambria Math" panose="02040503050406030204" pitchFamily="18" charset="0"/>
                        <a:cs typeface="NikoshBAN" panose="02000000000000000000" pitchFamily="2" charset="0"/>
                        <a:sym typeface="Symbol" panose="05050102010706020507" pitchFamily="18" charset="2"/>
                      </a:rPr>
                      <m:t></m:t>
                    </m:r>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𝑟</m:t>
                        </m:r>
                      </m:e>
                      <m:sup>
                        <m:r>
                          <a:rPr lang="bn-BD" sz="3000" i="1" dirty="0">
                            <a:solidFill>
                              <a:srgbClr val="7030A0"/>
                            </a:solidFill>
                            <a:latin typeface="Cambria Math" panose="02040503050406030204" pitchFamily="18" charset="0"/>
                            <a:cs typeface="NikoshBAN" panose="02000000000000000000" pitchFamily="2" charset="0"/>
                          </a:rPr>
                          <m:t>2</m:t>
                        </m:r>
                      </m:sup>
                    </m:sSup>
                  </m:oMath>
                </a14:m>
                <a:r>
                  <a:rPr lang="bn-BD" sz="3000" dirty="0">
                    <a:solidFill>
                      <a:srgbClr val="7030A0"/>
                    </a:solidFill>
                    <a:latin typeface="NikoshBAN" panose="02000000000000000000" pitchFamily="2" charset="0"/>
                    <a:cs typeface="NikoshBAN" panose="02000000000000000000" pitchFamily="2" charset="0"/>
                  </a:rPr>
                  <a:t> হয়। সেক্ষেত্রে, </a:t>
                </a:r>
                <a14:m>
                  <m:oMath xmlns:m="http://schemas.openxmlformats.org/officeDocument/2006/math">
                    <m:acc>
                      <m:accPr>
                        <m:chr m:val="⃗"/>
                        <m:ctrlPr>
                          <a:rPr lang="bn-BD" sz="3200" i="1">
                            <a:solidFill>
                              <a:srgbClr val="7030A0"/>
                            </a:solidFill>
                            <a:latin typeface="Cambria Math" panose="02040503050406030204" pitchFamily="18" charset="0"/>
                            <a:cs typeface="NikoshBAN" panose="02000000000000000000" pitchFamily="2" charset="0"/>
                          </a:rPr>
                        </m:ctrlPr>
                      </m:accPr>
                      <m:e>
                        <m:r>
                          <a:rPr lang="bn-BD" sz="3200" i="1">
                            <a:solidFill>
                              <a:srgbClr val="7030A0"/>
                            </a:solidFill>
                            <a:latin typeface="Cambria Math" panose="02040503050406030204" pitchFamily="18" charset="0"/>
                            <a:cs typeface="NikoshBAN" panose="02000000000000000000" pitchFamily="2" charset="0"/>
                          </a:rPr>
                          <m:t>𝐸</m:t>
                        </m:r>
                      </m:e>
                    </m:acc>
                  </m:oMath>
                </a14:m>
                <a:r>
                  <a:rPr lang="bn-BD" sz="32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3200" i="1" dirty="0">
                            <a:solidFill>
                              <a:srgbClr val="7030A0"/>
                            </a:solidFill>
                            <a:latin typeface="Cambria Math" panose="02040503050406030204" pitchFamily="18" charset="0"/>
                            <a:cs typeface="NikoshBAN" panose="02000000000000000000" pitchFamily="2" charset="0"/>
                          </a:rPr>
                        </m:ctrlPr>
                      </m:fPr>
                      <m:num>
                        <m:r>
                          <a:rPr lang="bn-BD" sz="3200" i="1" dirty="0">
                            <a:solidFill>
                              <a:srgbClr val="7030A0"/>
                            </a:solidFill>
                            <a:latin typeface="Cambria Math" panose="02040503050406030204" pitchFamily="18" charset="0"/>
                            <a:cs typeface="NikoshBAN" panose="02000000000000000000" pitchFamily="2" charset="0"/>
                          </a:rPr>
                          <m:t>𝑞</m:t>
                        </m:r>
                      </m:num>
                      <m:den>
                        <m:r>
                          <a:rPr lang="bn-BD" sz="3200" i="1">
                            <a:solidFill>
                              <a:srgbClr val="7030A0"/>
                            </a:solidFill>
                            <a:latin typeface="Cambria Math" panose="02040503050406030204" pitchFamily="18" charset="0"/>
                            <a:cs typeface="NikoshBAN" panose="02000000000000000000" pitchFamily="2" charset="0"/>
                          </a:rPr>
                          <m:t>4</m:t>
                        </m:r>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bn-BD" sz="30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dirty="0">
                            <a:solidFill>
                              <a:srgbClr val="7030A0"/>
                            </a:solidFill>
                            <a:latin typeface="Cambria Math" panose="02040503050406030204" pitchFamily="18" charset="0"/>
                            <a:cs typeface="NikoshBAN" panose="02000000000000000000" pitchFamily="2" charset="0"/>
                          </a:rPr>
                        </m:ctrlPr>
                      </m:fPr>
                      <m:num>
                        <m:r>
                          <a:rPr lang="bn-BD" sz="3000" i="1" dirty="0">
                            <a:solidFill>
                              <a:srgbClr val="7030A0"/>
                            </a:solidFill>
                            <a:latin typeface="Cambria Math" panose="02040503050406030204" pitchFamily="18" charset="0"/>
                            <a:cs typeface="NikoshBAN" panose="02000000000000000000" pitchFamily="2" charset="0"/>
                          </a:rPr>
                          <m:t>4</m:t>
                        </m:r>
                        <m:r>
                          <a:rPr lang="bn-BD" sz="3000" i="1" dirty="0">
                            <a:solidFill>
                              <a:srgbClr val="7030A0"/>
                            </a:solidFill>
                            <a:latin typeface="Cambria Math" panose="02040503050406030204" pitchFamily="18" charset="0"/>
                            <a:cs typeface="NikoshBAN" panose="02000000000000000000" pitchFamily="2" charset="0"/>
                          </a:rPr>
                          <m:t>𝑟𝑙</m:t>
                        </m:r>
                      </m:num>
                      <m:den>
                        <m:sSup>
                          <m:sSupPr>
                            <m:ctrlPr>
                              <a:rPr lang="bn-BD" sz="3000" i="1" dirty="0">
                                <a:solidFill>
                                  <a:srgbClr val="7030A0"/>
                                </a:solidFill>
                                <a:latin typeface="Cambria Math" panose="02040503050406030204" pitchFamily="18" charset="0"/>
                                <a:cs typeface="NikoshBAN" panose="02000000000000000000" pitchFamily="2" charset="0"/>
                              </a:rPr>
                            </m:ctrlPr>
                          </m:sSupPr>
                          <m:e>
                            <m:d>
                              <m:dPr>
                                <m:ctrlPr>
                                  <a:rPr lang="bn-BD" sz="3000" i="1" dirty="0">
                                    <a:solidFill>
                                      <a:srgbClr val="7030A0"/>
                                    </a:solidFill>
                                    <a:latin typeface="Cambria Math" panose="02040503050406030204" pitchFamily="18" charset="0"/>
                                    <a:cs typeface="NikoshBAN" panose="02000000000000000000" pitchFamily="2" charset="0"/>
                                  </a:rPr>
                                </m:ctrlPr>
                              </m:dPr>
                              <m:e>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𝑟</m:t>
                                    </m:r>
                                  </m:e>
                                  <m:sup>
                                    <m:r>
                                      <a:rPr lang="bn-BD" sz="3000" i="1" dirty="0">
                                        <a:solidFill>
                                          <a:srgbClr val="7030A0"/>
                                        </a:solidFill>
                                        <a:latin typeface="Cambria Math" panose="02040503050406030204" pitchFamily="18" charset="0"/>
                                        <a:cs typeface="NikoshBAN" panose="02000000000000000000" pitchFamily="2" charset="0"/>
                                      </a:rPr>
                                      <m:t>2</m:t>
                                    </m:r>
                                  </m:sup>
                                </m:sSup>
                              </m:e>
                            </m:d>
                          </m:e>
                          <m:sup>
                            <m:r>
                              <a:rPr lang="bn-BD" sz="3000" i="1" dirty="0">
                                <a:solidFill>
                                  <a:srgbClr val="7030A0"/>
                                </a:solidFill>
                                <a:latin typeface="Cambria Math" panose="02040503050406030204" pitchFamily="18" charset="0"/>
                                <a:cs typeface="NikoshBAN" panose="02000000000000000000" pitchFamily="2" charset="0"/>
                              </a:rPr>
                              <m:t>2</m:t>
                            </m:r>
                          </m:sup>
                        </m:sSup>
                      </m:den>
                    </m:f>
                    <m:acc>
                      <m:accPr>
                        <m:chr m:val="̂"/>
                        <m:ctrlPr>
                          <a:rPr lang="bn-BD" sz="3000" i="1">
                            <a:solidFill>
                              <a:srgbClr val="7030A0"/>
                            </a:solidFill>
                            <a:latin typeface="Cambria Math" panose="02040503050406030204" pitchFamily="18" charset="0"/>
                            <a:cs typeface="NikoshBAN" panose="02000000000000000000" pitchFamily="2" charset="0"/>
                          </a:rPr>
                        </m:ctrlPr>
                      </m:accPr>
                      <m:e>
                        <m:r>
                          <a:rPr lang="bn-BD" sz="3000" i="1">
                            <a:solidFill>
                              <a:srgbClr val="7030A0"/>
                            </a:solidFill>
                            <a:latin typeface="Cambria Math" panose="02040503050406030204" pitchFamily="18" charset="0"/>
                            <a:cs typeface="NikoshBAN" panose="02000000000000000000" pitchFamily="2" charset="0"/>
                          </a:rPr>
                          <m:t>𝑛</m:t>
                        </m:r>
                      </m:e>
                    </m:acc>
                  </m:oMath>
                </a14:m>
                <a:r>
                  <a:rPr lang="bn-BD" sz="3000" dirty="0">
                    <a:solidFill>
                      <a:srgbClr val="7030A0"/>
                    </a:solidFill>
                    <a:latin typeface="NikoshBAN" panose="02000000000000000000" pitchFamily="2" charset="0"/>
                    <a:cs typeface="NikoshBAN" panose="02000000000000000000" pitchFamily="2" charset="0"/>
                  </a:rPr>
                  <a:t> = </a:t>
                </a:r>
                <a14:m>
                  <m:oMath xmlns:m="http://schemas.openxmlformats.org/officeDocument/2006/math">
                    <m:f>
                      <m:fPr>
                        <m:ctrlPr>
                          <a:rPr lang="bn-BD" sz="3200" i="1" dirty="0">
                            <a:solidFill>
                              <a:srgbClr val="7030A0"/>
                            </a:solidFill>
                            <a:latin typeface="Cambria Math" panose="02040503050406030204" pitchFamily="18" charset="0"/>
                            <a:cs typeface="NikoshBAN" panose="02000000000000000000" pitchFamily="2" charset="0"/>
                          </a:rPr>
                        </m:ctrlPr>
                      </m:fPr>
                      <m:num>
                        <m:r>
                          <a:rPr lang="bn-BD" sz="3200" b="0" i="1" dirty="0" smtClean="0">
                            <a:solidFill>
                              <a:srgbClr val="7030A0"/>
                            </a:solidFill>
                            <a:latin typeface="Cambria Math" panose="02040503050406030204" pitchFamily="18" charset="0"/>
                            <a:cs typeface="NikoshBAN" panose="02000000000000000000" pitchFamily="2" charset="0"/>
                          </a:rPr>
                          <m:t>1</m:t>
                        </m:r>
                      </m:num>
                      <m:den>
                        <m:r>
                          <a:rPr lang="bn-BD" sz="3200" i="1">
                            <a:solidFill>
                              <a:srgbClr val="7030A0"/>
                            </a:solidFill>
                            <a:latin typeface="Cambria Math" panose="02040503050406030204" pitchFamily="18" charset="0"/>
                            <a:cs typeface="NikoshBAN" panose="02000000000000000000" pitchFamily="2" charset="0"/>
                          </a:rPr>
                          <m:t>4</m:t>
                        </m:r>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bn-BD" sz="3000" dirty="0">
                    <a:solidFill>
                      <a:srgbClr val="7030A0"/>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dirty="0" smtClean="0">
                            <a:solidFill>
                              <a:srgbClr val="7030A0"/>
                            </a:solidFill>
                            <a:latin typeface="Cambria Math" panose="02040503050406030204" pitchFamily="18" charset="0"/>
                            <a:cs typeface="NikoshBAN" panose="02000000000000000000" pitchFamily="2" charset="0"/>
                          </a:rPr>
                        </m:ctrlPr>
                      </m:fPr>
                      <m:num>
                        <m:r>
                          <a:rPr lang="bn-BD" sz="3000" i="1" dirty="0">
                            <a:solidFill>
                              <a:srgbClr val="7030A0"/>
                            </a:solidFill>
                            <a:latin typeface="Cambria Math" panose="02040503050406030204" pitchFamily="18" charset="0"/>
                            <a:cs typeface="NikoshBAN" panose="02000000000000000000" pitchFamily="2" charset="0"/>
                          </a:rPr>
                          <m:t>4</m:t>
                        </m:r>
                        <m:r>
                          <a:rPr lang="bn-BD" sz="3000" b="0" i="1" dirty="0" smtClean="0">
                            <a:solidFill>
                              <a:srgbClr val="7030A0"/>
                            </a:solidFill>
                            <a:latin typeface="Cambria Math" panose="02040503050406030204" pitchFamily="18" charset="0"/>
                            <a:cs typeface="NikoshBAN" panose="02000000000000000000" pitchFamily="2" charset="0"/>
                          </a:rPr>
                          <m:t>𝑞</m:t>
                        </m:r>
                        <m:r>
                          <a:rPr lang="bn-BD" sz="3000" i="1" dirty="0">
                            <a:solidFill>
                              <a:srgbClr val="7030A0"/>
                            </a:solidFill>
                            <a:latin typeface="Cambria Math" panose="02040503050406030204" pitchFamily="18" charset="0"/>
                            <a:cs typeface="NikoshBAN" panose="02000000000000000000" pitchFamily="2" charset="0"/>
                          </a:rPr>
                          <m:t>𝑙</m:t>
                        </m:r>
                      </m:num>
                      <m:den>
                        <m:sSup>
                          <m:sSupPr>
                            <m:ctrlPr>
                              <a:rPr lang="bn-BD" sz="3000" i="1" dirty="0" smtClean="0">
                                <a:solidFill>
                                  <a:srgbClr val="7030A0"/>
                                </a:solidFill>
                                <a:latin typeface="Cambria Math" panose="02040503050406030204" pitchFamily="18" charset="0"/>
                                <a:cs typeface="NikoshBAN" panose="02000000000000000000" pitchFamily="2" charset="0"/>
                              </a:rPr>
                            </m:ctrlPr>
                          </m:sSupPr>
                          <m:e>
                            <m:r>
                              <a:rPr lang="bn-BD" sz="3000" b="0" i="1" dirty="0" smtClean="0">
                                <a:solidFill>
                                  <a:srgbClr val="7030A0"/>
                                </a:solidFill>
                                <a:latin typeface="Cambria Math" panose="02040503050406030204" pitchFamily="18" charset="0"/>
                                <a:cs typeface="NikoshBAN" panose="02000000000000000000" pitchFamily="2" charset="0"/>
                              </a:rPr>
                              <m:t>𝑟</m:t>
                            </m:r>
                          </m:e>
                          <m:sup>
                            <m:r>
                              <a:rPr lang="bn-BD" sz="3000" b="0" i="1" dirty="0" smtClean="0">
                                <a:solidFill>
                                  <a:srgbClr val="7030A0"/>
                                </a:solidFill>
                                <a:latin typeface="Cambria Math" panose="02040503050406030204" pitchFamily="18" charset="0"/>
                                <a:cs typeface="NikoshBAN" panose="02000000000000000000" pitchFamily="2" charset="0"/>
                              </a:rPr>
                              <m:t>3</m:t>
                            </m:r>
                          </m:sup>
                        </m:sSup>
                      </m:den>
                    </m:f>
                    <m:acc>
                      <m:accPr>
                        <m:chr m:val="̂"/>
                        <m:ctrlPr>
                          <a:rPr lang="bn-BD" sz="3000" i="1">
                            <a:solidFill>
                              <a:srgbClr val="7030A0"/>
                            </a:solidFill>
                            <a:latin typeface="Cambria Math" panose="02040503050406030204" pitchFamily="18" charset="0"/>
                            <a:cs typeface="NikoshBAN" panose="02000000000000000000" pitchFamily="2" charset="0"/>
                          </a:rPr>
                        </m:ctrlPr>
                      </m:accPr>
                      <m:e>
                        <m:r>
                          <a:rPr lang="bn-BD" sz="3000" i="1">
                            <a:solidFill>
                              <a:srgbClr val="7030A0"/>
                            </a:solidFill>
                            <a:latin typeface="Cambria Math" panose="02040503050406030204" pitchFamily="18" charset="0"/>
                            <a:cs typeface="NikoshBAN" panose="02000000000000000000" pitchFamily="2" charset="0"/>
                          </a:rPr>
                          <m:t>𝑛</m:t>
                        </m:r>
                      </m:e>
                    </m:acc>
                  </m:oMath>
                </a14:m>
                <a:r>
                  <a:rPr lang="bn-BD" sz="3000" dirty="0">
                    <a:solidFill>
                      <a:srgbClr val="7030A0"/>
                    </a:solidFill>
                    <a:latin typeface="NikoshBAN" panose="02000000000000000000" pitchFamily="2" charset="0"/>
                    <a:cs typeface="NikoshBAN" panose="02000000000000000000" pitchFamily="2" charset="0"/>
                  </a:rPr>
                  <a:t>  </a:t>
                </a:r>
                <a:endParaRPr lang="en-US" sz="3000" dirty="0">
                  <a:solidFill>
                    <a:srgbClr val="7030A0"/>
                  </a:solidFill>
                  <a:latin typeface="NikoshBAN" panose="02000000000000000000" pitchFamily="2" charset="0"/>
                  <a:cs typeface="NikoshBAN" panose="02000000000000000000" pitchFamily="2" charset="0"/>
                </a:endParaRPr>
              </a:p>
            </p:txBody>
          </p:sp>
        </mc:Choice>
        <mc:Fallback xmlns="">
          <p:sp>
            <p:nvSpPr>
              <p:cNvPr id="39" name="TextBox 38">
                <a:extLst>
                  <a:ext uri="{FF2B5EF4-FFF2-40B4-BE49-F238E27FC236}">
                    <a16:creationId xmlns:a16="http://schemas.microsoft.com/office/drawing/2014/main" id="{70B4AB7E-B593-4632-94DF-F53F906143EE}"/>
                  </a:ext>
                </a:extLst>
              </p:cNvPr>
              <p:cNvSpPr txBox="1">
                <a:spLocks noRot="1" noChangeAspect="1" noMove="1" noResize="1" noEditPoints="1" noAdjustHandles="1" noChangeArrowheads="1" noChangeShapeType="1" noTextEdit="1"/>
              </p:cNvSpPr>
              <p:nvPr/>
            </p:nvSpPr>
            <p:spPr>
              <a:xfrm>
                <a:off x="583600" y="3975749"/>
                <a:ext cx="11024800" cy="851580"/>
              </a:xfrm>
              <a:prstGeom prst="rect">
                <a:avLst/>
              </a:prstGeom>
              <a:blipFill>
                <a:blip r:embed="rId7"/>
                <a:stretch>
                  <a:fillRect r="-608"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DBA439-57CA-44BA-9B06-1954D39AB085}"/>
                  </a:ext>
                </a:extLst>
              </p:cNvPr>
              <p:cNvSpPr txBox="1"/>
              <p:nvPr/>
            </p:nvSpPr>
            <p:spPr>
              <a:xfrm>
                <a:off x="532688" y="4931079"/>
                <a:ext cx="9282110" cy="816121"/>
              </a:xfrm>
              <a:prstGeom prst="rect">
                <a:avLst/>
              </a:prstGeom>
              <a:noFill/>
              <a:ln>
                <a:noFill/>
              </a:ln>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সুতরাং C বিন্দুতে মোট তড়িৎ প্রাবল্যের মান </a:t>
                </a:r>
                <a14:m>
                  <m:oMath xmlns:m="http://schemas.openxmlformats.org/officeDocument/2006/math">
                    <m:r>
                      <a:rPr lang="bn-BD" sz="3000" b="0" i="1" smtClean="0">
                        <a:solidFill>
                          <a:srgbClr val="7030A0"/>
                        </a:solidFill>
                        <a:latin typeface="Cambria Math" panose="02040503050406030204" pitchFamily="18" charset="0"/>
                        <a:cs typeface="NikoshBAN" panose="02000000000000000000" pitchFamily="2" charset="0"/>
                      </a:rPr>
                      <m:t>𝐸</m:t>
                    </m:r>
                    <m:r>
                      <a:rPr lang="bn-BD" sz="3000" b="0" i="1" smtClean="0">
                        <a:solidFill>
                          <a:srgbClr val="7030A0"/>
                        </a:solidFill>
                        <a:latin typeface="Cambria Math" panose="02040503050406030204" pitchFamily="18" charset="0"/>
                        <a:cs typeface="NikoshBAN" panose="02000000000000000000" pitchFamily="2" charset="0"/>
                      </a:rPr>
                      <m:t>=</m:t>
                    </m:r>
                    <m:f>
                      <m:fPr>
                        <m:ctrlPr>
                          <a:rPr lang="bn-BD" sz="3200" i="1" dirty="0">
                            <a:solidFill>
                              <a:srgbClr val="7030A0"/>
                            </a:solidFill>
                            <a:latin typeface="Cambria Math" panose="02040503050406030204" pitchFamily="18" charset="0"/>
                            <a:cs typeface="NikoshBAN" panose="02000000000000000000" pitchFamily="2" charset="0"/>
                          </a:rPr>
                        </m:ctrlPr>
                      </m:fPr>
                      <m:num>
                        <m:r>
                          <a:rPr lang="bn-BD" sz="3200" i="1" dirty="0">
                            <a:solidFill>
                              <a:srgbClr val="7030A0"/>
                            </a:solidFill>
                            <a:latin typeface="Cambria Math" panose="02040503050406030204" pitchFamily="18" charset="0"/>
                            <a:cs typeface="NikoshBAN" panose="02000000000000000000" pitchFamily="2" charset="0"/>
                          </a:rPr>
                          <m:t>1</m:t>
                        </m:r>
                      </m:num>
                      <m:den>
                        <m:r>
                          <a:rPr lang="bn-BD" sz="3200" i="1">
                            <a:solidFill>
                              <a:srgbClr val="7030A0"/>
                            </a:solidFill>
                            <a:latin typeface="Cambria Math" panose="02040503050406030204" pitchFamily="18" charset="0"/>
                            <a:cs typeface="NikoshBAN" panose="02000000000000000000" pitchFamily="2" charset="0"/>
                          </a:rPr>
                          <m:t>4</m:t>
                        </m:r>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bn-BD" sz="3000" dirty="0">
                        <a:solidFill>
                          <a:srgbClr val="7030A0"/>
                        </a:solidFill>
                        <a:latin typeface="NikoshBAN" panose="02000000000000000000" pitchFamily="2" charset="0"/>
                        <a:cs typeface="NikoshBAN" panose="02000000000000000000" pitchFamily="2" charset="0"/>
                      </a:rPr>
                      <m:t> </m:t>
                    </m:r>
                    <m:f>
                      <m:fPr>
                        <m:ctrlPr>
                          <a:rPr lang="bn-BD" sz="3000" i="1" dirty="0">
                            <a:solidFill>
                              <a:srgbClr val="7030A0"/>
                            </a:solidFill>
                            <a:latin typeface="Cambria Math" panose="02040503050406030204" pitchFamily="18" charset="0"/>
                            <a:cs typeface="NikoshBAN" panose="02000000000000000000" pitchFamily="2" charset="0"/>
                          </a:rPr>
                        </m:ctrlPr>
                      </m:fPr>
                      <m:num>
                        <m:r>
                          <a:rPr lang="bn-BD" sz="3000" i="1" dirty="0">
                            <a:solidFill>
                              <a:srgbClr val="7030A0"/>
                            </a:solidFill>
                            <a:latin typeface="Cambria Math" panose="02040503050406030204" pitchFamily="18" charset="0"/>
                            <a:cs typeface="NikoshBAN" panose="02000000000000000000" pitchFamily="2" charset="0"/>
                          </a:rPr>
                          <m:t>4</m:t>
                        </m:r>
                        <m:r>
                          <a:rPr lang="bn-BD" sz="3000" i="1" dirty="0">
                            <a:solidFill>
                              <a:srgbClr val="7030A0"/>
                            </a:solidFill>
                            <a:latin typeface="Cambria Math" panose="02040503050406030204" pitchFamily="18" charset="0"/>
                            <a:cs typeface="NikoshBAN" panose="02000000000000000000" pitchFamily="2" charset="0"/>
                          </a:rPr>
                          <m:t>𝑞𝑙</m:t>
                        </m:r>
                      </m:num>
                      <m:den>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𝑟</m:t>
                            </m:r>
                          </m:e>
                          <m:sup>
                            <m:r>
                              <a:rPr lang="bn-BD" sz="3000" i="1" dirty="0">
                                <a:solidFill>
                                  <a:srgbClr val="7030A0"/>
                                </a:solidFill>
                                <a:latin typeface="Cambria Math" panose="02040503050406030204" pitchFamily="18" charset="0"/>
                                <a:cs typeface="NikoshBAN" panose="02000000000000000000" pitchFamily="2" charset="0"/>
                              </a:rPr>
                              <m:t>3</m:t>
                            </m:r>
                          </m:sup>
                        </m:sSup>
                      </m:den>
                    </m:f>
                    <m:r>
                      <a:rPr lang="bn-BD" sz="3000" b="0" i="1" dirty="0" smtClean="0">
                        <a:solidFill>
                          <a:srgbClr val="7030A0"/>
                        </a:solidFill>
                        <a:latin typeface="Cambria Math" panose="02040503050406030204" pitchFamily="18" charset="0"/>
                        <a:cs typeface="NikoshBAN" panose="02000000000000000000" pitchFamily="2" charset="0"/>
                      </a:rPr>
                      <m:t>=</m:t>
                    </m:r>
                    <m:f>
                      <m:fPr>
                        <m:ctrlPr>
                          <a:rPr lang="bn-BD" sz="3200" i="1" dirty="0">
                            <a:solidFill>
                              <a:srgbClr val="7030A0"/>
                            </a:solidFill>
                            <a:latin typeface="Cambria Math" panose="02040503050406030204" pitchFamily="18" charset="0"/>
                            <a:cs typeface="NikoshBAN" panose="02000000000000000000" pitchFamily="2" charset="0"/>
                          </a:rPr>
                        </m:ctrlPr>
                      </m:fPr>
                      <m:num>
                        <m:r>
                          <a:rPr lang="bn-BD" sz="3200" i="1" dirty="0">
                            <a:solidFill>
                              <a:srgbClr val="7030A0"/>
                            </a:solidFill>
                            <a:latin typeface="Cambria Math" panose="02040503050406030204" pitchFamily="18" charset="0"/>
                            <a:cs typeface="NikoshBAN" panose="02000000000000000000" pitchFamily="2" charset="0"/>
                          </a:rPr>
                          <m:t>1</m:t>
                        </m:r>
                      </m:num>
                      <m:den>
                        <m:r>
                          <a:rPr lang="bn-BD" sz="3200" i="1">
                            <a:solidFill>
                              <a:srgbClr val="7030A0"/>
                            </a:solidFill>
                            <a:latin typeface="Cambria Math" panose="02040503050406030204" pitchFamily="18" charset="0"/>
                            <a:cs typeface="NikoshBAN" panose="02000000000000000000" pitchFamily="2" charset="0"/>
                          </a:rPr>
                          <m:t>4</m:t>
                        </m:r>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200" i="1">
                                <a:solidFill>
                                  <a:srgbClr val="7030A0"/>
                                </a:solidFill>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bn-BD" sz="3200" b="0" i="0" smtClean="0">
                        <a:solidFill>
                          <a:srgbClr val="7030A0"/>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dirty="0">
                            <a:solidFill>
                              <a:srgbClr val="7030A0"/>
                            </a:solidFill>
                            <a:latin typeface="Cambria Math" panose="02040503050406030204" pitchFamily="18" charset="0"/>
                            <a:cs typeface="NikoshBAN" panose="02000000000000000000" pitchFamily="2" charset="0"/>
                          </a:rPr>
                        </m:ctrlPr>
                      </m:fPr>
                      <m:num>
                        <m:r>
                          <a:rPr lang="bn-BD" sz="3000" b="0" i="1" dirty="0" smtClean="0">
                            <a:solidFill>
                              <a:srgbClr val="7030A0"/>
                            </a:solidFill>
                            <a:latin typeface="Cambria Math" panose="02040503050406030204" pitchFamily="18" charset="0"/>
                            <a:cs typeface="NikoshBAN" panose="02000000000000000000" pitchFamily="2" charset="0"/>
                          </a:rPr>
                          <m:t>2</m:t>
                        </m:r>
                        <m:r>
                          <a:rPr lang="bn-BD" sz="3000" b="0" i="1" dirty="0" smtClean="0">
                            <a:solidFill>
                              <a:srgbClr val="7030A0"/>
                            </a:solidFill>
                            <a:latin typeface="Cambria Math" panose="02040503050406030204" pitchFamily="18" charset="0"/>
                            <a:cs typeface="NikoshBAN" panose="02000000000000000000" pitchFamily="2" charset="0"/>
                          </a:rPr>
                          <m:t>𝑝</m:t>
                        </m:r>
                      </m:num>
                      <m:den>
                        <m:sSup>
                          <m:sSupPr>
                            <m:ctrlPr>
                              <a:rPr lang="bn-BD" sz="3000" i="1" dirty="0">
                                <a:solidFill>
                                  <a:srgbClr val="7030A0"/>
                                </a:solidFill>
                                <a:latin typeface="Cambria Math" panose="02040503050406030204" pitchFamily="18" charset="0"/>
                                <a:cs typeface="NikoshBAN" panose="02000000000000000000" pitchFamily="2" charset="0"/>
                              </a:rPr>
                            </m:ctrlPr>
                          </m:sSupPr>
                          <m:e>
                            <m:r>
                              <a:rPr lang="bn-BD" sz="3000" i="1" dirty="0">
                                <a:solidFill>
                                  <a:srgbClr val="7030A0"/>
                                </a:solidFill>
                                <a:latin typeface="Cambria Math" panose="02040503050406030204" pitchFamily="18" charset="0"/>
                                <a:cs typeface="NikoshBAN" panose="02000000000000000000" pitchFamily="2" charset="0"/>
                              </a:rPr>
                              <m:t>𝑟</m:t>
                            </m:r>
                          </m:e>
                          <m:sup>
                            <m:r>
                              <a:rPr lang="bn-BD" sz="3000" i="1" dirty="0">
                                <a:solidFill>
                                  <a:srgbClr val="7030A0"/>
                                </a:solidFill>
                                <a:latin typeface="Cambria Math" panose="02040503050406030204" pitchFamily="18" charset="0"/>
                                <a:cs typeface="NikoshBAN" panose="02000000000000000000" pitchFamily="2" charset="0"/>
                              </a:rPr>
                              <m:t>3</m:t>
                            </m:r>
                          </m:sup>
                        </m:sSup>
                      </m:den>
                    </m:f>
                  </m:oMath>
                </a14:m>
                <a:endParaRPr lang="en-US" sz="3000" dirty="0">
                  <a:latin typeface="NikoshBAN" panose="02000000000000000000" pitchFamily="2" charset="0"/>
                  <a:cs typeface="NikoshBAN" panose="02000000000000000000" pitchFamily="2" charset="0"/>
                </a:endParaRPr>
              </a:p>
            </p:txBody>
          </p:sp>
        </mc:Choice>
        <mc:Fallback xmlns="">
          <p:sp>
            <p:nvSpPr>
              <p:cNvPr id="41" name="TextBox 40">
                <a:extLst>
                  <a:ext uri="{FF2B5EF4-FFF2-40B4-BE49-F238E27FC236}">
                    <a16:creationId xmlns:a16="http://schemas.microsoft.com/office/drawing/2014/main" id="{A9DBA439-57CA-44BA-9B06-1954D39AB085}"/>
                  </a:ext>
                </a:extLst>
              </p:cNvPr>
              <p:cNvSpPr txBox="1">
                <a:spLocks noRot="1" noChangeAspect="1" noMove="1" noResize="1" noEditPoints="1" noAdjustHandles="1" noChangeArrowheads="1" noChangeShapeType="1" noTextEdit="1"/>
              </p:cNvSpPr>
              <p:nvPr/>
            </p:nvSpPr>
            <p:spPr>
              <a:xfrm>
                <a:off x="532688" y="4931079"/>
                <a:ext cx="9282110" cy="816121"/>
              </a:xfrm>
              <a:prstGeom prst="rect">
                <a:avLst/>
              </a:prstGeom>
              <a:blipFill>
                <a:blip r:embed="rId8"/>
                <a:stretch>
                  <a:fillRect l="-1510" b="-5970"/>
                </a:stretch>
              </a:blipFill>
              <a:ln>
                <a:noFill/>
              </a:ln>
            </p:spPr>
            <p:txBody>
              <a:bodyPr/>
              <a:lstStyle/>
              <a:p>
                <a:r>
                  <a:rPr lang="en-US">
                    <a:noFill/>
                  </a:rPr>
                  <a:t> </a:t>
                </a:r>
              </a:p>
            </p:txBody>
          </p:sp>
        </mc:Fallback>
      </mc:AlternateContent>
      <p:sp>
        <p:nvSpPr>
          <p:cNvPr id="42" name="TextBox 41">
            <a:extLst>
              <a:ext uri="{FF2B5EF4-FFF2-40B4-BE49-F238E27FC236}">
                <a16:creationId xmlns:a16="http://schemas.microsoft.com/office/drawing/2014/main" id="{71E3A38F-9AB0-4858-8924-7D1882A5CCD7}"/>
              </a:ext>
            </a:extLst>
          </p:cNvPr>
          <p:cNvSpPr txBox="1"/>
          <p:nvPr/>
        </p:nvSpPr>
        <p:spPr>
          <a:xfrm>
            <a:off x="9849954" y="4931079"/>
            <a:ext cx="1751993" cy="1200329"/>
          </a:xfrm>
          <a:prstGeom prst="rect">
            <a:avLst/>
          </a:prstGeom>
          <a:solidFill>
            <a:schemeClr val="bg1">
              <a:lumMod val="85000"/>
            </a:schemeClr>
          </a:solidFill>
          <a:ln>
            <a:noFill/>
          </a:ln>
        </p:spPr>
        <p:txBody>
          <a:bodyPr wrap="square" rtlCol="0">
            <a:spAutoFit/>
          </a:bodyPr>
          <a:lstStyle/>
          <a:p>
            <a:pPr algn="ctr"/>
            <a:r>
              <a:rPr lang="bn-BD" sz="2400" b="1" dirty="0">
                <a:solidFill>
                  <a:srgbClr val="00B0F0"/>
                </a:solidFill>
                <a:latin typeface="NikoshBAN" panose="02000000000000000000" pitchFamily="2" charset="0"/>
                <a:cs typeface="NikoshBAN" panose="02000000000000000000" pitchFamily="2" charset="0"/>
              </a:rPr>
              <a:t>যেহেতু, </a:t>
            </a:r>
          </a:p>
          <a:p>
            <a:pPr algn="ctr"/>
            <a:r>
              <a:rPr lang="bn-BD" sz="2400" b="1" dirty="0">
                <a:solidFill>
                  <a:srgbClr val="00B0F0"/>
                </a:solidFill>
                <a:latin typeface="NikoshBAN" panose="02000000000000000000" pitchFamily="2" charset="0"/>
                <a:cs typeface="NikoshBAN" panose="02000000000000000000" pitchFamily="2" charset="0"/>
              </a:rPr>
              <a:t>p </a:t>
            </a:r>
            <a:r>
              <a:rPr lang="en-US" sz="2400" b="1" dirty="0">
                <a:solidFill>
                  <a:srgbClr val="00B0F0"/>
                </a:solidFill>
                <a:latin typeface="NikoshBAN" panose="02000000000000000000" pitchFamily="2" charset="0"/>
                <a:cs typeface="NikoshBAN" panose="02000000000000000000" pitchFamily="2" charset="0"/>
              </a:rPr>
              <a:t>=</a:t>
            </a:r>
            <a:r>
              <a:rPr lang="bn-BD" sz="2400" b="1" dirty="0">
                <a:solidFill>
                  <a:srgbClr val="00B0F0"/>
                </a:solidFill>
                <a:latin typeface="NikoshBAN" panose="02000000000000000000" pitchFamily="2" charset="0"/>
                <a:cs typeface="NikoshBAN" panose="02000000000000000000" pitchFamily="2" charset="0"/>
              </a:rPr>
              <a:t> </a:t>
            </a:r>
            <a:r>
              <a:rPr lang="en-US" sz="2400" b="1" dirty="0">
                <a:solidFill>
                  <a:srgbClr val="00B0F0"/>
                </a:solidFill>
                <a:latin typeface="NikoshBAN" panose="02000000000000000000" pitchFamily="2" charset="0"/>
                <a:cs typeface="NikoshBAN" panose="02000000000000000000" pitchFamily="2" charset="0"/>
              </a:rPr>
              <a:t>q </a:t>
            </a:r>
            <a:r>
              <a:rPr lang="en-US" sz="2400" b="1" dirty="0">
                <a:solidFill>
                  <a:srgbClr val="00B0F0"/>
                </a:solidFill>
                <a:latin typeface="NikoshBAN" panose="02000000000000000000" pitchFamily="2" charset="0"/>
                <a:cs typeface="NikoshBAN" panose="02000000000000000000" pitchFamily="2" charset="0"/>
                <a:sym typeface="Symbol" panose="05050102010706020507" pitchFamily="18" charset="2"/>
              </a:rPr>
              <a:t> </a:t>
            </a:r>
            <a:r>
              <a:rPr lang="en-US" sz="2400" b="1" dirty="0">
                <a:solidFill>
                  <a:srgbClr val="00B0F0"/>
                </a:solidFill>
                <a:latin typeface="Times New Roman" panose="02020603050405020304" pitchFamily="18" charset="0"/>
                <a:cs typeface="Times New Roman" panose="02020603050405020304" pitchFamily="18" charset="0"/>
                <a:sym typeface="Symbol" panose="05050102010706020507" pitchFamily="18" charset="2"/>
              </a:rPr>
              <a:t>2l</a:t>
            </a:r>
            <a:r>
              <a:rPr lang="bn-BD" sz="2400" b="1" dirty="0">
                <a:solidFill>
                  <a:srgbClr val="00B0F0"/>
                </a:solidFill>
                <a:latin typeface="Times New Roman" panose="02020603050405020304" pitchFamily="18" charset="0"/>
                <a:cs typeface="Times New Roman" panose="02020603050405020304" pitchFamily="18" charset="0"/>
                <a:sym typeface="Symbol" panose="05050102010706020507" pitchFamily="18" charset="2"/>
              </a:rPr>
              <a:t> </a:t>
            </a:r>
          </a:p>
          <a:p>
            <a:pPr algn="ctr"/>
            <a:r>
              <a:rPr lang="bn-BD" sz="2400" b="1" dirty="0">
                <a:solidFill>
                  <a:srgbClr val="00B0F0"/>
                </a:solidFill>
                <a:latin typeface="Times New Roman" panose="02020603050405020304" pitchFamily="18" charset="0"/>
                <a:cs typeface="Times New Roman" panose="02020603050405020304" pitchFamily="18" charset="0"/>
                <a:sym typeface="Symbol" panose="05050102010706020507" pitchFamily="18" charset="2"/>
              </a:rPr>
              <a:t>= 2ql</a:t>
            </a:r>
            <a:endParaRPr lang="en-US" sz="2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95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39" grpId="0"/>
      <p:bldP spid="41"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88DCF1-032E-4F3F-9A1D-E31B2E87B4D3}"/>
              </a:ext>
            </a:extLst>
          </p:cNvPr>
          <p:cNvGrpSpPr/>
          <p:nvPr/>
        </p:nvGrpSpPr>
        <p:grpSpPr>
          <a:xfrm>
            <a:off x="1746878" y="1193248"/>
            <a:ext cx="8481527" cy="1463619"/>
            <a:chOff x="1415562" y="1088059"/>
            <a:chExt cx="8633090" cy="1567826"/>
          </a:xfrm>
        </p:grpSpPr>
        <p:cxnSp>
          <p:nvCxnSpPr>
            <p:cNvPr id="11" name="Straight Connector 10">
              <a:extLst>
                <a:ext uri="{FF2B5EF4-FFF2-40B4-BE49-F238E27FC236}">
                  <a16:creationId xmlns:a16="http://schemas.microsoft.com/office/drawing/2014/main" id="{763E7094-2060-4A6D-A340-BB5D1AC9440D}"/>
                </a:ext>
              </a:extLst>
            </p:cNvPr>
            <p:cNvCxnSpPr>
              <a:cxnSpLocks/>
            </p:cNvCxnSpPr>
            <p:nvPr/>
          </p:nvCxnSpPr>
          <p:spPr>
            <a:xfrm flipV="1">
              <a:off x="5050372" y="1816711"/>
              <a:ext cx="4076360" cy="15652"/>
            </a:xfrm>
            <a:prstGeom prst="line">
              <a:avLst/>
            </a:prstGeom>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CB05C842-C117-4A8D-BE05-DF54D5D60A1D}"/>
                </a:ext>
              </a:extLst>
            </p:cNvPr>
            <p:cNvGrpSpPr/>
            <p:nvPr/>
          </p:nvGrpSpPr>
          <p:grpSpPr>
            <a:xfrm>
              <a:off x="1415562" y="1088059"/>
              <a:ext cx="8633090" cy="1567826"/>
              <a:chOff x="1415562" y="1088059"/>
              <a:chExt cx="8633090" cy="1567826"/>
            </a:xfrm>
          </p:grpSpPr>
          <p:sp>
            <p:nvSpPr>
              <p:cNvPr id="9" name="Oval 8">
                <a:extLst>
                  <a:ext uri="{FF2B5EF4-FFF2-40B4-BE49-F238E27FC236}">
                    <a16:creationId xmlns:a16="http://schemas.microsoft.com/office/drawing/2014/main" id="{AFA95F3F-D7C2-4099-B498-BEBFAE213736}"/>
                  </a:ext>
                </a:extLst>
              </p:cNvPr>
              <p:cNvSpPr/>
              <p:nvPr/>
            </p:nvSpPr>
            <p:spPr>
              <a:xfrm>
                <a:off x="4352232" y="1514679"/>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010BC1B1-44E0-4933-A1EE-5B19EAE30AED}"/>
                  </a:ext>
                </a:extLst>
              </p:cNvPr>
              <p:cNvSpPr/>
              <p:nvPr/>
            </p:nvSpPr>
            <p:spPr>
              <a:xfrm>
                <a:off x="9092541" y="1499027"/>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cxnSp>
            <p:nvCxnSpPr>
              <p:cNvPr id="12" name="Straight Arrow Connector 11">
                <a:extLst>
                  <a:ext uri="{FF2B5EF4-FFF2-40B4-BE49-F238E27FC236}">
                    <a16:creationId xmlns:a16="http://schemas.microsoft.com/office/drawing/2014/main" id="{3EEC7E0E-A74F-4A4A-9DC0-D65CE83F2414}"/>
                  </a:ext>
                </a:extLst>
              </p:cNvPr>
              <p:cNvCxnSpPr/>
              <p:nvPr/>
            </p:nvCxnSpPr>
            <p:spPr>
              <a:xfrm flipV="1">
                <a:off x="4718398" y="1423738"/>
                <a:ext cx="4740309" cy="313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050CC3-923D-4612-A2BD-63CBC613F90E}"/>
                  </a:ext>
                </a:extLst>
              </p:cNvPr>
              <p:cNvSpPr txBox="1"/>
              <p:nvPr/>
            </p:nvSpPr>
            <p:spPr>
              <a:xfrm>
                <a:off x="6860017" y="1253639"/>
                <a:ext cx="388686" cy="355674"/>
              </a:xfrm>
              <a:prstGeom prst="rect">
                <a:avLst/>
              </a:prstGeom>
              <a:solidFill>
                <a:schemeClr val="bg1"/>
              </a:solidFill>
            </p:spPr>
            <p:txBody>
              <a:bodyPr wrap="square" rtlCol="0">
                <a:spAutoFit/>
              </a:bodyPr>
              <a:lstStyle/>
              <a:p>
                <a:r>
                  <a:rPr lang="en-US" dirty="0">
                    <a:solidFill>
                      <a:schemeClr val="accent1">
                        <a:lumMod val="75000"/>
                      </a:schemeClr>
                    </a:solidFill>
                  </a:rPr>
                  <a:t>2l</a:t>
                </a:r>
              </a:p>
            </p:txBody>
          </p:sp>
          <p:sp>
            <p:nvSpPr>
              <p:cNvPr id="14" name="TextBox 13">
                <a:extLst>
                  <a:ext uri="{FF2B5EF4-FFF2-40B4-BE49-F238E27FC236}">
                    <a16:creationId xmlns:a16="http://schemas.microsoft.com/office/drawing/2014/main" id="{A194C676-14FF-4CEF-962A-BAABC0EE0C5B}"/>
                  </a:ext>
                </a:extLst>
              </p:cNvPr>
              <p:cNvSpPr txBox="1"/>
              <p:nvPr/>
            </p:nvSpPr>
            <p:spPr>
              <a:xfrm>
                <a:off x="6860017" y="1831721"/>
                <a:ext cx="663948" cy="461665"/>
              </a:xfrm>
              <a:prstGeom prst="rect">
                <a:avLst/>
              </a:prstGeom>
              <a:noFill/>
            </p:spPr>
            <p:txBody>
              <a:bodyPr wrap="square" rtlCol="0">
                <a:spAutoFit/>
              </a:bodyPr>
              <a:lstStyle/>
              <a:p>
                <a:r>
                  <a:rPr lang="bn-BD" sz="2400" dirty="0">
                    <a:solidFill>
                      <a:schemeClr val="accent1"/>
                    </a:solidFill>
                  </a:rPr>
                  <a:t>O</a:t>
                </a:r>
                <a:endParaRPr lang="en-US" sz="2400" dirty="0">
                  <a:solidFill>
                    <a:schemeClr val="accent1"/>
                  </a:solidFill>
                </a:endParaRPr>
              </a:p>
            </p:txBody>
          </p:sp>
          <p:sp>
            <p:nvSpPr>
              <p:cNvPr id="3" name="Oval 2">
                <a:extLst>
                  <a:ext uri="{FF2B5EF4-FFF2-40B4-BE49-F238E27FC236}">
                    <a16:creationId xmlns:a16="http://schemas.microsoft.com/office/drawing/2014/main" id="{1A166324-F0FC-4928-B460-079B35FFE1FA}"/>
                  </a:ext>
                </a:extLst>
              </p:cNvPr>
              <p:cNvSpPr/>
              <p:nvPr/>
            </p:nvSpPr>
            <p:spPr>
              <a:xfrm>
                <a:off x="6997210" y="1738230"/>
                <a:ext cx="114300" cy="166884"/>
              </a:xfrm>
              <a:prstGeom prst="ellipse">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endParaRPr>
              </a:p>
            </p:txBody>
          </p:sp>
          <p:cxnSp>
            <p:nvCxnSpPr>
              <p:cNvPr id="15" name="Straight Connector 14">
                <a:extLst>
                  <a:ext uri="{FF2B5EF4-FFF2-40B4-BE49-F238E27FC236}">
                    <a16:creationId xmlns:a16="http://schemas.microsoft.com/office/drawing/2014/main" id="{BC3C5515-4ED0-4A38-AFF2-57DC51E22F51}"/>
                  </a:ext>
                </a:extLst>
              </p:cNvPr>
              <p:cNvCxnSpPr>
                <a:cxnSpLocks/>
              </p:cNvCxnSpPr>
              <p:nvPr/>
            </p:nvCxnSpPr>
            <p:spPr>
              <a:xfrm flipH="1">
                <a:off x="1415562" y="1824145"/>
                <a:ext cx="2936670"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id="{393B5EF5-8241-4438-B524-51ECD119AF1A}"/>
                  </a:ext>
                </a:extLst>
              </p:cNvPr>
              <p:cNvSpPr/>
              <p:nvPr/>
            </p:nvSpPr>
            <p:spPr>
              <a:xfrm>
                <a:off x="2681654" y="1779645"/>
                <a:ext cx="102002" cy="9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F5D2899-7CF9-4B11-ACE8-CC5535149FDD}"/>
                  </a:ext>
                </a:extLst>
              </p:cNvPr>
              <p:cNvCxnSpPr>
                <a:cxnSpLocks/>
              </p:cNvCxnSpPr>
              <p:nvPr/>
            </p:nvCxnSpPr>
            <p:spPr>
              <a:xfrm>
                <a:off x="2681654" y="2435469"/>
                <a:ext cx="44298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E14905-0200-4F3C-9F5B-90A610C8EF2D}"/>
                  </a:ext>
                </a:extLst>
              </p:cNvPr>
              <p:cNvSpPr txBox="1"/>
              <p:nvPr/>
            </p:nvSpPr>
            <p:spPr>
              <a:xfrm>
                <a:off x="4625400" y="2286553"/>
                <a:ext cx="388686" cy="369332"/>
              </a:xfrm>
              <a:prstGeom prst="rect">
                <a:avLst/>
              </a:prstGeom>
              <a:solidFill>
                <a:schemeClr val="bg1"/>
              </a:solidFill>
            </p:spPr>
            <p:txBody>
              <a:bodyPr wrap="square" rtlCol="0">
                <a:spAutoFit/>
              </a:bodyPr>
              <a:lstStyle/>
              <a:p>
                <a:r>
                  <a:rPr lang="bn-BD" dirty="0">
                    <a:solidFill>
                      <a:schemeClr val="accent1">
                        <a:lumMod val="75000"/>
                      </a:schemeClr>
                    </a:solidFill>
                  </a:rPr>
                  <a:t>r</a:t>
                </a:r>
                <a:endParaRPr 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19CC65-D7CD-47F2-8822-E9AF66824EBB}"/>
                      </a:ext>
                    </a:extLst>
                  </p:cNvPr>
                  <p:cNvSpPr txBox="1"/>
                  <p:nvPr/>
                </p:nvSpPr>
                <p:spPr>
                  <a:xfrm>
                    <a:off x="1650104" y="1283909"/>
                    <a:ext cx="663948" cy="4945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solidFill>
                                <a:schemeClr val="accent1"/>
                              </a:solidFill>
                              <a:latin typeface="NikoshBAN" panose="02000000000000000000" pitchFamily="2" charset="0"/>
                              <a:cs typeface="NikoshBAN" panose="02000000000000000000" pitchFamily="2" charset="0"/>
                            </a:rPr>
                            <m:t>V</m:t>
                          </m:r>
                          <m:r>
                            <m:rPr>
                              <m:nor/>
                            </m:rPr>
                            <a:rPr lang="en-US" sz="2400" baseline="-25000" dirty="0" smtClean="0">
                              <a:solidFill>
                                <a:schemeClr val="accent1"/>
                              </a:solidFill>
                              <a:latin typeface="Times New Roman" panose="02020603050405020304" pitchFamily="18" charset="0"/>
                              <a:cs typeface="Times New Roman" panose="02020603050405020304" pitchFamily="18" charset="0"/>
                            </a:rPr>
                            <m:t>2</m:t>
                          </m:r>
                        </m:oMath>
                      </m:oMathPara>
                    </a14:m>
                    <a:endParaRPr lang="en-US" sz="2400" dirty="0">
                      <a:solidFill>
                        <a:schemeClr val="accent1"/>
                      </a:solidFill>
                    </a:endParaRPr>
                  </a:p>
                </p:txBody>
              </p:sp>
            </mc:Choice>
            <mc:Fallback xmlns="">
              <p:sp>
                <p:nvSpPr>
                  <p:cNvPr id="27" name="TextBox 26">
                    <a:extLst>
                      <a:ext uri="{FF2B5EF4-FFF2-40B4-BE49-F238E27FC236}">
                        <a16:creationId xmlns:a16="http://schemas.microsoft.com/office/drawing/2014/main" id="{2719CC65-D7CD-47F2-8822-E9AF66824EBB}"/>
                      </a:ext>
                    </a:extLst>
                  </p:cNvPr>
                  <p:cNvSpPr txBox="1">
                    <a:spLocks noRot="1" noChangeAspect="1" noMove="1" noResize="1" noEditPoints="1" noAdjustHandles="1" noChangeArrowheads="1" noChangeShapeType="1" noTextEdit="1"/>
                  </p:cNvSpPr>
                  <p:nvPr/>
                </p:nvSpPr>
                <p:spPr>
                  <a:xfrm>
                    <a:off x="1650104" y="1283909"/>
                    <a:ext cx="663948" cy="494535"/>
                  </a:xfrm>
                  <a:prstGeom prst="rect">
                    <a:avLst/>
                  </a:prstGeom>
                  <a:blipFill>
                    <a:blip r:embed="rId3"/>
                    <a:stretch>
                      <a:fillRect b="-2632"/>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797521E-4013-44F0-A899-89D24E267568}"/>
                  </a:ext>
                </a:extLst>
              </p:cNvPr>
              <p:cNvSpPr txBox="1"/>
              <p:nvPr/>
            </p:nvSpPr>
            <p:spPr>
              <a:xfrm>
                <a:off x="2564070" y="1383542"/>
                <a:ext cx="383068" cy="461665"/>
              </a:xfrm>
              <a:prstGeom prst="rect">
                <a:avLst/>
              </a:prstGeom>
              <a:noFill/>
            </p:spPr>
            <p:txBody>
              <a:bodyPr wrap="square" rtlCol="0">
                <a:spAutoFit/>
              </a:bodyPr>
              <a:lstStyle/>
              <a:p>
                <a:r>
                  <a:rPr lang="bn-BD" sz="2400" dirty="0">
                    <a:solidFill>
                      <a:schemeClr val="accent1"/>
                    </a:solidFill>
                  </a:rPr>
                  <a:t>C</a:t>
                </a:r>
                <a:endParaRPr lang="en-US" sz="2400" dirty="0">
                  <a:solidFill>
                    <a:schemeClr val="accent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E14A546-E94F-416A-B2F1-FFAAC9E01370}"/>
                      </a:ext>
                    </a:extLst>
                  </p:cNvPr>
                  <p:cNvSpPr txBox="1"/>
                  <p:nvPr/>
                </p:nvSpPr>
                <p:spPr>
                  <a:xfrm>
                    <a:off x="3442197" y="1259952"/>
                    <a:ext cx="663948" cy="4945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solidFill>
                                <a:schemeClr val="accent1"/>
                              </a:solidFill>
                              <a:latin typeface="NikoshBAN" panose="02000000000000000000" pitchFamily="2" charset="0"/>
                              <a:cs typeface="NikoshBAN" panose="02000000000000000000" pitchFamily="2" charset="0"/>
                            </a:rPr>
                            <m:t>V</m:t>
                          </m:r>
                          <m:r>
                            <m:rPr>
                              <m:nor/>
                            </m:rPr>
                            <a:rPr lang="en-US" sz="2400" baseline="-25000" dirty="0" smtClean="0">
                              <a:solidFill>
                                <a:schemeClr val="accent1"/>
                              </a:solidFill>
                              <a:latin typeface="Times New Roman" panose="02020603050405020304" pitchFamily="18" charset="0"/>
                              <a:cs typeface="Times New Roman" panose="02020603050405020304" pitchFamily="18" charset="0"/>
                            </a:rPr>
                            <m:t>1</m:t>
                          </m:r>
                        </m:oMath>
                      </m:oMathPara>
                    </a14:m>
                    <a:endParaRPr lang="en-US" sz="2400" dirty="0">
                      <a:solidFill>
                        <a:schemeClr val="accent1"/>
                      </a:solidFill>
                    </a:endParaRPr>
                  </a:p>
                </p:txBody>
              </p:sp>
            </mc:Choice>
            <mc:Fallback xmlns="">
              <p:sp>
                <p:nvSpPr>
                  <p:cNvPr id="30" name="TextBox 29">
                    <a:extLst>
                      <a:ext uri="{FF2B5EF4-FFF2-40B4-BE49-F238E27FC236}">
                        <a16:creationId xmlns:a16="http://schemas.microsoft.com/office/drawing/2014/main" id="{9E14A546-E94F-416A-B2F1-FFAAC9E01370}"/>
                      </a:ext>
                    </a:extLst>
                  </p:cNvPr>
                  <p:cNvSpPr txBox="1">
                    <a:spLocks noRot="1" noChangeAspect="1" noMove="1" noResize="1" noEditPoints="1" noAdjustHandles="1" noChangeArrowheads="1" noChangeShapeType="1" noTextEdit="1"/>
                  </p:cNvSpPr>
                  <p:nvPr/>
                </p:nvSpPr>
                <p:spPr>
                  <a:xfrm>
                    <a:off x="3442197" y="1259952"/>
                    <a:ext cx="663948" cy="494535"/>
                  </a:xfrm>
                  <a:prstGeom prst="rect">
                    <a:avLst/>
                  </a:prstGeom>
                  <a:blipFill>
                    <a:blip r:embed="rId4"/>
                    <a:stretch>
                      <a:fillRect b="-4000"/>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7403557A-9EBA-4D07-A585-EC870624258B}"/>
                  </a:ext>
                </a:extLst>
              </p:cNvPr>
              <p:cNvSpPr txBox="1"/>
              <p:nvPr/>
            </p:nvSpPr>
            <p:spPr>
              <a:xfrm>
                <a:off x="4445687" y="1102250"/>
                <a:ext cx="663948" cy="461665"/>
              </a:xfrm>
              <a:prstGeom prst="rect">
                <a:avLst/>
              </a:prstGeom>
              <a:noFill/>
            </p:spPr>
            <p:txBody>
              <a:bodyPr wrap="square" rtlCol="0">
                <a:spAutoFit/>
              </a:bodyPr>
              <a:lstStyle/>
              <a:p>
                <a:r>
                  <a:rPr lang="bn-BD" sz="2400" dirty="0">
                    <a:solidFill>
                      <a:schemeClr val="accent1"/>
                    </a:solidFill>
                  </a:rPr>
                  <a:t>A</a:t>
                </a:r>
                <a:endParaRPr lang="en-US" sz="2400" dirty="0">
                  <a:solidFill>
                    <a:schemeClr val="accent1"/>
                  </a:solidFill>
                </a:endParaRPr>
              </a:p>
            </p:txBody>
          </p:sp>
          <p:sp>
            <p:nvSpPr>
              <p:cNvPr id="32" name="TextBox 31">
                <a:extLst>
                  <a:ext uri="{FF2B5EF4-FFF2-40B4-BE49-F238E27FC236}">
                    <a16:creationId xmlns:a16="http://schemas.microsoft.com/office/drawing/2014/main" id="{7225F29D-EA66-49F1-A077-F9EE034603A4}"/>
                  </a:ext>
                </a:extLst>
              </p:cNvPr>
              <p:cNvSpPr txBox="1"/>
              <p:nvPr/>
            </p:nvSpPr>
            <p:spPr>
              <a:xfrm>
                <a:off x="9384704" y="1088059"/>
                <a:ext cx="663948" cy="461665"/>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cxnSp>
            <p:nvCxnSpPr>
              <p:cNvPr id="36" name="Straight Arrow Connector 35">
                <a:extLst>
                  <a:ext uri="{FF2B5EF4-FFF2-40B4-BE49-F238E27FC236}">
                    <a16:creationId xmlns:a16="http://schemas.microsoft.com/office/drawing/2014/main" id="{139C7562-387E-4208-85A1-FABFDE636D41}"/>
                  </a:ext>
                </a:extLst>
              </p:cNvPr>
              <p:cNvCxnSpPr>
                <a:cxnSpLocks/>
              </p:cNvCxnSpPr>
              <p:nvPr/>
            </p:nvCxnSpPr>
            <p:spPr>
              <a:xfrm flipV="1">
                <a:off x="2738020" y="1814137"/>
                <a:ext cx="1139388" cy="1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E0C7A85-5E6D-4A6A-90DB-DFE4EC3BBD7C}"/>
                  </a:ext>
                </a:extLst>
              </p:cNvPr>
              <p:cNvCxnSpPr>
                <a:cxnSpLocks/>
              </p:cNvCxnSpPr>
              <p:nvPr/>
            </p:nvCxnSpPr>
            <p:spPr>
              <a:xfrm flipH="1" flipV="1">
                <a:off x="1807750" y="1817304"/>
                <a:ext cx="88481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sp>
        <p:nvSpPr>
          <p:cNvPr id="29" name="TextBox 28">
            <a:extLst>
              <a:ext uri="{FF2B5EF4-FFF2-40B4-BE49-F238E27FC236}">
                <a16:creationId xmlns:a16="http://schemas.microsoft.com/office/drawing/2014/main" id="{7DCDF3D0-9F29-49AA-8E53-6B68A6261B1C}"/>
              </a:ext>
            </a:extLst>
          </p:cNvPr>
          <p:cNvSpPr txBox="1"/>
          <p:nvPr/>
        </p:nvSpPr>
        <p:spPr>
          <a:xfrm>
            <a:off x="504738" y="575431"/>
            <a:ext cx="10965809" cy="646331"/>
          </a:xfrm>
          <a:prstGeom prst="rect">
            <a:avLst/>
          </a:prstGeom>
          <a:noFill/>
          <a:ln>
            <a:noFill/>
          </a:ln>
        </p:spPr>
        <p:txBody>
          <a:bodyPr wrap="square" rtlCol="0">
            <a:spAutoFit/>
          </a:bodyPr>
          <a:lstStyle/>
          <a:p>
            <a:pPr algn="ctr"/>
            <a:r>
              <a:rPr lang="bn-BD" sz="3600" b="1" u="sng" dirty="0">
                <a:latin typeface="NikoshBAN" panose="02000000000000000000" pitchFamily="2" charset="0"/>
                <a:cs typeface="NikoshBAN" panose="02000000000000000000" pitchFamily="2" charset="0"/>
              </a:rPr>
              <a:t>দ্বিমেরুর অক্ষের উপর অবস্থিত বিন্দুর জন্য </a:t>
            </a:r>
            <a:r>
              <a:rPr lang="en-US" sz="3600" b="1" u="sng" dirty="0" err="1">
                <a:latin typeface="NikoshBAN" panose="02000000000000000000" pitchFamily="2" charset="0"/>
                <a:cs typeface="NikoshBAN" panose="02000000000000000000" pitchFamily="2" charset="0"/>
              </a:rPr>
              <a:t>তড়ি</a:t>
            </a:r>
            <a:r>
              <a:rPr lang="en-US" sz="3600" b="1" u="sng" dirty="0">
                <a:latin typeface="NikoshBAN" panose="02000000000000000000" pitchFamily="2" charset="0"/>
                <a:cs typeface="NikoshBAN" panose="02000000000000000000" pitchFamily="2" charset="0"/>
              </a:rPr>
              <a:t>ৎ </a:t>
            </a:r>
            <a:r>
              <a:rPr lang="en-US" sz="3600" b="1" u="sng" dirty="0" err="1">
                <a:latin typeface="NikoshBAN" panose="02000000000000000000" pitchFamily="2" charset="0"/>
                <a:cs typeface="NikoshBAN" panose="02000000000000000000" pitchFamily="2" charset="0"/>
              </a:rPr>
              <a:t>বিভব</a:t>
            </a:r>
            <a:r>
              <a:rPr lang="en-US" sz="3600" b="1" u="sng" dirty="0">
                <a:latin typeface="NikoshBAN" panose="02000000000000000000" pitchFamily="2" charset="0"/>
                <a:cs typeface="NikoshBAN" panose="02000000000000000000" pitchFamily="2" charset="0"/>
              </a:rPr>
              <a:t> </a:t>
            </a:r>
            <a:r>
              <a:rPr lang="en-US" sz="3600" b="1" u="sng" dirty="0" err="1">
                <a:latin typeface="NikoshBAN" panose="02000000000000000000" pitchFamily="2" charset="0"/>
                <a:cs typeface="NikoshBAN" panose="02000000000000000000" pitchFamily="2" charset="0"/>
              </a:rPr>
              <a:t>এর</a:t>
            </a:r>
            <a:r>
              <a:rPr lang="bn-BD" sz="3600" b="1" u="sng" dirty="0">
                <a:latin typeface="NikoshBAN" panose="02000000000000000000" pitchFamily="2" charset="0"/>
                <a:cs typeface="NikoshBAN" panose="02000000000000000000" pitchFamily="2" charset="0"/>
              </a:rPr>
              <a:t> রাশিমালা</a:t>
            </a:r>
            <a:endParaRPr lang="en-US" sz="3600" b="1" u="sng"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AF5108F7-2F78-4757-B216-0758C02B75F1}"/>
              </a:ext>
            </a:extLst>
          </p:cNvPr>
          <p:cNvSpPr txBox="1"/>
          <p:nvPr/>
        </p:nvSpPr>
        <p:spPr>
          <a:xfrm>
            <a:off x="821804" y="2715388"/>
            <a:ext cx="10449887" cy="1015663"/>
          </a:xfrm>
          <a:prstGeom prst="rect">
            <a:avLst/>
          </a:prstGeom>
          <a:noFill/>
          <a:ln>
            <a:noFill/>
          </a:ln>
        </p:spPr>
        <p:txBody>
          <a:bodyPr wrap="square" rtlCol="0">
            <a:spAutoFit/>
          </a:bodyPr>
          <a:lstStyle/>
          <a:p>
            <a:pPr algn="just"/>
            <a:r>
              <a:rPr lang="bn-BD" sz="3000" dirty="0">
                <a:latin typeface="NikoshBAN" panose="02000000000000000000" pitchFamily="2" charset="0"/>
                <a:cs typeface="NikoshBAN" panose="02000000000000000000" pitchFamily="2" charset="0"/>
              </a:rPr>
              <a:t>ধরা যাক, A ও B বিন্দুতে দুটি বিন্দু চার্জ</a:t>
            </a:r>
            <a:r>
              <a:rPr lang="en-US" sz="3000" dirty="0">
                <a:latin typeface="NikoshBAN" panose="02000000000000000000" pitchFamily="2" charset="0"/>
                <a:cs typeface="NikoshBAN" panose="02000000000000000000" pitchFamily="2" charset="0"/>
              </a:rPr>
              <a:t> +q ও –q </a:t>
            </a:r>
            <a:r>
              <a:rPr lang="bn-BD" sz="3000" dirty="0">
                <a:latin typeface="NikoshBAN" panose="02000000000000000000" pitchFamily="2" charset="0"/>
                <a:cs typeface="NikoshBAN" panose="02000000000000000000" pitchFamily="2" charset="0"/>
              </a:rPr>
              <a:t>পরস্পর </a:t>
            </a:r>
            <a:r>
              <a:rPr lang="en-US" sz="3000" dirty="0">
                <a:latin typeface="Times New Roman" panose="02020603050405020304" pitchFamily="18" charset="0"/>
                <a:cs typeface="Times New Roman" panose="02020603050405020304" pitchFamily="18" charset="0"/>
              </a:rPr>
              <a:t>2</a:t>
            </a:r>
            <a:r>
              <a:rPr lang="en-US" sz="3000" dirty="0">
                <a:latin typeface="NikoshBAN" panose="02000000000000000000" pitchFamily="2" charset="0"/>
                <a:cs typeface="NikoshBAN" panose="02000000000000000000" pitchFamily="2" charset="0"/>
              </a:rPr>
              <a:t>l</a:t>
            </a:r>
            <a:r>
              <a:rPr lang="bn-BD" sz="3000" dirty="0">
                <a:latin typeface="NikoshBAN" panose="02000000000000000000" pitchFamily="2" charset="0"/>
                <a:cs typeface="NikoshBAN" panose="02000000000000000000" pitchFamily="2" charset="0"/>
              </a:rPr>
              <a:t> দূরে থেকে একটি </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দ্বিমেরু</a:t>
            </a:r>
            <a:r>
              <a:rPr lang="bn-BD" sz="3000" dirty="0">
                <a:latin typeface="NikoshBAN" panose="02000000000000000000" pitchFamily="2" charset="0"/>
                <a:cs typeface="NikoshBAN" panose="02000000000000000000" pitchFamily="2" charset="0"/>
              </a:rPr>
              <a:t> গঠন করে। O হচ্ছে দ্বিমেরুর কেন্দ্র। </a:t>
            </a:r>
            <a:endParaRPr lang="en-US" sz="3000"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70B695BA-4366-4C6C-B27E-19F60E80BD25}"/>
              </a:ext>
            </a:extLst>
          </p:cNvPr>
          <p:cNvSpPr txBox="1"/>
          <p:nvPr/>
        </p:nvSpPr>
        <p:spPr>
          <a:xfrm>
            <a:off x="788353" y="3691149"/>
            <a:ext cx="10516787" cy="553998"/>
          </a:xfrm>
          <a:prstGeom prst="rect">
            <a:avLst/>
          </a:prstGeom>
          <a:noFill/>
          <a:ln>
            <a:noFill/>
          </a:ln>
        </p:spPr>
        <p:txBody>
          <a:bodyPr wrap="square" rtlCol="0">
            <a:spAutoFit/>
          </a:bodyPr>
          <a:lstStyle/>
          <a:p>
            <a:pPr algn="just"/>
            <a:r>
              <a:rPr lang="en-US" sz="3000" dirty="0">
                <a:latin typeface="NikoshBAN" panose="02000000000000000000" pitchFamily="2" charset="0"/>
                <a:cs typeface="NikoshBAN" panose="02000000000000000000" pitchFamily="2" charset="0"/>
              </a:rPr>
              <a:t>O</a:t>
            </a:r>
            <a:r>
              <a:rPr lang="bn-BD" sz="3000" dirty="0">
                <a:latin typeface="NikoshBAN" panose="02000000000000000000" pitchFamily="2" charset="0"/>
                <a:cs typeface="NikoshBAN" panose="02000000000000000000" pitchFamily="2" charset="0"/>
              </a:rPr>
              <a:t> হতে </a:t>
            </a:r>
            <a:r>
              <a:rPr lang="en-US" sz="3000" dirty="0">
                <a:latin typeface="NikoshBAN" panose="02000000000000000000" pitchFamily="2" charset="0"/>
                <a:cs typeface="NikoshBAN" panose="02000000000000000000" pitchFamily="2" charset="0"/>
              </a:rPr>
              <a:t>+q</a:t>
            </a:r>
            <a:r>
              <a:rPr lang="bn-BD" sz="3000" dirty="0">
                <a:latin typeface="NikoshBAN" panose="02000000000000000000" pitchFamily="2" charset="0"/>
                <a:cs typeface="NikoshBAN" panose="02000000000000000000" pitchFamily="2" charset="0"/>
              </a:rPr>
              <a:t> চার্জের দিকে r দূরত্বে দ্বিমেরুর অক্ষের উপর কোন বিন্দু C নিই। </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36F5D6E-3C96-452B-ACAF-81E50DAAD0A3}"/>
                  </a:ext>
                </a:extLst>
              </p:cNvPr>
              <p:cNvSpPr txBox="1"/>
              <p:nvPr/>
            </p:nvSpPr>
            <p:spPr>
              <a:xfrm>
                <a:off x="788352" y="4223187"/>
                <a:ext cx="10449887" cy="804259"/>
              </a:xfrm>
              <a:prstGeom prst="rect">
                <a:avLst/>
              </a:prstGeom>
              <a:noFill/>
              <a:ln>
                <a:noFill/>
              </a:ln>
            </p:spPr>
            <p:txBody>
              <a:bodyPr wrap="square" rtlCol="0">
                <a:spAutoFit/>
              </a:bodyPr>
              <a:lstStyle/>
              <a:p>
                <a:pPr algn="just"/>
                <a:r>
                  <a:rPr lang="bn-BD" sz="3000" dirty="0">
                    <a:solidFill>
                      <a:schemeClr val="tx1"/>
                    </a:solidFill>
                    <a:latin typeface="NikoshBAN" panose="02000000000000000000" pitchFamily="2" charset="0"/>
                    <a:cs typeface="NikoshBAN" panose="02000000000000000000" pitchFamily="2" charset="0"/>
                  </a:rPr>
                  <a:t>C বিন্দুতে </a:t>
                </a:r>
                <a:r>
                  <a:rPr lang="en-US" sz="3000" dirty="0">
                    <a:solidFill>
                      <a:schemeClr val="tx1"/>
                    </a:solidFill>
                    <a:latin typeface="NikoshBAN" panose="02000000000000000000" pitchFamily="2" charset="0"/>
                    <a:cs typeface="NikoshBAN" panose="02000000000000000000" pitchFamily="2" charset="0"/>
                  </a:rPr>
                  <a:t>–q</a:t>
                </a:r>
                <a:r>
                  <a:rPr lang="bn-BD" sz="3000" dirty="0">
                    <a:solidFill>
                      <a:schemeClr val="tx1"/>
                    </a:solidFill>
                    <a:latin typeface="NikoshBAN" panose="02000000000000000000" pitchFamily="2" charset="0"/>
                    <a:cs typeface="NikoshBAN" panose="02000000000000000000" pitchFamily="2" charset="0"/>
                  </a:rPr>
                  <a:t> চার্জের জন্য তড়িৎ </a:t>
                </a:r>
                <a:r>
                  <a:rPr lang="en-US" sz="3000" dirty="0" err="1">
                    <a:solidFill>
                      <a:schemeClr val="tx1"/>
                    </a:solidFill>
                    <a:latin typeface="NikoshBAN" panose="02000000000000000000" pitchFamily="2" charset="0"/>
                    <a:cs typeface="NikoshBAN" panose="02000000000000000000" pitchFamily="2" charset="0"/>
                  </a:rPr>
                  <a:t>বিভব</a:t>
                </a:r>
                <a:r>
                  <a:rPr lang="en-US" sz="3000" dirty="0">
                    <a:solidFill>
                      <a:schemeClr val="tx1"/>
                    </a:solidFill>
                    <a:latin typeface="NikoshBAN" panose="02000000000000000000" pitchFamily="2" charset="0"/>
                    <a:cs typeface="NikoshBAN" panose="02000000000000000000" pitchFamily="2" charset="0"/>
                  </a:rPr>
                  <a:t>,</a:t>
                </a:r>
                <a:r>
                  <a:rPr lang="bn-BD" sz="3000" dirty="0">
                    <a:solidFill>
                      <a:schemeClr val="tx1"/>
                    </a:solidFill>
                    <a:latin typeface="NikoshBAN" panose="02000000000000000000" pitchFamily="2" charset="0"/>
                    <a:cs typeface="NikoshBAN" panose="02000000000000000000" pitchFamily="2" charset="0"/>
                  </a:rPr>
                  <a:t> </a:t>
                </a:r>
                <a:r>
                  <a:rPr lang="en-US" sz="3000" dirty="0">
                    <a:solidFill>
                      <a:schemeClr val="tx1"/>
                    </a:solidFill>
                    <a:latin typeface="NikoshBAN" panose="02000000000000000000" pitchFamily="2" charset="0"/>
                    <a:cs typeface="NikoshBAN" panose="02000000000000000000" pitchFamily="2" charset="0"/>
                  </a:rPr>
                  <a:t>V</a:t>
                </a:r>
                <a:r>
                  <a:rPr lang="en-US" sz="3000" baseline="-25000" dirty="0">
                    <a:solidFill>
                      <a:schemeClr val="tx1"/>
                    </a:solidFill>
                    <a:latin typeface="Times New Roman" panose="02020603050405020304" pitchFamily="18" charset="0"/>
                    <a:cs typeface="Times New Roman" panose="02020603050405020304" pitchFamily="18" charset="0"/>
                  </a:rPr>
                  <a:t>1</a:t>
                </a:r>
                <a:r>
                  <a:rPr lang="bn-BD" sz="3000" dirty="0">
                    <a:solidFill>
                      <a:schemeClr val="tx1"/>
                    </a:solidFill>
                    <a:latin typeface="NikoshBAN" panose="02000000000000000000" pitchFamily="2" charset="0"/>
                    <a:cs typeface="NikoshBAN" panose="02000000000000000000" pitchFamily="2" charset="0"/>
                  </a:rPr>
                  <a:t>= -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𝑞</m:t>
                        </m:r>
                      </m:num>
                      <m:den>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cs typeface="NikoshBAN" panose="02000000000000000000" pitchFamily="2" charset="0"/>
                          </a:rPr>
                          <m:t>)</m:t>
                        </m:r>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35" name="TextBox 34">
                <a:extLst>
                  <a:ext uri="{FF2B5EF4-FFF2-40B4-BE49-F238E27FC236}">
                    <a16:creationId xmlns:a16="http://schemas.microsoft.com/office/drawing/2014/main" id="{E36F5D6E-3C96-452B-ACAF-81E50DAAD0A3}"/>
                  </a:ext>
                </a:extLst>
              </p:cNvPr>
              <p:cNvSpPr txBox="1">
                <a:spLocks noRot="1" noChangeAspect="1" noMove="1" noResize="1" noEditPoints="1" noAdjustHandles="1" noChangeArrowheads="1" noChangeShapeType="1" noTextEdit="1"/>
              </p:cNvSpPr>
              <p:nvPr/>
            </p:nvSpPr>
            <p:spPr>
              <a:xfrm>
                <a:off x="788352" y="4223187"/>
                <a:ext cx="10449887" cy="804259"/>
              </a:xfrm>
              <a:prstGeom prst="rect">
                <a:avLst/>
              </a:prstGeom>
              <a:blipFill>
                <a:blip r:embed="rId5"/>
                <a:stretch>
                  <a:fillRect l="-1341" b="-60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3ED1D23-E6AE-4B05-A25E-7EFB4002263D}"/>
                  </a:ext>
                </a:extLst>
              </p:cNvPr>
              <p:cNvSpPr txBox="1"/>
              <p:nvPr/>
            </p:nvSpPr>
            <p:spPr>
              <a:xfrm>
                <a:off x="788352" y="4926483"/>
                <a:ext cx="10449887" cy="804259"/>
              </a:xfrm>
              <a:prstGeom prst="rect">
                <a:avLst/>
              </a:prstGeom>
              <a:noFill/>
              <a:ln>
                <a:noFill/>
              </a:ln>
            </p:spPr>
            <p:txBody>
              <a:bodyPr wrap="square" rtlCol="0">
                <a:spAutoFit/>
              </a:bodyPr>
              <a:lstStyle/>
              <a:p>
                <a:pPr algn="just"/>
                <a:r>
                  <a:rPr lang="bn-BD" sz="3000" dirty="0">
                    <a:solidFill>
                      <a:schemeClr val="tx1"/>
                    </a:solidFill>
                    <a:latin typeface="NikoshBAN" panose="02000000000000000000" pitchFamily="2" charset="0"/>
                    <a:cs typeface="NikoshBAN" panose="02000000000000000000" pitchFamily="2" charset="0"/>
                  </a:rPr>
                  <a:t>C বিন্দুতে </a:t>
                </a:r>
                <a:r>
                  <a:rPr lang="en-US" sz="3000" dirty="0">
                    <a:solidFill>
                      <a:schemeClr val="tx1"/>
                    </a:solidFill>
                    <a:latin typeface="NikoshBAN" panose="02000000000000000000" pitchFamily="2" charset="0"/>
                    <a:cs typeface="NikoshBAN" panose="02000000000000000000" pitchFamily="2" charset="0"/>
                  </a:rPr>
                  <a:t>–q</a:t>
                </a:r>
                <a:r>
                  <a:rPr lang="bn-BD" sz="3000" dirty="0">
                    <a:solidFill>
                      <a:schemeClr val="tx1"/>
                    </a:solidFill>
                    <a:latin typeface="NikoshBAN" panose="02000000000000000000" pitchFamily="2" charset="0"/>
                    <a:cs typeface="NikoshBAN" panose="02000000000000000000" pitchFamily="2" charset="0"/>
                  </a:rPr>
                  <a:t> চার্জের জন্য তড়িৎ </a:t>
                </a:r>
                <a:r>
                  <a:rPr lang="en-US" sz="3000" dirty="0" err="1">
                    <a:solidFill>
                      <a:schemeClr val="tx1"/>
                    </a:solidFill>
                    <a:latin typeface="NikoshBAN" panose="02000000000000000000" pitchFamily="2" charset="0"/>
                    <a:cs typeface="NikoshBAN" panose="02000000000000000000" pitchFamily="2" charset="0"/>
                  </a:rPr>
                  <a:t>বিভব</a:t>
                </a:r>
                <a:r>
                  <a:rPr lang="en-US" sz="3000" dirty="0">
                    <a:solidFill>
                      <a:schemeClr val="tx1"/>
                    </a:solidFill>
                    <a:latin typeface="NikoshBAN" panose="02000000000000000000" pitchFamily="2" charset="0"/>
                    <a:cs typeface="NikoshBAN" panose="02000000000000000000" pitchFamily="2" charset="0"/>
                  </a:rPr>
                  <a:t>,</a:t>
                </a:r>
                <a:r>
                  <a:rPr lang="bn-BD" sz="3000" dirty="0">
                    <a:solidFill>
                      <a:schemeClr val="tx1"/>
                    </a:solidFill>
                    <a:latin typeface="NikoshBAN" panose="02000000000000000000" pitchFamily="2" charset="0"/>
                    <a:cs typeface="NikoshBAN" panose="02000000000000000000" pitchFamily="2" charset="0"/>
                  </a:rPr>
                  <a:t> </a:t>
                </a:r>
                <a:r>
                  <a:rPr lang="en-US" sz="3000" dirty="0">
                    <a:solidFill>
                      <a:schemeClr val="tx1"/>
                    </a:solidFill>
                    <a:latin typeface="NikoshBAN" panose="02000000000000000000" pitchFamily="2" charset="0"/>
                    <a:cs typeface="NikoshBAN" panose="02000000000000000000" pitchFamily="2" charset="0"/>
                  </a:rPr>
                  <a:t>V</a:t>
                </a:r>
                <a:r>
                  <a:rPr lang="en-US" sz="3000" baseline="-25000" dirty="0">
                    <a:solidFill>
                      <a:schemeClr val="tx1"/>
                    </a:solidFill>
                    <a:latin typeface="Times New Roman" panose="02020603050405020304" pitchFamily="18" charset="0"/>
                    <a:cs typeface="Times New Roman" panose="02020603050405020304" pitchFamily="18" charset="0"/>
                  </a:rPr>
                  <a:t>2</a:t>
                </a:r>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𝑞</m:t>
                        </m:r>
                      </m:num>
                      <m:den>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cs typeface="NikoshBAN" panose="02000000000000000000" pitchFamily="2" charset="0"/>
                          </a:rPr>
                          <m:t>)</m:t>
                        </m:r>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37" name="TextBox 36">
                <a:extLst>
                  <a:ext uri="{FF2B5EF4-FFF2-40B4-BE49-F238E27FC236}">
                    <a16:creationId xmlns:a16="http://schemas.microsoft.com/office/drawing/2014/main" id="{83ED1D23-E6AE-4B05-A25E-7EFB4002263D}"/>
                  </a:ext>
                </a:extLst>
              </p:cNvPr>
              <p:cNvSpPr txBox="1">
                <a:spLocks noRot="1" noChangeAspect="1" noMove="1" noResize="1" noEditPoints="1" noAdjustHandles="1" noChangeArrowheads="1" noChangeShapeType="1" noTextEdit="1"/>
              </p:cNvSpPr>
              <p:nvPr/>
            </p:nvSpPr>
            <p:spPr>
              <a:xfrm>
                <a:off x="788352" y="4926483"/>
                <a:ext cx="10449887" cy="804259"/>
              </a:xfrm>
              <a:prstGeom prst="rect">
                <a:avLst/>
              </a:prstGeom>
              <a:blipFill>
                <a:blip r:embed="rId6"/>
                <a:stretch>
                  <a:fillRect l="-1341" b="-606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27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randombar(horizontal)">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4" grpId="0"/>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88DCF1-032E-4F3F-9A1D-E31B2E87B4D3}"/>
              </a:ext>
            </a:extLst>
          </p:cNvPr>
          <p:cNvGrpSpPr/>
          <p:nvPr/>
        </p:nvGrpSpPr>
        <p:grpSpPr>
          <a:xfrm>
            <a:off x="1772531" y="522034"/>
            <a:ext cx="8481527" cy="1463619"/>
            <a:chOff x="1415562" y="1088059"/>
            <a:chExt cx="8633090" cy="1567826"/>
          </a:xfrm>
        </p:grpSpPr>
        <p:cxnSp>
          <p:nvCxnSpPr>
            <p:cNvPr id="11" name="Straight Connector 10">
              <a:extLst>
                <a:ext uri="{FF2B5EF4-FFF2-40B4-BE49-F238E27FC236}">
                  <a16:creationId xmlns:a16="http://schemas.microsoft.com/office/drawing/2014/main" id="{763E7094-2060-4A6D-A340-BB5D1AC9440D}"/>
                </a:ext>
              </a:extLst>
            </p:cNvPr>
            <p:cNvCxnSpPr>
              <a:cxnSpLocks/>
            </p:cNvCxnSpPr>
            <p:nvPr/>
          </p:nvCxnSpPr>
          <p:spPr>
            <a:xfrm flipV="1">
              <a:off x="5050372" y="1816711"/>
              <a:ext cx="4076360" cy="15652"/>
            </a:xfrm>
            <a:prstGeom prst="line">
              <a:avLst/>
            </a:prstGeom>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CB05C842-C117-4A8D-BE05-DF54D5D60A1D}"/>
                </a:ext>
              </a:extLst>
            </p:cNvPr>
            <p:cNvGrpSpPr/>
            <p:nvPr/>
          </p:nvGrpSpPr>
          <p:grpSpPr>
            <a:xfrm>
              <a:off x="1415562" y="1088059"/>
              <a:ext cx="8633090" cy="1567826"/>
              <a:chOff x="1415562" y="1088059"/>
              <a:chExt cx="8633090" cy="1567826"/>
            </a:xfrm>
          </p:grpSpPr>
          <p:sp>
            <p:nvSpPr>
              <p:cNvPr id="9" name="Oval 8">
                <a:extLst>
                  <a:ext uri="{FF2B5EF4-FFF2-40B4-BE49-F238E27FC236}">
                    <a16:creationId xmlns:a16="http://schemas.microsoft.com/office/drawing/2014/main" id="{AFA95F3F-D7C2-4099-B498-BEBFAE213736}"/>
                  </a:ext>
                </a:extLst>
              </p:cNvPr>
              <p:cNvSpPr/>
              <p:nvPr/>
            </p:nvSpPr>
            <p:spPr>
              <a:xfrm>
                <a:off x="4352232" y="1514679"/>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0" name="Oval 9">
                <a:extLst>
                  <a:ext uri="{FF2B5EF4-FFF2-40B4-BE49-F238E27FC236}">
                    <a16:creationId xmlns:a16="http://schemas.microsoft.com/office/drawing/2014/main" id="{010BC1B1-44E0-4933-A1EE-5B19EAE30AED}"/>
                  </a:ext>
                </a:extLst>
              </p:cNvPr>
              <p:cNvSpPr/>
              <p:nvPr/>
            </p:nvSpPr>
            <p:spPr>
              <a:xfrm>
                <a:off x="9092541" y="1499027"/>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cxnSp>
            <p:nvCxnSpPr>
              <p:cNvPr id="12" name="Straight Arrow Connector 11">
                <a:extLst>
                  <a:ext uri="{FF2B5EF4-FFF2-40B4-BE49-F238E27FC236}">
                    <a16:creationId xmlns:a16="http://schemas.microsoft.com/office/drawing/2014/main" id="{3EEC7E0E-A74F-4A4A-9DC0-D65CE83F2414}"/>
                  </a:ext>
                </a:extLst>
              </p:cNvPr>
              <p:cNvCxnSpPr/>
              <p:nvPr/>
            </p:nvCxnSpPr>
            <p:spPr>
              <a:xfrm flipV="1">
                <a:off x="4718398" y="1423738"/>
                <a:ext cx="4740309" cy="313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0050CC3-923D-4612-A2BD-63CBC613F90E}"/>
                  </a:ext>
                </a:extLst>
              </p:cNvPr>
              <p:cNvSpPr txBox="1"/>
              <p:nvPr/>
            </p:nvSpPr>
            <p:spPr>
              <a:xfrm>
                <a:off x="6860017" y="1253639"/>
                <a:ext cx="388686" cy="355674"/>
              </a:xfrm>
              <a:prstGeom prst="rect">
                <a:avLst/>
              </a:prstGeom>
              <a:solidFill>
                <a:schemeClr val="bg1"/>
              </a:solidFill>
            </p:spPr>
            <p:txBody>
              <a:bodyPr wrap="square" rtlCol="0">
                <a:spAutoFit/>
              </a:bodyPr>
              <a:lstStyle/>
              <a:p>
                <a:r>
                  <a:rPr lang="en-US" dirty="0">
                    <a:solidFill>
                      <a:schemeClr val="accent1">
                        <a:lumMod val="75000"/>
                      </a:schemeClr>
                    </a:solidFill>
                  </a:rPr>
                  <a:t>2l</a:t>
                </a:r>
              </a:p>
            </p:txBody>
          </p:sp>
          <p:sp>
            <p:nvSpPr>
              <p:cNvPr id="14" name="TextBox 13">
                <a:extLst>
                  <a:ext uri="{FF2B5EF4-FFF2-40B4-BE49-F238E27FC236}">
                    <a16:creationId xmlns:a16="http://schemas.microsoft.com/office/drawing/2014/main" id="{A194C676-14FF-4CEF-962A-BAABC0EE0C5B}"/>
                  </a:ext>
                </a:extLst>
              </p:cNvPr>
              <p:cNvSpPr txBox="1"/>
              <p:nvPr/>
            </p:nvSpPr>
            <p:spPr>
              <a:xfrm>
                <a:off x="6860017" y="1831721"/>
                <a:ext cx="663948" cy="461665"/>
              </a:xfrm>
              <a:prstGeom prst="rect">
                <a:avLst/>
              </a:prstGeom>
              <a:noFill/>
            </p:spPr>
            <p:txBody>
              <a:bodyPr wrap="square" rtlCol="0">
                <a:spAutoFit/>
              </a:bodyPr>
              <a:lstStyle/>
              <a:p>
                <a:r>
                  <a:rPr lang="bn-BD" sz="2400" dirty="0">
                    <a:solidFill>
                      <a:schemeClr val="accent1"/>
                    </a:solidFill>
                  </a:rPr>
                  <a:t>O</a:t>
                </a:r>
                <a:endParaRPr lang="en-US" sz="2400" dirty="0">
                  <a:solidFill>
                    <a:schemeClr val="accent1"/>
                  </a:solidFill>
                </a:endParaRPr>
              </a:p>
            </p:txBody>
          </p:sp>
          <p:sp>
            <p:nvSpPr>
              <p:cNvPr id="3" name="Oval 2">
                <a:extLst>
                  <a:ext uri="{FF2B5EF4-FFF2-40B4-BE49-F238E27FC236}">
                    <a16:creationId xmlns:a16="http://schemas.microsoft.com/office/drawing/2014/main" id="{1A166324-F0FC-4928-B460-079B35FFE1FA}"/>
                  </a:ext>
                </a:extLst>
              </p:cNvPr>
              <p:cNvSpPr/>
              <p:nvPr/>
            </p:nvSpPr>
            <p:spPr>
              <a:xfrm>
                <a:off x="6997210" y="1738230"/>
                <a:ext cx="114300" cy="166884"/>
              </a:xfrm>
              <a:prstGeom prst="ellipse">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3C5515-4ED0-4A38-AFF2-57DC51E22F51}"/>
                  </a:ext>
                </a:extLst>
              </p:cNvPr>
              <p:cNvCxnSpPr>
                <a:cxnSpLocks/>
              </p:cNvCxnSpPr>
              <p:nvPr/>
            </p:nvCxnSpPr>
            <p:spPr>
              <a:xfrm flipH="1">
                <a:off x="1415562" y="1824145"/>
                <a:ext cx="2936670"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id="{393B5EF5-8241-4438-B524-51ECD119AF1A}"/>
                  </a:ext>
                </a:extLst>
              </p:cNvPr>
              <p:cNvSpPr/>
              <p:nvPr/>
            </p:nvSpPr>
            <p:spPr>
              <a:xfrm>
                <a:off x="2681654" y="1779645"/>
                <a:ext cx="102002" cy="9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F5D2899-7CF9-4B11-ACE8-CC5535149FDD}"/>
                  </a:ext>
                </a:extLst>
              </p:cNvPr>
              <p:cNvCxnSpPr>
                <a:cxnSpLocks/>
              </p:cNvCxnSpPr>
              <p:nvPr/>
            </p:nvCxnSpPr>
            <p:spPr>
              <a:xfrm>
                <a:off x="2681654" y="2435469"/>
                <a:ext cx="44298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E14905-0200-4F3C-9F5B-90A610C8EF2D}"/>
                  </a:ext>
                </a:extLst>
              </p:cNvPr>
              <p:cNvSpPr txBox="1"/>
              <p:nvPr/>
            </p:nvSpPr>
            <p:spPr>
              <a:xfrm>
                <a:off x="4625400" y="2286553"/>
                <a:ext cx="388686" cy="369332"/>
              </a:xfrm>
              <a:prstGeom prst="rect">
                <a:avLst/>
              </a:prstGeom>
              <a:solidFill>
                <a:schemeClr val="bg1"/>
              </a:solidFill>
            </p:spPr>
            <p:txBody>
              <a:bodyPr wrap="square" rtlCol="0">
                <a:spAutoFit/>
              </a:bodyPr>
              <a:lstStyle/>
              <a:p>
                <a:r>
                  <a:rPr lang="bn-BD" dirty="0">
                    <a:solidFill>
                      <a:schemeClr val="accent1">
                        <a:lumMod val="75000"/>
                      </a:schemeClr>
                    </a:solidFill>
                  </a:rPr>
                  <a:t>r</a:t>
                </a:r>
                <a:endParaRPr 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19CC65-D7CD-47F2-8822-E9AF66824EBB}"/>
                      </a:ext>
                    </a:extLst>
                  </p:cNvPr>
                  <p:cNvSpPr txBox="1"/>
                  <p:nvPr/>
                </p:nvSpPr>
                <p:spPr>
                  <a:xfrm>
                    <a:off x="1650104" y="1283909"/>
                    <a:ext cx="663948" cy="4945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solidFill>
                                <a:schemeClr val="accent1"/>
                              </a:solidFill>
                              <a:latin typeface="NikoshBAN" panose="02000000000000000000" pitchFamily="2" charset="0"/>
                              <a:cs typeface="NikoshBAN" panose="02000000000000000000" pitchFamily="2" charset="0"/>
                            </a:rPr>
                            <m:t>V</m:t>
                          </m:r>
                          <m:r>
                            <m:rPr>
                              <m:nor/>
                            </m:rPr>
                            <a:rPr lang="en-US" sz="2400" baseline="-25000" dirty="0" smtClean="0">
                              <a:solidFill>
                                <a:schemeClr val="accent1"/>
                              </a:solidFill>
                              <a:latin typeface="Times New Roman" panose="02020603050405020304" pitchFamily="18" charset="0"/>
                              <a:cs typeface="Times New Roman" panose="02020603050405020304" pitchFamily="18" charset="0"/>
                            </a:rPr>
                            <m:t>2</m:t>
                          </m:r>
                        </m:oMath>
                      </m:oMathPara>
                    </a14:m>
                    <a:endParaRPr lang="en-US" sz="2400" dirty="0">
                      <a:solidFill>
                        <a:schemeClr val="accent1"/>
                      </a:solidFill>
                    </a:endParaRPr>
                  </a:p>
                </p:txBody>
              </p:sp>
            </mc:Choice>
            <mc:Fallback xmlns="">
              <p:sp>
                <p:nvSpPr>
                  <p:cNvPr id="27" name="TextBox 26">
                    <a:extLst>
                      <a:ext uri="{FF2B5EF4-FFF2-40B4-BE49-F238E27FC236}">
                        <a16:creationId xmlns:a16="http://schemas.microsoft.com/office/drawing/2014/main" id="{2719CC65-D7CD-47F2-8822-E9AF66824EBB}"/>
                      </a:ext>
                    </a:extLst>
                  </p:cNvPr>
                  <p:cNvSpPr txBox="1">
                    <a:spLocks noRot="1" noChangeAspect="1" noMove="1" noResize="1" noEditPoints="1" noAdjustHandles="1" noChangeArrowheads="1" noChangeShapeType="1" noTextEdit="1"/>
                  </p:cNvSpPr>
                  <p:nvPr/>
                </p:nvSpPr>
                <p:spPr>
                  <a:xfrm>
                    <a:off x="1650104" y="1283909"/>
                    <a:ext cx="663948" cy="494535"/>
                  </a:xfrm>
                  <a:prstGeom prst="rect">
                    <a:avLst/>
                  </a:prstGeom>
                  <a:blipFill>
                    <a:blip r:embed="rId3"/>
                    <a:stretch>
                      <a:fillRect b="-4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797521E-4013-44F0-A899-89D24E267568}"/>
                  </a:ext>
                </a:extLst>
              </p:cNvPr>
              <p:cNvSpPr txBox="1"/>
              <p:nvPr/>
            </p:nvSpPr>
            <p:spPr>
              <a:xfrm>
                <a:off x="2564070" y="1383542"/>
                <a:ext cx="383068" cy="461665"/>
              </a:xfrm>
              <a:prstGeom prst="rect">
                <a:avLst/>
              </a:prstGeom>
              <a:noFill/>
            </p:spPr>
            <p:txBody>
              <a:bodyPr wrap="square" rtlCol="0">
                <a:spAutoFit/>
              </a:bodyPr>
              <a:lstStyle/>
              <a:p>
                <a:r>
                  <a:rPr lang="bn-BD" sz="2400" dirty="0">
                    <a:solidFill>
                      <a:schemeClr val="accent1"/>
                    </a:solidFill>
                  </a:rPr>
                  <a:t>C</a:t>
                </a:r>
                <a:endParaRPr lang="en-US" sz="2400" dirty="0">
                  <a:solidFill>
                    <a:schemeClr val="accent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E14A546-E94F-416A-B2F1-FFAAC9E01370}"/>
                      </a:ext>
                    </a:extLst>
                  </p:cNvPr>
                  <p:cNvSpPr txBox="1"/>
                  <p:nvPr/>
                </p:nvSpPr>
                <p:spPr>
                  <a:xfrm>
                    <a:off x="3442197" y="1259952"/>
                    <a:ext cx="663948" cy="4945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solidFill>
                                <a:schemeClr val="accent1"/>
                              </a:solidFill>
                              <a:latin typeface="NikoshBAN" panose="02000000000000000000" pitchFamily="2" charset="0"/>
                              <a:cs typeface="NikoshBAN" panose="02000000000000000000" pitchFamily="2" charset="0"/>
                            </a:rPr>
                            <m:t>V</m:t>
                          </m:r>
                          <m:r>
                            <m:rPr>
                              <m:nor/>
                            </m:rPr>
                            <a:rPr lang="en-US" sz="2400" baseline="-25000" dirty="0" smtClean="0">
                              <a:solidFill>
                                <a:schemeClr val="accent1"/>
                              </a:solidFill>
                              <a:latin typeface="Times New Roman" panose="02020603050405020304" pitchFamily="18" charset="0"/>
                              <a:cs typeface="Times New Roman" panose="02020603050405020304" pitchFamily="18" charset="0"/>
                            </a:rPr>
                            <m:t>1</m:t>
                          </m:r>
                        </m:oMath>
                      </m:oMathPara>
                    </a14:m>
                    <a:endParaRPr lang="en-US" sz="2400" dirty="0">
                      <a:solidFill>
                        <a:schemeClr val="accent1"/>
                      </a:solidFill>
                    </a:endParaRPr>
                  </a:p>
                </p:txBody>
              </p:sp>
            </mc:Choice>
            <mc:Fallback xmlns="">
              <p:sp>
                <p:nvSpPr>
                  <p:cNvPr id="30" name="TextBox 29">
                    <a:extLst>
                      <a:ext uri="{FF2B5EF4-FFF2-40B4-BE49-F238E27FC236}">
                        <a16:creationId xmlns:a16="http://schemas.microsoft.com/office/drawing/2014/main" id="{9E14A546-E94F-416A-B2F1-FFAAC9E01370}"/>
                      </a:ext>
                    </a:extLst>
                  </p:cNvPr>
                  <p:cNvSpPr txBox="1">
                    <a:spLocks noRot="1" noChangeAspect="1" noMove="1" noResize="1" noEditPoints="1" noAdjustHandles="1" noChangeArrowheads="1" noChangeShapeType="1" noTextEdit="1"/>
                  </p:cNvSpPr>
                  <p:nvPr/>
                </p:nvSpPr>
                <p:spPr>
                  <a:xfrm>
                    <a:off x="3442197" y="1259952"/>
                    <a:ext cx="663948" cy="494535"/>
                  </a:xfrm>
                  <a:prstGeom prst="rect">
                    <a:avLst/>
                  </a:prstGeom>
                  <a:blipFill>
                    <a:blip r:embed="rId4"/>
                    <a:stretch>
                      <a:fillRect b="-2632"/>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7403557A-9EBA-4D07-A585-EC870624258B}"/>
                  </a:ext>
                </a:extLst>
              </p:cNvPr>
              <p:cNvSpPr txBox="1"/>
              <p:nvPr/>
            </p:nvSpPr>
            <p:spPr>
              <a:xfrm>
                <a:off x="4445687" y="1102250"/>
                <a:ext cx="663948" cy="461665"/>
              </a:xfrm>
              <a:prstGeom prst="rect">
                <a:avLst/>
              </a:prstGeom>
              <a:noFill/>
            </p:spPr>
            <p:txBody>
              <a:bodyPr wrap="square" rtlCol="0">
                <a:spAutoFit/>
              </a:bodyPr>
              <a:lstStyle/>
              <a:p>
                <a:r>
                  <a:rPr lang="bn-BD" sz="2400" dirty="0">
                    <a:solidFill>
                      <a:schemeClr val="accent1"/>
                    </a:solidFill>
                  </a:rPr>
                  <a:t>A</a:t>
                </a:r>
                <a:endParaRPr lang="en-US" sz="2400" dirty="0">
                  <a:solidFill>
                    <a:schemeClr val="accent1"/>
                  </a:solidFill>
                </a:endParaRPr>
              </a:p>
            </p:txBody>
          </p:sp>
          <p:sp>
            <p:nvSpPr>
              <p:cNvPr id="32" name="TextBox 31">
                <a:extLst>
                  <a:ext uri="{FF2B5EF4-FFF2-40B4-BE49-F238E27FC236}">
                    <a16:creationId xmlns:a16="http://schemas.microsoft.com/office/drawing/2014/main" id="{7225F29D-EA66-49F1-A077-F9EE034603A4}"/>
                  </a:ext>
                </a:extLst>
              </p:cNvPr>
              <p:cNvSpPr txBox="1"/>
              <p:nvPr/>
            </p:nvSpPr>
            <p:spPr>
              <a:xfrm>
                <a:off x="9384704" y="1088059"/>
                <a:ext cx="663948" cy="461665"/>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cxnSp>
            <p:nvCxnSpPr>
              <p:cNvPr id="36" name="Straight Arrow Connector 35">
                <a:extLst>
                  <a:ext uri="{FF2B5EF4-FFF2-40B4-BE49-F238E27FC236}">
                    <a16:creationId xmlns:a16="http://schemas.microsoft.com/office/drawing/2014/main" id="{139C7562-387E-4208-85A1-FABFDE636D41}"/>
                  </a:ext>
                </a:extLst>
              </p:cNvPr>
              <p:cNvCxnSpPr>
                <a:cxnSpLocks/>
              </p:cNvCxnSpPr>
              <p:nvPr/>
            </p:nvCxnSpPr>
            <p:spPr>
              <a:xfrm flipV="1">
                <a:off x="2738020" y="1814137"/>
                <a:ext cx="1139388" cy="13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E0C7A85-5E6D-4A6A-90DB-DFE4EC3BBD7C}"/>
                  </a:ext>
                </a:extLst>
              </p:cNvPr>
              <p:cNvCxnSpPr>
                <a:cxnSpLocks/>
              </p:cNvCxnSpPr>
              <p:nvPr/>
            </p:nvCxnSpPr>
            <p:spPr>
              <a:xfrm flipH="1" flipV="1">
                <a:off x="1807750" y="1817304"/>
                <a:ext cx="88481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0374284-DC07-405A-AF1D-4076AEE2FA60}"/>
                  </a:ext>
                </a:extLst>
              </p:cNvPr>
              <p:cNvSpPr txBox="1"/>
              <p:nvPr/>
            </p:nvSpPr>
            <p:spPr>
              <a:xfrm>
                <a:off x="583600" y="2088362"/>
                <a:ext cx="10758477" cy="829714"/>
              </a:xfrm>
              <a:prstGeom prst="rect">
                <a:avLst/>
              </a:prstGeom>
              <a:noFill/>
              <a:ln>
                <a:noFill/>
              </a:ln>
            </p:spPr>
            <p:txBody>
              <a:bodyPr wrap="square" rtlCol="0">
                <a:spAutoFit/>
              </a:bodyPr>
              <a:lstStyle/>
              <a:p>
                <a:r>
                  <a:rPr lang="bn-BD" sz="3000" dirty="0">
                    <a:solidFill>
                      <a:schemeClr val="tx1"/>
                    </a:solidFill>
                    <a:latin typeface="NikoshBAN" panose="02000000000000000000" pitchFamily="2" charset="0"/>
                    <a:cs typeface="NikoshBAN" panose="02000000000000000000" pitchFamily="2" charset="0"/>
                  </a:rPr>
                  <a:t>C বিন্দুতে মোট তড়িৎ </a:t>
                </a:r>
                <a:r>
                  <a:rPr lang="en-US" sz="3000" dirty="0" err="1">
                    <a:solidFill>
                      <a:schemeClr val="tx1"/>
                    </a:solidFill>
                    <a:latin typeface="NikoshBAN" panose="02000000000000000000" pitchFamily="2" charset="0"/>
                    <a:cs typeface="NikoshBAN" panose="02000000000000000000" pitchFamily="2" charset="0"/>
                  </a:rPr>
                  <a:t>বিভব</a:t>
                </a:r>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r>
                      <a:rPr lang="en-US" sz="3000" b="1" i="1" smtClean="0">
                        <a:solidFill>
                          <a:schemeClr val="tx1"/>
                        </a:solidFill>
                        <a:latin typeface="Cambria Math" panose="02040503050406030204" pitchFamily="18" charset="0"/>
                        <a:cs typeface="NikoshBAN" panose="02000000000000000000" pitchFamily="2" charset="0"/>
                      </a:rPr>
                      <m:t>𝑽</m:t>
                    </m:r>
                  </m:oMath>
                </a14:m>
                <a:r>
                  <a:rPr lang="bn-BD" sz="3000" dirty="0">
                    <a:solidFill>
                      <a:schemeClr val="tx1"/>
                    </a:solidFill>
                    <a:latin typeface="NikoshBAN" panose="02000000000000000000" pitchFamily="2" charset="0"/>
                    <a:cs typeface="NikoshBAN" panose="02000000000000000000" pitchFamily="2" charset="0"/>
                  </a:rPr>
                  <a:t>= </a:t>
                </a:r>
                <a:r>
                  <a:rPr lang="en-US" sz="3000" dirty="0">
                    <a:solidFill>
                      <a:schemeClr val="tx1"/>
                    </a:solidFill>
                    <a:latin typeface="NikoshBAN" panose="02000000000000000000" pitchFamily="2" charset="0"/>
                    <a:cs typeface="NikoshBAN" panose="02000000000000000000" pitchFamily="2" charset="0"/>
                  </a:rPr>
                  <a:t>V</a:t>
                </a:r>
                <a:r>
                  <a:rPr lang="en-US" sz="3000"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r>
                      <a:rPr lang="en-US" sz="3000" b="0" i="0" dirty="0" smtClean="0">
                        <a:solidFill>
                          <a:schemeClr val="tx1"/>
                        </a:solidFill>
                        <a:latin typeface="Cambria Math" panose="02040503050406030204" pitchFamily="18" charset="0"/>
                        <a:cs typeface="NikoshBAN" panose="02000000000000000000" pitchFamily="2" charset="0"/>
                      </a:rPr>
                      <m:t>+</m:t>
                    </m:r>
                    <m:r>
                      <m:rPr>
                        <m:nor/>
                      </m:rPr>
                      <a:rPr lang="en-US" sz="3000" dirty="0">
                        <a:solidFill>
                          <a:schemeClr val="tx1"/>
                        </a:solidFill>
                        <a:latin typeface="NikoshBAN" panose="02000000000000000000" pitchFamily="2" charset="0"/>
                        <a:cs typeface="NikoshBAN" panose="02000000000000000000" pitchFamily="2" charset="0"/>
                      </a:rPr>
                      <m:t>V</m:t>
                    </m:r>
                    <m:r>
                      <m:rPr>
                        <m:nor/>
                      </m:rPr>
                      <a:rPr lang="en-US" sz="3000" baseline="-25000" dirty="0">
                        <a:solidFill>
                          <a:schemeClr val="tx1"/>
                        </a:solidFill>
                        <a:latin typeface="Times New Roman" panose="02020603050405020304" pitchFamily="18" charset="0"/>
                        <a:cs typeface="Times New Roman" panose="02020603050405020304" pitchFamily="18" charset="0"/>
                      </a:rPr>
                      <m:t>2 </m:t>
                    </m:r>
                    <m:r>
                      <m:rPr>
                        <m:nor/>
                      </m:rPr>
                      <a:rPr lang="bn-BD" sz="3000" dirty="0">
                        <a:solidFill>
                          <a:schemeClr val="tx1"/>
                        </a:solidFill>
                        <a:latin typeface="NikoshBAN" panose="02000000000000000000" pitchFamily="2" charset="0"/>
                        <a:cs typeface="NikoshBAN" panose="02000000000000000000" pitchFamily="2" charset="0"/>
                      </a:rPr>
                      <m:t>+</m:t>
                    </m:r>
                    <m:r>
                      <a:rPr lang="bn-BD" sz="3000" b="0" i="0" smtClean="0">
                        <a:solidFill>
                          <a:schemeClr val="tx1"/>
                        </a:solidFill>
                        <a:latin typeface="Cambria Math" panose="02040503050406030204" pitchFamily="18" charset="0"/>
                      </a:rPr>
                      <m:t>=</m:t>
                    </m:r>
                    <m:r>
                      <m:rPr>
                        <m:nor/>
                      </m:rPr>
                      <a:rPr lang="bn-BD" sz="3000" dirty="0">
                        <a:solidFill>
                          <a:schemeClr val="tx1"/>
                        </a:solidFill>
                        <a:latin typeface="NikoshBAN" panose="02000000000000000000" pitchFamily="2" charset="0"/>
                        <a:cs typeface="NikoshBAN" panose="02000000000000000000" pitchFamily="2" charset="0"/>
                      </a:rPr>
                      <m:t>− </m:t>
                    </m:r>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a:solidFill>
                              <a:schemeClr val="tx1"/>
                            </a:solidFill>
                            <a:latin typeface="Cambria Math" panose="02040503050406030204" pitchFamily="18" charset="0"/>
                            <a:cs typeface="NikoshBAN" panose="02000000000000000000" pitchFamily="2" charset="0"/>
                          </a:rPr>
                          <m:t>1</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a:solidFill>
                              <a:schemeClr val="tx1"/>
                            </a:solidFill>
                            <a:latin typeface="Cambria Math" panose="02040503050406030204" pitchFamily="18" charset="0"/>
                            <a:cs typeface="NikoshBAN" panose="02000000000000000000" pitchFamily="2" charset="0"/>
                          </a:rPr>
                          <m:t>𝑞</m:t>
                        </m:r>
                      </m:num>
                      <m:den>
                        <m:r>
                          <a:rPr lang="en-US" sz="3000" i="1">
                            <a:solidFill>
                              <a:schemeClr val="tx1"/>
                            </a:solidFill>
                            <a:latin typeface="Cambria Math" panose="02040503050406030204" pitchFamily="18" charset="0"/>
                            <a:cs typeface="NikoshBAN" panose="02000000000000000000" pitchFamily="2" charset="0"/>
                          </a:rPr>
                          <m:t>(</m:t>
                        </m:r>
                        <m:r>
                          <a:rPr lang="en-US" sz="3000" i="1">
                            <a:solidFill>
                              <a:schemeClr val="tx1"/>
                            </a:solidFill>
                            <a:latin typeface="Cambria Math" panose="02040503050406030204" pitchFamily="18" charset="0"/>
                            <a:cs typeface="NikoshBAN" panose="02000000000000000000" pitchFamily="2" charset="0"/>
                          </a:rPr>
                          <m:t>𝑟</m:t>
                        </m:r>
                        <m:r>
                          <a:rPr lang="en-US" sz="3000" i="1">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i="1">
                            <a:solidFill>
                              <a:schemeClr val="tx1"/>
                            </a:solidFill>
                            <a:latin typeface="Cambria Math" panose="02040503050406030204" pitchFamily="18" charset="0"/>
                            <a:cs typeface="NikoshBAN" panose="02000000000000000000" pitchFamily="2" charset="0"/>
                          </a:rPr>
                          <m:t>)</m:t>
                        </m:r>
                      </m:den>
                    </m:f>
                  </m:oMath>
                </a14:m>
                <a:r>
                  <a:rPr lang="en-US" sz="3000" dirty="0">
                    <a:solidFill>
                      <a:schemeClr val="tx1"/>
                    </a:solidFill>
                    <a:latin typeface="NikoshBAN" panose="02000000000000000000" pitchFamily="2" charset="0"/>
                    <a:cs typeface="NikoshBAN" panose="02000000000000000000" pitchFamily="2" charset="0"/>
                  </a:rPr>
                  <a:t> + </a:t>
                </a:r>
                <a14:m>
                  <m:oMath xmlns:m="http://schemas.openxmlformats.org/officeDocument/2006/math">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a:solidFill>
                              <a:schemeClr val="tx1"/>
                            </a:solidFill>
                            <a:latin typeface="Cambria Math" panose="02040503050406030204" pitchFamily="18" charset="0"/>
                            <a:cs typeface="NikoshBAN" panose="02000000000000000000" pitchFamily="2" charset="0"/>
                          </a:rPr>
                          <m:t>1</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a:solidFill>
                              <a:schemeClr val="tx1"/>
                            </a:solidFill>
                            <a:latin typeface="Cambria Math" panose="02040503050406030204" pitchFamily="18" charset="0"/>
                            <a:cs typeface="NikoshBAN" panose="02000000000000000000" pitchFamily="2" charset="0"/>
                          </a:rPr>
                          <m:t>𝑞</m:t>
                        </m:r>
                      </m:num>
                      <m:den>
                        <m:r>
                          <a:rPr lang="en-US" sz="3000" i="1">
                            <a:solidFill>
                              <a:schemeClr val="tx1"/>
                            </a:solidFill>
                            <a:latin typeface="Cambria Math" panose="02040503050406030204" pitchFamily="18" charset="0"/>
                            <a:cs typeface="NikoshBAN" panose="02000000000000000000" pitchFamily="2" charset="0"/>
                          </a:rPr>
                          <m:t>(</m:t>
                        </m:r>
                        <m:r>
                          <a:rPr lang="en-US" sz="3000" i="1">
                            <a:solidFill>
                              <a:schemeClr val="tx1"/>
                            </a:solidFill>
                            <a:latin typeface="Cambria Math" panose="02040503050406030204" pitchFamily="18" charset="0"/>
                            <a:cs typeface="NikoshBAN" panose="02000000000000000000" pitchFamily="2" charset="0"/>
                          </a:rPr>
                          <m:t>𝑟</m:t>
                        </m:r>
                        <m:r>
                          <a:rPr lang="en-US" sz="3000" i="1">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i="1">
                            <a:solidFill>
                              <a:schemeClr val="tx1"/>
                            </a:solidFill>
                            <a:latin typeface="Cambria Math" panose="02040503050406030204" pitchFamily="18" charset="0"/>
                            <a:cs typeface="NikoshBAN" panose="02000000000000000000" pitchFamily="2" charset="0"/>
                          </a:rPr>
                          <m:t>)</m:t>
                        </m:r>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38" name="TextBox 37">
                <a:extLst>
                  <a:ext uri="{FF2B5EF4-FFF2-40B4-BE49-F238E27FC236}">
                    <a16:creationId xmlns:a16="http://schemas.microsoft.com/office/drawing/2014/main" id="{10374284-DC07-405A-AF1D-4076AEE2FA60}"/>
                  </a:ext>
                </a:extLst>
              </p:cNvPr>
              <p:cNvSpPr txBox="1">
                <a:spLocks noRot="1" noChangeAspect="1" noMove="1" noResize="1" noEditPoints="1" noAdjustHandles="1" noChangeArrowheads="1" noChangeShapeType="1" noTextEdit="1"/>
              </p:cNvSpPr>
              <p:nvPr/>
            </p:nvSpPr>
            <p:spPr>
              <a:xfrm>
                <a:off x="583600" y="2088362"/>
                <a:ext cx="10758477" cy="829714"/>
              </a:xfrm>
              <a:prstGeom prst="rect">
                <a:avLst/>
              </a:prstGeom>
              <a:blipFill>
                <a:blip r:embed="rId5"/>
                <a:stretch>
                  <a:fillRect l="-1360" b="-29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C54907A-AFDC-4B71-9937-D5E248CE2010}"/>
                  </a:ext>
                </a:extLst>
              </p:cNvPr>
              <p:cNvSpPr txBox="1"/>
              <p:nvPr/>
            </p:nvSpPr>
            <p:spPr>
              <a:xfrm>
                <a:off x="532688" y="3202640"/>
                <a:ext cx="11024800" cy="829714"/>
              </a:xfrm>
              <a:prstGeom prst="rect">
                <a:avLst/>
              </a:prstGeom>
              <a:noFill/>
              <a:ln>
                <a:noFill/>
              </a:ln>
            </p:spPr>
            <p:txBody>
              <a:bodyPr wrap="square" rtlCol="0">
                <a:spAutoFit/>
              </a:bodyPr>
              <a:lstStyle/>
              <a:p>
                <a:pPr algn="ctr"/>
                <a14:m>
                  <m:oMath xmlns:m="http://schemas.openxmlformats.org/officeDocument/2006/math">
                    <m:r>
                      <a:rPr lang="en-US" sz="3000" i="1" smtClean="0">
                        <a:solidFill>
                          <a:schemeClr val="tx1"/>
                        </a:solidFill>
                        <a:latin typeface="Cambria Math" panose="02040503050406030204" pitchFamily="18" charset="0"/>
                        <a:cs typeface="NikoshBAN" panose="02000000000000000000" pitchFamily="2" charset="0"/>
                      </a:rPr>
                      <m:t>𝑉</m:t>
                    </m:r>
                  </m:oMath>
                </a14:m>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dirty="0" smtClean="0">
                            <a:solidFill>
                              <a:schemeClr val="tx1"/>
                            </a:solidFill>
                            <a:latin typeface="Cambria Math" panose="02040503050406030204" pitchFamily="18" charset="0"/>
                            <a:cs typeface="NikoshBAN" panose="02000000000000000000" pitchFamily="2" charset="0"/>
                          </a:rPr>
                        </m:ctrlPr>
                      </m:fPr>
                      <m:num>
                        <m:r>
                          <a:rPr lang="bn-BD" sz="3000" b="0" i="1" dirty="0" smtClean="0">
                            <a:solidFill>
                              <a:schemeClr val="tx1"/>
                            </a:solidFill>
                            <a:latin typeface="Cambria Math" panose="02040503050406030204" pitchFamily="18" charset="0"/>
                            <a:cs typeface="NikoshBAN" panose="02000000000000000000" pitchFamily="2" charset="0"/>
                          </a:rPr>
                          <m:t>𝑞</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d>
                      <m:dPr>
                        <m:begChr m:val="["/>
                        <m:endChr m:val="]"/>
                        <m:ctrlPr>
                          <a:rPr lang="bn-BD" sz="3000" i="1" dirty="0">
                            <a:solidFill>
                              <a:schemeClr val="tx1"/>
                            </a:solidFill>
                            <a:latin typeface="Cambria Math" panose="02040503050406030204" pitchFamily="18" charset="0"/>
                            <a:cs typeface="NikoshBAN" panose="02000000000000000000" pitchFamily="2" charset="0"/>
                          </a:rPr>
                        </m:ctrlPr>
                      </m:dPr>
                      <m:e>
                        <m:f>
                          <m:fPr>
                            <m:ctrlPr>
                              <a:rPr lang="bn-BD" sz="3000" i="1">
                                <a:solidFill>
                                  <a:schemeClr val="tx1"/>
                                </a:solidFill>
                                <a:latin typeface="Cambria Math" panose="02040503050406030204" pitchFamily="18" charset="0"/>
                                <a:cs typeface="NikoshBAN" panose="02000000000000000000" pitchFamily="2" charset="0"/>
                              </a:rPr>
                            </m:ctrlPr>
                          </m:fPr>
                          <m:num>
                            <m:r>
                              <a:rPr lang="bn-BD" sz="3000" b="0" i="1" smtClean="0">
                                <a:solidFill>
                                  <a:schemeClr val="tx1"/>
                                </a:solidFill>
                                <a:latin typeface="Cambria Math" panose="02040503050406030204" pitchFamily="18" charset="0"/>
                                <a:cs typeface="NikoshBAN" panose="02000000000000000000" pitchFamily="2" charset="0"/>
                              </a:rPr>
                              <m:t>1</m:t>
                            </m:r>
                          </m:num>
                          <m:den>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cs typeface="NikoshBAN" panose="02000000000000000000" pitchFamily="2" charset="0"/>
                              </a:rPr>
                              <m:t>)</m:t>
                            </m:r>
                          </m:den>
                        </m:f>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a:solidFill>
                                  <a:schemeClr val="tx1"/>
                                </a:solidFill>
                                <a:latin typeface="Cambria Math" panose="02040503050406030204" pitchFamily="18" charset="0"/>
                                <a:cs typeface="NikoshBAN" panose="02000000000000000000" pitchFamily="2" charset="0"/>
                              </a:rPr>
                            </m:ctrlPr>
                          </m:fPr>
                          <m:num>
                            <m:r>
                              <a:rPr lang="bn-BD" sz="3000" b="0" i="1" smtClean="0">
                                <a:solidFill>
                                  <a:schemeClr val="tx1"/>
                                </a:solidFill>
                                <a:latin typeface="Cambria Math" panose="02040503050406030204" pitchFamily="18" charset="0"/>
                                <a:cs typeface="NikoshBAN" panose="02000000000000000000" pitchFamily="2" charset="0"/>
                              </a:rPr>
                              <m:t>1</m:t>
                            </m:r>
                          </m:num>
                          <m:den>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cs typeface="NikoshBAN" panose="02000000000000000000" pitchFamily="2" charset="0"/>
                              </a:rPr>
                              <m:t>)</m:t>
                            </m:r>
                          </m:den>
                        </m:f>
                      </m:e>
                    </m:d>
                  </m:oMath>
                </a14:m>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dirty="0">
                            <a:solidFill>
                              <a:schemeClr val="tx1"/>
                            </a:solidFill>
                            <a:latin typeface="Cambria Math" panose="02040503050406030204" pitchFamily="18" charset="0"/>
                            <a:cs typeface="NikoshBAN" panose="02000000000000000000" pitchFamily="2" charset="0"/>
                          </a:rPr>
                        </m:ctrlPr>
                      </m:fPr>
                      <m:num>
                        <m:r>
                          <a:rPr lang="bn-BD" sz="3000" i="1" dirty="0">
                            <a:solidFill>
                              <a:schemeClr val="tx1"/>
                            </a:solidFill>
                            <a:latin typeface="Cambria Math" panose="02040503050406030204" pitchFamily="18" charset="0"/>
                            <a:cs typeface="NikoshBAN" panose="02000000000000000000" pitchFamily="2" charset="0"/>
                          </a:rPr>
                          <m:t>𝑞</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d>
                      <m:dPr>
                        <m:begChr m:val="["/>
                        <m:endChr m:val="]"/>
                        <m:ctrlPr>
                          <a:rPr lang="bn-BD" sz="3000" i="1" dirty="0">
                            <a:solidFill>
                              <a:schemeClr val="tx1"/>
                            </a:solidFill>
                            <a:latin typeface="Cambria Math" panose="02040503050406030204" pitchFamily="18" charset="0"/>
                            <a:cs typeface="NikoshBAN" panose="02000000000000000000" pitchFamily="2" charset="0"/>
                          </a:rPr>
                        </m:ctrlPr>
                      </m:dPr>
                      <m:e>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cs typeface="NikoshBAN" panose="02000000000000000000" pitchFamily="2" charset="0"/>
                              </a:rPr>
                              <m:t>𝑙</m:t>
                            </m:r>
                          </m:num>
                          <m:den>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𝑟</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𝑙</m:t>
                            </m:r>
                            <m:r>
                              <a:rPr lang="en-US"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den>
                        </m:f>
                      </m:e>
                    </m:d>
                  </m:oMath>
                </a14:m>
                <a:r>
                  <a:rPr lang="bn-BD" sz="3000" dirty="0">
                    <a:solidFill>
                      <a:schemeClr val="tx1"/>
                    </a:solidFill>
                    <a:latin typeface="NikoshBAN" panose="02000000000000000000" pitchFamily="2" charset="0"/>
                    <a:cs typeface="NikoshBAN" panose="02000000000000000000" pitchFamily="2" charset="0"/>
                  </a:rPr>
                  <a:t> = </a:t>
                </a:r>
                <a14:m>
                  <m:oMath xmlns:m="http://schemas.openxmlformats.org/officeDocument/2006/math">
                    <m:f>
                      <m:fPr>
                        <m:ctrlPr>
                          <a:rPr lang="bn-BD" sz="3000" i="1" dirty="0" smtClean="0">
                            <a:solidFill>
                              <a:schemeClr val="tx1"/>
                            </a:solidFill>
                            <a:latin typeface="Cambria Math" panose="02040503050406030204" pitchFamily="18" charset="0"/>
                            <a:cs typeface="NikoshBAN" panose="02000000000000000000" pitchFamily="2" charset="0"/>
                          </a:rPr>
                        </m:ctrlPr>
                      </m:fPr>
                      <m:num>
                        <m:r>
                          <a:rPr lang="en-US" sz="3000" b="0" i="1" dirty="0" smtClean="0">
                            <a:solidFill>
                              <a:schemeClr val="tx1"/>
                            </a:solidFill>
                            <a:latin typeface="Cambria Math" panose="02040503050406030204" pitchFamily="18" charset="0"/>
                            <a:cs typeface="NikoshBAN" panose="02000000000000000000" pitchFamily="2" charset="0"/>
                          </a:rPr>
                          <m:t>1</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bn-BD" sz="3000" dirty="0">
                    <a:solidFill>
                      <a:schemeClr val="tx1"/>
                    </a:solidFill>
                    <a:latin typeface="NikoshBAN" panose="02000000000000000000" pitchFamily="2" charset="0"/>
                    <a:cs typeface="NikoshBAN" panose="02000000000000000000" pitchFamily="2" charset="0"/>
                  </a:rPr>
                  <a:t>.</a:t>
                </a:r>
                <a14:m>
                  <m:oMath xmlns:m="http://schemas.openxmlformats.org/officeDocument/2006/math">
                    <m:f>
                      <m:fPr>
                        <m:ctrlPr>
                          <a:rPr lang="bn-BD" sz="3000" i="1" dirty="0" smtClean="0">
                            <a:solidFill>
                              <a:schemeClr val="tx1"/>
                            </a:solidFill>
                            <a:latin typeface="Cambria Math" panose="02040503050406030204" pitchFamily="18" charset="0"/>
                            <a:cs typeface="NikoshBAN" panose="02000000000000000000" pitchFamily="2" charset="0"/>
                          </a:rPr>
                        </m:ctrlPr>
                      </m:fPr>
                      <m:num>
                        <m:r>
                          <a:rPr lang="en-US" sz="3000" b="0" i="1" dirty="0" smtClean="0">
                            <a:solidFill>
                              <a:schemeClr val="tx1"/>
                            </a:solidFill>
                            <a:latin typeface="Cambria Math" panose="02040503050406030204" pitchFamily="18" charset="0"/>
                            <a:cs typeface="NikoshBAN" panose="02000000000000000000" pitchFamily="2" charset="0"/>
                          </a:rPr>
                          <m:t>2</m:t>
                        </m:r>
                        <m:r>
                          <a:rPr lang="en-US" sz="3000" b="0" i="1" dirty="0" smtClean="0">
                            <a:solidFill>
                              <a:schemeClr val="tx1"/>
                            </a:solidFill>
                            <a:latin typeface="Cambria Math" panose="02040503050406030204" pitchFamily="18" charset="0"/>
                            <a:cs typeface="NikoshBAN" panose="02000000000000000000" pitchFamily="2" charset="0"/>
                          </a:rPr>
                          <m:t>𝑞𝑙</m:t>
                        </m:r>
                      </m:num>
                      <m:den>
                        <m:d>
                          <m:dPr>
                            <m:ctrlPr>
                              <a:rPr lang="bn-BD" sz="3000" b="0" i="1" dirty="0" smtClean="0">
                                <a:solidFill>
                                  <a:schemeClr val="tx1"/>
                                </a:solidFill>
                                <a:latin typeface="Cambria Math" panose="02040503050406030204" pitchFamily="18" charset="0"/>
                                <a:cs typeface="NikoshBAN" panose="02000000000000000000" pitchFamily="2" charset="0"/>
                              </a:rPr>
                            </m:ctrlPr>
                          </m:dPr>
                          <m:e>
                            <m:sSup>
                              <m:sSupPr>
                                <m:ctrlPr>
                                  <a:rPr lang="bn-BD" sz="3000" b="0" i="1" dirty="0" smtClean="0">
                                    <a:solidFill>
                                      <a:schemeClr val="tx1"/>
                                    </a:solidFill>
                                    <a:latin typeface="Cambria Math" panose="02040503050406030204" pitchFamily="18" charset="0"/>
                                    <a:cs typeface="NikoshBAN" panose="02000000000000000000" pitchFamily="2" charset="0"/>
                                  </a:rPr>
                                </m:ctrlPr>
                              </m:sSupPr>
                              <m:e>
                                <m:r>
                                  <a:rPr lang="en-US" sz="3000" b="0" i="1" dirty="0" smtClean="0">
                                    <a:solidFill>
                                      <a:schemeClr val="tx1"/>
                                    </a:solidFill>
                                    <a:latin typeface="Cambria Math" panose="02040503050406030204" pitchFamily="18" charset="0"/>
                                    <a:cs typeface="NikoshBAN" panose="02000000000000000000" pitchFamily="2" charset="0"/>
                                  </a:rPr>
                                  <m:t>𝑟</m:t>
                                </m:r>
                              </m:e>
                              <m:sup>
                                <m:r>
                                  <a:rPr lang="en-US" sz="3000" b="0" i="1" dirty="0" smtClean="0">
                                    <a:solidFill>
                                      <a:schemeClr val="tx1"/>
                                    </a:solidFill>
                                    <a:latin typeface="Cambria Math" panose="02040503050406030204" pitchFamily="18" charset="0"/>
                                    <a:cs typeface="NikoshBAN" panose="02000000000000000000" pitchFamily="2" charset="0"/>
                                  </a:rPr>
                                  <m:t>2</m:t>
                                </m:r>
                              </m:sup>
                            </m:sSup>
                            <m:r>
                              <a:rPr lang="en-US" sz="3000" b="0" i="1" dirty="0" smtClean="0">
                                <a:solidFill>
                                  <a:schemeClr val="tx1"/>
                                </a:solidFill>
                                <a:latin typeface="Cambria Math" panose="02040503050406030204" pitchFamily="18" charset="0"/>
                                <a:cs typeface="NikoshBAN" panose="02000000000000000000" pitchFamily="2" charset="0"/>
                              </a:rPr>
                              <m:t>−</m:t>
                            </m:r>
                            <m:sSup>
                              <m:sSupPr>
                                <m:ctrlPr>
                                  <a:rPr lang="en-US" sz="3000" b="0" i="1" dirty="0" smtClean="0">
                                    <a:solidFill>
                                      <a:schemeClr val="tx1"/>
                                    </a:solidFill>
                                    <a:latin typeface="Cambria Math" panose="02040503050406030204" pitchFamily="18" charset="0"/>
                                    <a:cs typeface="NikoshBAN" panose="02000000000000000000" pitchFamily="2" charset="0"/>
                                  </a:rPr>
                                </m:ctrlPr>
                              </m:sSupPr>
                              <m:e>
                                <m:r>
                                  <a:rPr lang="en-US" sz="3000" b="0" i="1" dirty="0" smtClean="0">
                                    <a:solidFill>
                                      <a:schemeClr val="tx1"/>
                                    </a:solidFill>
                                    <a:latin typeface="Cambria Math" panose="02040503050406030204" pitchFamily="18" charset="0"/>
                                    <a:cs typeface="NikoshBAN" panose="02000000000000000000" pitchFamily="2" charset="0"/>
                                  </a:rPr>
                                  <m:t>𝑙</m:t>
                                </m:r>
                              </m:e>
                              <m:sup>
                                <m:r>
                                  <a:rPr lang="en-US" sz="3000" b="0" i="1" dirty="0" smtClean="0">
                                    <a:solidFill>
                                      <a:schemeClr val="tx1"/>
                                    </a:solidFill>
                                    <a:latin typeface="Cambria Math" panose="02040503050406030204" pitchFamily="18" charset="0"/>
                                    <a:cs typeface="NikoshBAN" panose="02000000000000000000" pitchFamily="2" charset="0"/>
                                  </a:rPr>
                                  <m:t>2</m:t>
                                </m:r>
                              </m:sup>
                            </m:sSup>
                          </m:e>
                        </m:d>
                      </m:den>
                    </m:f>
                    <m:r>
                      <a:rPr lang="en-US" sz="3000" b="0" i="1" dirty="0" smtClean="0">
                        <a:solidFill>
                          <a:schemeClr val="tx1"/>
                        </a:solidFill>
                        <a:latin typeface="Cambria Math" panose="02040503050406030204" pitchFamily="18" charset="0"/>
                        <a:cs typeface="NikoshBAN" panose="02000000000000000000" pitchFamily="2" charset="0"/>
                      </a:rPr>
                      <m:t>=</m:t>
                    </m:r>
                    <m:f>
                      <m:fPr>
                        <m:ctrlPr>
                          <a:rPr lang="bn-BD" sz="3000" i="1" dirty="0">
                            <a:solidFill>
                              <a:schemeClr val="tx1"/>
                            </a:solidFill>
                            <a:latin typeface="Cambria Math" panose="02040503050406030204" pitchFamily="18" charset="0"/>
                            <a:cs typeface="NikoshBAN" panose="02000000000000000000" pitchFamily="2" charset="0"/>
                          </a:rPr>
                        </m:ctrlPr>
                      </m:fPr>
                      <m:num>
                        <m:r>
                          <a:rPr lang="en-US" sz="3000" i="1" dirty="0">
                            <a:solidFill>
                              <a:schemeClr val="tx1"/>
                            </a:solidFill>
                            <a:latin typeface="Cambria Math" panose="02040503050406030204" pitchFamily="18" charset="0"/>
                            <a:cs typeface="NikoshBAN" panose="02000000000000000000" pitchFamily="2" charset="0"/>
                          </a:rPr>
                          <m:t>1</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bn-BD" sz="3000" dirty="0">
                        <a:solidFill>
                          <a:schemeClr val="tx1"/>
                        </a:solidFill>
                        <a:latin typeface="NikoshBAN" panose="02000000000000000000" pitchFamily="2" charset="0"/>
                        <a:cs typeface="NikoshBAN" panose="02000000000000000000" pitchFamily="2" charset="0"/>
                      </a:rPr>
                      <m:t>.</m:t>
                    </m:r>
                    <m:f>
                      <m:fPr>
                        <m:ctrlPr>
                          <a:rPr lang="bn-BD" sz="3000" i="1" dirty="0">
                            <a:solidFill>
                              <a:schemeClr val="tx1"/>
                            </a:solidFill>
                            <a:latin typeface="Cambria Math" panose="02040503050406030204" pitchFamily="18" charset="0"/>
                            <a:cs typeface="NikoshBAN" panose="02000000000000000000" pitchFamily="2" charset="0"/>
                          </a:rPr>
                        </m:ctrlPr>
                      </m:fPr>
                      <m:num>
                        <m:r>
                          <a:rPr lang="en-US" sz="3000" b="0" i="1" dirty="0" smtClean="0">
                            <a:solidFill>
                              <a:schemeClr val="tx1"/>
                            </a:solidFill>
                            <a:latin typeface="Cambria Math" panose="02040503050406030204" pitchFamily="18" charset="0"/>
                            <a:cs typeface="NikoshBAN" panose="02000000000000000000" pitchFamily="2" charset="0"/>
                          </a:rPr>
                          <m:t>𝑝</m:t>
                        </m:r>
                      </m:num>
                      <m:den>
                        <m:d>
                          <m:dPr>
                            <m:ctrlPr>
                              <a:rPr lang="bn-BD" sz="3000" i="1" dirty="0">
                                <a:solidFill>
                                  <a:schemeClr val="tx1"/>
                                </a:solidFill>
                                <a:latin typeface="Cambria Math" panose="02040503050406030204" pitchFamily="18" charset="0"/>
                                <a:cs typeface="NikoshBAN" panose="02000000000000000000" pitchFamily="2" charset="0"/>
                              </a:rPr>
                            </m:ctrlPr>
                          </m:dPr>
                          <m:e>
                            <m:sSup>
                              <m:sSupPr>
                                <m:ctrlPr>
                                  <a:rPr lang="bn-BD" sz="3000" i="1" dirty="0">
                                    <a:solidFill>
                                      <a:schemeClr val="tx1"/>
                                    </a:solidFill>
                                    <a:latin typeface="Cambria Math" panose="02040503050406030204" pitchFamily="18" charset="0"/>
                                    <a:cs typeface="NikoshBAN" panose="02000000000000000000" pitchFamily="2" charset="0"/>
                                  </a:rPr>
                                </m:ctrlPr>
                              </m:sSupPr>
                              <m:e>
                                <m:r>
                                  <a:rPr lang="en-US" sz="3000" i="1" dirty="0">
                                    <a:solidFill>
                                      <a:schemeClr val="tx1"/>
                                    </a:solidFill>
                                    <a:latin typeface="Cambria Math" panose="02040503050406030204" pitchFamily="18" charset="0"/>
                                    <a:cs typeface="NikoshBAN" panose="02000000000000000000" pitchFamily="2" charset="0"/>
                                  </a:rPr>
                                  <m:t>𝑟</m:t>
                                </m:r>
                              </m:e>
                              <m:sup>
                                <m:r>
                                  <a:rPr lang="en-US" sz="3000" i="1" dirty="0">
                                    <a:solidFill>
                                      <a:schemeClr val="tx1"/>
                                    </a:solidFill>
                                    <a:latin typeface="Cambria Math" panose="02040503050406030204" pitchFamily="18" charset="0"/>
                                    <a:cs typeface="NikoshBAN" panose="02000000000000000000" pitchFamily="2" charset="0"/>
                                  </a:rPr>
                                  <m:t>2</m:t>
                                </m:r>
                              </m:sup>
                            </m:sSup>
                            <m:r>
                              <a:rPr lang="en-US" sz="3000" i="1" dirty="0">
                                <a:solidFill>
                                  <a:schemeClr val="tx1"/>
                                </a:solidFill>
                                <a:latin typeface="Cambria Math" panose="02040503050406030204" pitchFamily="18" charset="0"/>
                                <a:cs typeface="NikoshBAN" panose="02000000000000000000" pitchFamily="2" charset="0"/>
                              </a:rPr>
                              <m:t>−</m:t>
                            </m:r>
                            <m:sSup>
                              <m:sSupPr>
                                <m:ctrlPr>
                                  <a:rPr lang="en-US" sz="3000" i="1" dirty="0">
                                    <a:solidFill>
                                      <a:schemeClr val="tx1"/>
                                    </a:solidFill>
                                    <a:latin typeface="Cambria Math" panose="02040503050406030204" pitchFamily="18" charset="0"/>
                                    <a:cs typeface="NikoshBAN" panose="02000000000000000000" pitchFamily="2" charset="0"/>
                                  </a:rPr>
                                </m:ctrlPr>
                              </m:sSupPr>
                              <m:e>
                                <m:r>
                                  <a:rPr lang="en-US" sz="3000" i="1" dirty="0">
                                    <a:solidFill>
                                      <a:schemeClr val="tx1"/>
                                    </a:solidFill>
                                    <a:latin typeface="Cambria Math" panose="02040503050406030204" pitchFamily="18" charset="0"/>
                                    <a:cs typeface="NikoshBAN" panose="02000000000000000000" pitchFamily="2" charset="0"/>
                                  </a:rPr>
                                  <m:t>𝑙</m:t>
                                </m:r>
                              </m:e>
                              <m:sup>
                                <m:r>
                                  <a:rPr lang="en-US" sz="3000" i="1" dirty="0">
                                    <a:solidFill>
                                      <a:schemeClr val="tx1"/>
                                    </a:solidFill>
                                    <a:latin typeface="Cambria Math" panose="02040503050406030204" pitchFamily="18" charset="0"/>
                                    <a:cs typeface="NikoshBAN" panose="02000000000000000000" pitchFamily="2" charset="0"/>
                                  </a:rPr>
                                  <m:t>2</m:t>
                                </m:r>
                              </m:sup>
                            </m:sSup>
                          </m:e>
                        </m:d>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39" name="TextBox 38">
                <a:extLst>
                  <a:ext uri="{FF2B5EF4-FFF2-40B4-BE49-F238E27FC236}">
                    <a16:creationId xmlns:a16="http://schemas.microsoft.com/office/drawing/2014/main" id="{3C54907A-AFDC-4B71-9937-D5E248CE2010}"/>
                  </a:ext>
                </a:extLst>
              </p:cNvPr>
              <p:cNvSpPr txBox="1">
                <a:spLocks noRot="1" noChangeAspect="1" noMove="1" noResize="1" noEditPoints="1" noAdjustHandles="1" noChangeArrowheads="1" noChangeShapeType="1" noTextEdit="1"/>
              </p:cNvSpPr>
              <p:nvPr/>
            </p:nvSpPr>
            <p:spPr>
              <a:xfrm>
                <a:off x="532688" y="3202640"/>
                <a:ext cx="11024800" cy="829714"/>
              </a:xfrm>
              <a:prstGeom prst="rect">
                <a:avLst/>
              </a:prstGeom>
              <a:blipFill>
                <a:blip r:embed="rId6"/>
                <a:stretch>
                  <a:fillRect b="-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4D23043-7DE5-4C8F-BA82-A2262F37A50F}"/>
                  </a:ext>
                </a:extLst>
              </p:cNvPr>
              <p:cNvSpPr txBox="1"/>
              <p:nvPr/>
            </p:nvSpPr>
            <p:spPr>
              <a:xfrm>
                <a:off x="532688" y="4398657"/>
                <a:ext cx="11024799" cy="538609"/>
              </a:xfrm>
              <a:prstGeom prst="rect">
                <a:avLst/>
              </a:prstGeom>
              <a:noFill/>
              <a:ln>
                <a:noFill/>
              </a:ln>
            </p:spPr>
            <p:txBody>
              <a:bodyPr wrap="square" rtlCol="0">
                <a:spAutoFit/>
              </a:bodyPr>
              <a:lstStyle/>
              <a:p>
                <a:r>
                  <a:rPr lang="en-US" sz="2900" dirty="0" err="1">
                    <a:solidFill>
                      <a:schemeClr val="tx1"/>
                    </a:solidFill>
                    <a:latin typeface="NikoshBAN" panose="02000000000000000000" pitchFamily="2" charset="0"/>
                    <a:cs typeface="NikoshBAN" panose="02000000000000000000" pitchFamily="2" charset="0"/>
                  </a:rPr>
                  <a:t>যদি</a:t>
                </a:r>
                <a:r>
                  <a:rPr lang="en-US" sz="2900" dirty="0">
                    <a:solidFill>
                      <a:schemeClr val="tx1"/>
                    </a:solidFill>
                    <a:latin typeface="NikoshBAN" panose="02000000000000000000" pitchFamily="2" charset="0"/>
                    <a:cs typeface="NikoshBAN" panose="02000000000000000000" pitchFamily="2" charset="0"/>
                  </a:rPr>
                  <a:t> </a:t>
                </a:r>
                <a:r>
                  <a:rPr lang="bn-BD" sz="2900" dirty="0">
                    <a:solidFill>
                      <a:schemeClr val="tx1"/>
                    </a:solidFill>
                    <a:latin typeface="NikoshBAN" panose="02000000000000000000" pitchFamily="2" charset="0"/>
                    <a:cs typeface="NikoshBAN" panose="02000000000000000000" pitchFamily="2" charset="0"/>
                  </a:rPr>
                  <a:t>C বিন্দু</a:t>
                </a:r>
                <a:r>
                  <a:rPr lang="en-US" sz="2900" dirty="0" err="1">
                    <a:solidFill>
                      <a:schemeClr val="tx1"/>
                    </a:solidFill>
                    <a:latin typeface="NikoshBAN" panose="02000000000000000000" pitchFamily="2" charset="0"/>
                    <a:cs typeface="NikoshBAN" panose="02000000000000000000" pitchFamily="2" charset="0"/>
                  </a:rPr>
                  <a:t>টি</a:t>
                </a:r>
                <a:r>
                  <a:rPr lang="bn-BD"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তড়ি</a:t>
                </a:r>
                <a:r>
                  <a:rPr lang="en-US" sz="2900" dirty="0">
                    <a:solidFill>
                      <a:schemeClr val="tx1"/>
                    </a:solidFill>
                    <a:latin typeface="NikoshBAN" panose="02000000000000000000" pitchFamily="2" charset="0"/>
                    <a:cs typeface="NikoshBAN" panose="02000000000000000000" pitchFamily="2" charset="0"/>
                  </a:rPr>
                  <a:t>ৎ </a:t>
                </a:r>
                <a:r>
                  <a:rPr lang="en-US" sz="2900" dirty="0" err="1">
                    <a:solidFill>
                      <a:schemeClr val="tx1"/>
                    </a:solidFill>
                    <a:latin typeface="NikoshBAN" panose="02000000000000000000" pitchFamily="2" charset="0"/>
                    <a:cs typeface="NikoshBAN" panose="02000000000000000000" pitchFamily="2" charset="0"/>
                  </a:rPr>
                  <a:t>দ্বিমেরু</a:t>
                </a:r>
                <a:r>
                  <a:rPr lang="en-US"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থেকে</a:t>
                </a:r>
                <a:r>
                  <a:rPr lang="en-US"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অনেক</a:t>
                </a:r>
                <a:r>
                  <a:rPr lang="en-US"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দূরে</a:t>
                </a:r>
                <a:r>
                  <a:rPr lang="en-US"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হয়</a:t>
                </a:r>
                <a:r>
                  <a:rPr lang="en-US" sz="2900" dirty="0">
                    <a:solidFill>
                      <a:schemeClr val="tx1"/>
                    </a:solidFill>
                    <a:latin typeface="NikoshBAN" panose="02000000000000000000" pitchFamily="2" charset="0"/>
                    <a:cs typeface="NikoshBAN" panose="02000000000000000000" pitchFamily="2" charset="0"/>
                  </a:rPr>
                  <a:t> </a:t>
                </a:r>
                <a:r>
                  <a:rPr lang="en-US" sz="2900" dirty="0" err="1">
                    <a:solidFill>
                      <a:schemeClr val="tx1"/>
                    </a:solidFill>
                    <a:latin typeface="NikoshBAN" panose="02000000000000000000" pitchFamily="2" charset="0"/>
                    <a:cs typeface="NikoshBAN" panose="02000000000000000000" pitchFamily="2" charset="0"/>
                  </a:rPr>
                  <a:t>অর্থা</a:t>
                </a:r>
                <a:r>
                  <a:rPr lang="en-US" sz="2900" dirty="0">
                    <a:solidFill>
                      <a:schemeClr val="tx1"/>
                    </a:solidFill>
                    <a:latin typeface="NikoshBAN" panose="02000000000000000000" pitchFamily="2" charset="0"/>
                    <a:cs typeface="NikoshBAN" panose="02000000000000000000" pitchFamily="2" charset="0"/>
                  </a:rPr>
                  <a:t>ৎ </a:t>
                </a:r>
                <a:r>
                  <a:rPr lang="bn-BD" sz="2900" dirty="0">
                    <a:solidFill>
                      <a:schemeClr val="tx1"/>
                    </a:solidFill>
                    <a:latin typeface="NikoshBAN" panose="02000000000000000000" pitchFamily="2" charset="0"/>
                    <a:cs typeface="NikoshBAN" panose="02000000000000000000" pitchFamily="2" charset="0"/>
                  </a:rPr>
                  <a:t>r&gt;&gt;l  হয়, তবে </a:t>
                </a:r>
                <a14:m>
                  <m:oMath xmlns:m="http://schemas.openxmlformats.org/officeDocument/2006/math">
                    <m:sSup>
                      <m:sSupPr>
                        <m:ctrlPr>
                          <a:rPr lang="bn-BD" sz="2900" i="1" dirty="0">
                            <a:solidFill>
                              <a:schemeClr val="tx1"/>
                            </a:solidFill>
                            <a:latin typeface="Cambria Math" panose="02040503050406030204" pitchFamily="18" charset="0"/>
                            <a:cs typeface="NikoshBAN" panose="02000000000000000000" pitchFamily="2" charset="0"/>
                          </a:rPr>
                        </m:ctrlPr>
                      </m:sSupPr>
                      <m:e>
                        <m:r>
                          <a:rPr lang="bn-BD" sz="2900" i="1" dirty="0">
                            <a:solidFill>
                              <a:schemeClr val="tx1"/>
                            </a:solidFill>
                            <a:latin typeface="Cambria Math" panose="02040503050406030204" pitchFamily="18" charset="0"/>
                            <a:cs typeface="NikoshBAN" panose="02000000000000000000" pitchFamily="2" charset="0"/>
                          </a:rPr>
                          <m:t>𝑟</m:t>
                        </m:r>
                      </m:e>
                      <m:sup>
                        <m:r>
                          <a:rPr lang="bn-BD" sz="2900" i="1" dirty="0">
                            <a:solidFill>
                              <a:schemeClr val="tx1"/>
                            </a:solidFill>
                            <a:latin typeface="Cambria Math" panose="02040503050406030204" pitchFamily="18" charset="0"/>
                            <a:cs typeface="NikoshBAN" panose="02000000000000000000" pitchFamily="2" charset="0"/>
                          </a:rPr>
                          <m:t>2</m:t>
                        </m:r>
                      </m:sup>
                    </m:sSup>
                    <m:r>
                      <a:rPr lang="bn-BD" sz="2900" i="1" dirty="0">
                        <a:solidFill>
                          <a:schemeClr val="tx1"/>
                        </a:solidFill>
                        <a:latin typeface="Cambria Math" panose="02040503050406030204" pitchFamily="18" charset="0"/>
                        <a:cs typeface="NikoshBAN" panose="02000000000000000000" pitchFamily="2" charset="0"/>
                      </a:rPr>
                      <m:t>−</m:t>
                    </m:r>
                    <m:sSup>
                      <m:sSupPr>
                        <m:ctrlPr>
                          <a:rPr lang="bn-BD" sz="2900" i="1" dirty="0">
                            <a:solidFill>
                              <a:schemeClr val="tx1"/>
                            </a:solidFill>
                            <a:latin typeface="Cambria Math" panose="02040503050406030204" pitchFamily="18" charset="0"/>
                            <a:cs typeface="NikoshBAN" panose="02000000000000000000" pitchFamily="2" charset="0"/>
                          </a:rPr>
                        </m:ctrlPr>
                      </m:sSupPr>
                      <m:e>
                        <m:r>
                          <a:rPr lang="bn-BD" sz="2900" i="1" dirty="0">
                            <a:solidFill>
                              <a:schemeClr val="tx1"/>
                            </a:solidFill>
                            <a:latin typeface="Cambria Math" panose="02040503050406030204" pitchFamily="18" charset="0"/>
                            <a:cs typeface="NikoshBAN" panose="02000000000000000000" pitchFamily="2" charset="0"/>
                          </a:rPr>
                          <m:t>𝑙</m:t>
                        </m:r>
                      </m:e>
                      <m:sup>
                        <m:r>
                          <a:rPr lang="bn-BD" sz="2900" i="1" dirty="0">
                            <a:solidFill>
                              <a:schemeClr val="tx1"/>
                            </a:solidFill>
                            <a:latin typeface="Cambria Math" panose="02040503050406030204" pitchFamily="18" charset="0"/>
                            <a:cs typeface="NikoshBAN" panose="02000000000000000000" pitchFamily="2" charset="0"/>
                          </a:rPr>
                          <m:t>2</m:t>
                        </m:r>
                      </m:sup>
                    </m:sSup>
                    <m:r>
                      <a:rPr lang="bn-BD" sz="2900" dirty="0">
                        <a:solidFill>
                          <a:schemeClr val="tx1"/>
                        </a:solidFill>
                        <a:latin typeface="Cambria Math" panose="02040503050406030204" pitchFamily="18" charset="0"/>
                        <a:cs typeface="NikoshBAN" panose="02000000000000000000" pitchFamily="2" charset="0"/>
                        <a:sym typeface="Symbol" panose="05050102010706020507" pitchFamily="18" charset="2"/>
                      </a:rPr>
                      <m:t></m:t>
                    </m:r>
                    <m:sSup>
                      <m:sSupPr>
                        <m:ctrlPr>
                          <a:rPr lang="bn-BD" sz="2900" i="1" dirty="0">
                            <a:solidFill>
                              <a:schemeClr val="tx1"/>
                            </a:solidFill>
                            <a:latin typeface="Cambria Math" panose="02040503050406030204" pitchFamily="18" charset="0"/>
                            <a:cs typeface="NikoshBAN" panose="02000000000000000000" pitchFamily="2" charset="0"/>
                          </a:rPr>
                        </m:ctrlPr>
                      </m:sSupPr>
                      <m:e>
                        <m:r>
                          <a:rPr lang="bn-BD" sz="2900" i="1" dirty="0">
                            <a:solidFill>
                              <a:schemeClr val="tx1"/>
                            </a:solidFill>
                            <a:latin typeface="Cambria Math" panose="02040503050406030204" pitchFamily="18" charset="0"/>
                            <a:cs typeface="NikoshBAN" panose="02000000000000000000" pitchFamily="2" charset="0"/>
                          </a:rPr>
                          <m:t>𝑟</m:t>
                        </m:r>
                      </m:e>
                      <m:sup>
                        <m:r>
                          <a:rPr lang="bn-BD" sz="2900" i="1" dirty="0">
                            <a:solidFill>
                              <a:schemeClr val="tx1"/>
                            </a:solidFill>
                            <a:latin typeface="Cambria Math" panose="02040503050406030204" pitchFamily="18" charset="0"/>
                            <a:cs typeface="NikoshBAN" panose="02000000000000000000" pitchFamily="2" charset="0"/>
                          </a:rPr>
                          <m:t>2</m:t>
                        </m:r>
                      </m:sup>
                    </m:sSup>
                  </m:oMath>
                </a14:m>
                <a:r>
                  <a:rPr lang="bn-BD" sz="2900" dirty="0">
                    <a:solidFill>
                      <a:schemeClr val="tx1"/>
                    </a:solidFill>
                    <a:latin typeface="NikoshBAN" panose="02000000000000000000" pitchFamily="2" charset="0"/>
                    <a:cs typeface="NikoshBAN" panose="02000000000000000000" pitchFamily="2" charset="0"/>
                  </a:rPr>
                  <a:t> হয়।</a:t>
                </a:r>
                <a:r>
                  <a:rPr lang="en-US" sz="2900" dirty="0">
                    <a:solidFill>
                      <a:schemeClr val="tx1"/>
                    </a:solidFill>
                    <a:latin typeface="NikoshBAN" panose="02000000000000000000" pitchFamily="2" charset="0"/>
                    <a:cs typeface="NikoshBAN" panose="02000000000000000000" pitchFamily="2" charset="0"/>
                  </a:rPr>
                  <a:t> </a:t>
                </a:r>
              </a:p>
            </p:txBody>
          </p:sp>
        </mc:Choice>
        <mc:Fallback xmlns="">
          <p:sp>
            <p:nvSpPr>
              <p:cNvPr id="41" name="TextBox 40">
                <a:extLst>
                  <a:ext uri="{FF2B5EF4-FFF2-40B4-BE49-F238E27FC236}">
                    <a16:creationId xmlns:a16="http://schemas.microsoft.com/office/drawing/2014/main" id="{24D23043-7DE5-4C8F-BA82-A2262F37A50F}"/>
                  </a:ext>
                </a:extLst>
              </p:cNvPr>
              <p:cNvSpPr txBox="1">
                <a:spLocks noRot="1" noChangeAspect="1" noMove="1" noResize="1" noEditPoints="1" noAdjustHandles="1" noChangeArrowheads="1" noChangeShapeType="1" noTextEdit="1"/>
              </p:cNvSpPr>
              <p:nvPr/>
            </p:nvSpPr>
            <p:spPr>
              <a:xfrm>
                <a:off x="532688" y="4398657"/>
                <a:ext cx="11024799" cy="538609"/>
              </a:xfrm>
              <a:prstGeom prst="rect">
                <a:avLst/>
              </a:prstGeom>
              <a:blipFill>
                <a:blip r:embed="rId7"/>
                <a:stretch>
                  <a:fillRect l="-1161" t="-10227" r="-442" b="-340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9AB08FB-6BE9-474F-8562-11416F13AA2D}"/>
                  </a:ext>
                </a:extLst>
              </p:cNvPr>
              <p:cNvSpPr txBox="1"/>
              <p:nvPr/>
            </p:nvSpPr>
            <p:spPr>
              <a:xfrm>
                <a:off x="583600" y="5136192"/>
                <a:ext cx="9282110" cy="816121"/>
              </a:xfrm>
              <a:prstGeom prst="rect">
                <a:avLst/>
              </a:prstGeom>
              <a:noFill/>
              <a:ln>
                <a:noFill/>
              </a:ln>
            </p:spPr>
            <p:txBody>
              <a:bodyPr wrap="square" rtlCol="0">
                <a:spAutoFit/>
              </a:bodyPr>
              <a:lstStyle/>
              <a:p>
                <a:r>
                  <a:rPr lang="bn-BD" sz="3000" dirty="0">
                    <a:solidFill>
                      <a:schemeClr val="tx1"/>
                    </a:solidFill>
                    <a:latin typeface="NikoshBAN" panose="02000000000000000000" pitchFamily="2" charset="0"/>
                    <a:cs typeface="NikoshBAN" panose="02000000000000000000" pitchFamily="2" charset="0"/>
                  </a:rPr>
                  <a:t>সুতরাং C বিন্দুতে মোট তড়িৎ </a:t>
                </a:r>
                <a:r>
                  <a:rPr lang="en-US" sz="3000" dirty="0" err="1">
                    <a:latin typeface="NikoshBAN" panose="02000000000000000000" pitchFamily="2" charset="0"/>
                    <a:cs typeface="NikoshBAN" panose="02000000000000000000" pitchFamily="2" charset="0"/>
                  </a:rPr>
                  <a:t>বিভব</a:t>
                </a:r>
                <a:r>
                  <a:rPr lang="en-US" sz="3000" dirty="0">
                    <a:latin typeface="NikoshBAN" panose="02000000000000000000" pitchFamily="2" charset="0"/>
                    <a:cs typeface="NikoshBAN" panose="02000000000000000000" pitchFamily="2" charset="0"/>
                  </a:rPr>
                  <a:t> </a:t>
                </a:r>
                <a:r>
                  <a:rPr lang="bn-BD" sz="3000" dirty="0">
                    <a:solidFill>
                      <a:schemeClr val="tx1"/>
                    </a:solidFill>
                    <a:latin typeface="NikoshBAN" panose="02000000000000000000" pitchFamily="2" charset="0"/>
                    <a:cs typeface="NikoshBAN" panose="02000000000000000000" pitchFamily="2" charset="0"/>
                  </a:rPr>
                  <a:t> মান </a:t>
                </a:r>
                <a14:m>
                  <m:oMath xmlns:m="http://schemas.openxmlformats.org/officeDocument/2006/math">
                    <m:r>
                      <m:rPr>
                        <m:sty m:val="p"/>
                      </m:rPr>
                      <a:rPr lang="en-US" sz="3000">
                        <a:latin typeface="Cambria Math" panose="02040503050406030204" pitchFamily="18" charset="0"/>
                        <a:cs typeface="NikoshBAN" panose="02000000000000000000" pitchFamily="2" charset="0"/>
                      </a:rPr>
                      <m:t>V</m:t>
                    </m:r>
                    <m:r>
                      <a:rPr lang="bn-BD" sz="3000" b="0" i="1" smtClean="0">
                        <a:solidFill>
                          <a:schemeClr val="tx1"/>
                        </a:solidFill>
                        <a:latin typeface="Cambria Math" panose="02040503050406030204" pitchFamily="18" charset="0"/>
                        <a:cs typeface="NikoshBAN" panose="02000000000000000000" pitchFamily="2" charset="0"/>
                      </a:rPr>
                      <m:t>=</m:t>
                    </m:r>
                    <m:f>
                      <m:fPr>
                        <m:ctrlPr>
                          <a:rPr lang="bn-BD" sz="3200" i="1" dirty="0">
                            <a:latin typeface="Cambria Math" panose="02040503050406030204" pitchFamily="18" charset="0"/>
                            <a:cs typeface="NikoshBAN" panose="02000000000000000000" pitchFamily="2" charset="0"/>
                          </a:rPr>
                        </m:ctrlPr>
                      </m:fPr>
                      <m:num>
                        <m:r>
                          <a:rPr lang="en-US" sz="3200" i="1" dirty="0">
                            <a:latin typeface="Cambria Math" panose="02040503050406030204" pitchFamily="18" charset="0"/>
                            <a:cs typeface="NikoshBAN" panose="02000000000000000000" pitchFamily="2" charset="0"/>
                          </a:rPr>
                          <m:t>1</m:t>
                        </m:r>
                      </m:num>
                      <m:den>
                        <m:r>
                          <a:rPr lang="bn-BD" sz="3200" i="1">
                            <a:latin typeface="Cambria Math" panose="02040503050406030204" pitchFamily="18" charset="0"/>
                            <a:cs typeface="NikoshBAN" panose="02000000000000000000" pitchFamily="2" charset="0"/>
                          </a:rPr>
                          <m:t>4</m:t>
                        </m:r>
                        <m:r>
                          <a:rPr lang="bn-BD" sz="32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latin typeface="Cambria Math" panose="02040503050406030204" pitchFamily="18" charset="0"/>
                                <a:ea typeface="Cambria Math" panose="02040503050406030204" pitchFamily="18" charset="0"/>
                                <a:cs typeface="NikoshBAN" panose="02000000000000000000" pitchFamily="2" charset="0"/>
                              </a:rPr>
                            </m:ctrlPr>
                          </m:sSubPr>
                          <m:e>
                            <m:r>
                              <a:rPr lang="bn-BD" sz="3200" i="1">
                                <a:latin typeface="Cambria Math" panose="02040503050406030204" pitchFamily="18" charset="0"/>
                                <a:ea typeface="Cambria Math" panose="02040503050406030204" pitchFamily="18" charset="0"/>
                                <a:cs typeface="NikoshBAN" panose="02000000000000000000" pitchFamily="2" charset="0"/>
                              </a:rPr>
                              <m:t>𝜖</m:t>
                            </m:r>
                          </m:e>
                          <m:sub>
                            <m:r>
                              <a:rPr lang="bn-BD" sz="3200" i="1">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bn-BD" sz="3200" dirty="0">
                        <a:latin typeface="NikoshBAN" panose="02000000000000000000" pitchFamily="2" charset="0"/>
                        <a:cs typeface="NikoshBAN" panose="02000000000000000000" pitchFamily="2" charset="0"/>
                      </a:rPr>
                      <m:t>.</m:t>
                    </m:r>
                    <m:f>
                      <m:fPr>
                        <m:ctrlPr>
                          <a:rPr lang="bn-BD" sz="3200" i="1" dirty="0">
                            <a:latin typeface="Cambria Math" panose="02040503050406030204" pitchFamily="18" charset="0"/>
                            <a:cs typeface="NikoshBAN" panose="02000000000000000000" pitchFamily="2" charset="0"/>
                          </a:rPr>
                        </m:ctrlPr>
                      </m:fPr>
                      <m:num>
                        <m:r>
                          <a:rPr lang="en-US" sz="3200" i="1" dirty="0">
                            <a:latin typeface="Cambria Math" panose="02040503050406030204" pitchFamily="18" charset="0"/>
                            <a:cs typeface="NikoshBAN" panose="02000000000000000000" pitchFamily="2" charset="0"/>
                          </a:rPr>
                          <m:t>𝑝</m:t>
                        </m:r>
                      </m:num>
                      <m:den>
                        <m:sSup>
                          <m:sSupPr>
                            <m:ctrlPr>
                              <a:rPr lang="en-US" sz="3200" i="1" dirty="0" smtClean="0">
                                <a:latin typeface="Cambria Math" panose="02040503050406030204" pitchFamily="18" charset="0"/>
                                <a:cs typeface="NikoshBAN" panose="02000000000000000000" pitchFamily="2" charset="0"/>
                              </a:rPr>
                            </m:ctrlPr>
                          </m:sSupPr>
                          <m:e>
                            <m:r>
                              <a:rPr lang="en-US" sz="3200" b="0" i="1" dirty="0" smtClean="0">
                                <a:latin typeface="Cambria Math" panose="02040503050406030204" pitchFamily="18" charset="0"/>
                                <a:cs typeface="NikoshBAN" panose="02000000000000000000" pitchFamily="2" charset="0"/>
                              </a:rPr>
                              <m:t>𝑟</m:t>
                            </m:r>
                          </m:e>
                          <m:sup>
                            <m:r>
                              <a:rPr lang="en-US" sz="3200" b="0" i="1" dirty="0" smtClean="0">
                                <a:latin typeface="Cambria Math" panose="02040503050406030204" pitchFamily="18" charset="0"/>
                                <a:cs typeface="NikoshBAN" panose="02000000000000000000" pitchFamily="2" charset="0"/>
                              </a:rPr>
                              <m:t>2</m:t>
                            </m:r>
                          </m:sup>
                        </m:sSup>
                      </m:den>
                    </m:f>
                  </m:oMath>
                </a14:m>
                <a:endParaRPr lang="en-US" sz="3000" dirty="0">
                  <a:latin typeface="NikoshBAN" panose="02000000000000000000" pitchFamily="2" charset="0"/>
                  <a:cs typeface="NikoshBAN" panose="02000000000000000000" pitchFamily="2" charset="0"/>
                </a:endParaRPr>
              </a:p>
            </p:txBody>
          </p:sp>
        </mc:Choice>
        <mc:Fallback xmlns="">
          <p:sp>
            <p:nvSpPr>
              <p:cNvPr id="43" name="TextBox 42">
                <a:extLst>
                  <a:ext uri="{FF2B5EF4-FFF2-40B4-BE49-F238E27FC236}">
                    <a16:creationId xmlns:a16="http://schemas.microsoft.com/office/drawing/2014/main" id="{C9AB08FB-6BE9-474F-8562-11416F13AA2D}"/>
                  </a:ext>
                </a:extLst>
              </p:cNvPr>
              <p:cNvSpPr txBox="1">
                <a:spLocks noRot="1" noChangeAspect="1" noMove="1" noResize="1" noEditPoints="1" noAdjustHandles="1" noChangeArrowheads="1" noChangeShapeType="1" noTextEdit="1"/>
              </p:cNvSpPr>
              <p:nvPr/>
            </p:nvSpPr>
            <p:spPr>
              <a:xfrm>
                <a:off x="583600" y="5136192"/>
                <a:ext cx="9282110" cy="816121"/>
              </a:xfrm>
              <a:prstGeom prst="rect">
                <a:avLst/>
              </a:prstGeom>
              <a:blipFill>
                <a:blip r:embed="rId8"/>
                <a:stretch>
                  <a:fillRect l="-1577" b="-67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185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randombar(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DB3C34-4BF6-497C-BD01-9EB5FC24FE6E}"/>
              </a:ext>
            </a:extLst>
          </p:cNvPr>
          <p:cNvSpPr/>
          <p:nvPr/>
        </p:nvSpPr>
        <p:spPr>
          <a:xfrm>
            <a:off x="4969730" y="902351"/>
            <a:ext cx="2252540" cy="769441"/>
          </a:xfrm>
          <a:prstGeom prst="rect">
            <a:avLst/>
          </a:prstGeom>
        </p:spPr>
        <p:txBody>
          <a:bodyPr wrap="none">
            <a:spAutoFit/>
          </a:bodyPr>
          <a:lstStyle/>
          <a:p>
            <a:pPr algn="ctr"/>
            <a:r>
              <a:rPr lang="en-US" sz="4400" b="1" u="sng" dirty="0">
                <a:solidFill>
                  <a:srgbClr val="0070C0"/>
                </a:solidFill>
                <a:latin typeface="NikoshBAN" panose="02000000000000000000" pitchFamily="2" charset="0"/>
                <a:cs typeface="NikoshBAN" panose="02000000000000000000" pitchFamily="2" charset="0"/>
              </a:rPr>
              <a:t>দ</a:t>
            </a:r>
            <a:r>
              <a:rPr lang="as-IN" sz="4400" b="1" u="sng" dirty="0">
                <a:solidFill>
                  <a:srgbClr val="0070C0"/>
                </a:solidFill>
                <a:latin typeface="NikoshBAN" panose="02000000000000000000" pitchFamily="2" charset="0"/>
                <a:cs typeface="NikoshBAN" panose="02000000000000000000" pitchFamily="2" charset="0"/>
              </a:rPr>
              <a:t>ল</a:t>
            </a:r>
            <a:r>
              <a:rPr lang="en-US" sz="4400" b="1" u="sng" dirty="0">
                <a:solidFill>
                  <a:srgbClr val="0070C0"/>
                </a:solidFill>
                <a:latin typeface="NikoshBAN" panose="02000000000000000000" pitchFamily="2" charset="0"/>
                <a:cs typeface="NikoshBAN" panose="02000000000000000000" pitchFamily="2" charset="0"/>
              </a:rPr>
              <a:t>গ</a:t>
            </a:r>
            <a:r>
              <a:rPr lang="as-IN" sz="4400" b="1" u="sng" dirty="0">
                <a:solidFill>
                  <a:srgbClr val="0070C0"/>
                </a:solidFill>
                <a:latin typeface="NikoshBAN" panose="02000000000000000000" pitchFamily="2" charset="0"/>
                <a:cs typeface="NikoshBAN" panose="02000000000000000000" pitchFamily="2" charset="0"/>
              </a:rPr>
              <a:t>ত</a:t>
            </a:r>
            <a:r>
              <a:rPr lang="bn-BD" sz="4400" b="1" u="sng" dirty="0">
                <a:solidFill>
                  <a:srgbClr val="0070C0"/>
                </a:solidFill>
                <a:latin typeface="NikoshBAN" panose="02000000000000000000" pitchFamily="2" charset="0"/>
                <a:cs typeface="NikoshBAN" panose="02000000000000000000" pitchFamily="2" charset="0"/>
              </a:rPr>
              <a:t> কাজ</a:t>
            </a:r>
            <a:endParaRPr lang="en-US" sz="4400" b="1" u="sng" dirty="0">
              <a:solidFill>
                <a:srgbClr val="0070C0"/>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78D36BED-0A6A-4909-AB3E-B0EF2EC4A7BB}"/>
              </a:ext>
            </a:extLst>
          </p:cNvPr>
          <p:cNvSpPr/>
          <p:nvPr/>
        </p:nvSpPr>
        <p:spPr>
          <a:xfrm>
            <a:off x="970384" y="1542775"/>
            <a:ext cx="4646645" cy="3600986"/>
          </a:xfrm>
          <a:prstGeom prst="rect">
            <a:avLst/>
          </a:prstGeom>
        </p:spPr>
        <p:txBody>
          <a:bodyPr wrap="square">
            <a:spAutoFit/>
          </a:bodyPr>
          <a:lstStyle/>
          <a:p>
            <a:pPr algn="ctr"/>
            <a:r>
              <a:rPr lang="en-US" sz="3200" b="1" u="sng" dirty="0">
                <a:solidFill>
                  <a:srgbClr val="7030A0"/>
                </a:solidFill>
                <a:latin typeface="NikoshBAN" panose="02000000000000000000" pitchFamily="2" charset="0"/>
                <a:cs typeface="NikoshBAN" panose="02000000000000000000" pitchFamily="2" charset="0"/>
              </a:rPr>
              <a:t>A </a:t>
            </a:r>
            <a:r>
              <a:rPr lang="en-US" sz="3200" b="1" u="sng" dirty="0" err="1">
                <a:solidFill>
                  <a:srgbClr val="7030A0"/>
                </a:solidFill>
                <a:latin typeface="NikoshBAN" panose="02000000000000000000" pitchFamily="2" charset="0"/>
                <a:cs typeface="NikoshBAN" panose="02000000000000000000" pitchFamily="2" charset="0"/>
              </a:rPr>
              <a:t>দল</a:t>
            </a:r>
            <a:endParaRPr lang="en-US" sz="3200" b="1" u="sng" dirty="0">
              <a:solidFill>
                <a:srgbClr val="7030A0"/>
              </a:solidFill>
              <a:latin typeface="NikoshBAN" panose="02000000000000000000" pitchFamily="2" charset="0"/>
              <a:cs typeface="NikoshBAN" panose="02000000000000000000" pitchFamily="2" charset="0"/>
            </a:endParaRPr>
          </a:p>
          <a:p>
            <a:pPr algn="just"/>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ই</a:t>
            </a:r>
            <a:r>
              <a:rPr lang="en-US" sz="2800" b="1" dirty="0">
                <a:latin typeface="NikoshBAN" panose="02000000000000000000" pitchFamily="2" charset="0"/>
                <a:cs typeface="NikoshBAN" panose="02000000000000000000" pitchFamily="2" charset="0"/>
              </a:rPr>
              <a:t>ল</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ক</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ন </a:t>
            </a:r>
            <a:r>
              <a:rPr lang="as-IN" sz="2800" b="1" dirty="0">
                <a:latin typeface="NikoshBAN" panose="02000000000000000000" pitchFamily="2" charset="0"/>
                <a:cs typeface="NikoshBAN" panose="02000000000000000000" pitchFamily="2" charset="0"/>
              </a:rPr>
              <a:t>ও</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a:t>
            </a:r>
            <a:r>
              <a:rPr lang="as-IN"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টনকে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ধ</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থ</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4 mm </a:t>
            </a:r>
            <a:r>
              <a:rPr lang="en-US" sz="2800" b="1" dirty="0" err="1">
                <a:latin typeface="NikoshBAN" panose="02000000000000000000" pitchFamily="2" charset="0"/>
                <a:cs typeface="NikoshBAN" panose="02000000000000000000" pitchFamily="2" charset="0"/>
              </a:rPr>
              <a:t>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রেখে</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তড়ি</a:t>
            </a:r>
            <a:r>
              <a:rPr lang="as-IN" sz="2800" b="1" dirty="0">
                <a:latin typeface="NikoshBAN" panose="02000000000000000000" pitchFamily="2" charset="0"/>
                <a:cs typeface="NikoshBAN" panose="02000000000000000000" pitchFamily="2" charset="0"/>
              </a:rPr>
              <a:t>ৎ</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্বিপ</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ল </a:t>
            </a:r>
            <a:r>
              <a:rPr lang="as-IN" sz="2800" b="1" dirty="0">
                <a:latin typeface="NikoshBAN" panose="02000000000000000000" pitchFamily="2" charset="0"/>
                <a:cs typeface="NikoshBAN" panose="02000000000000000000" pitchFamily="2" charset="0"/>
              </a:rPr>
              <a:t>গ</a:t>
            </a:r>
            <a:r>
              <a:rPr lang="en-US" sz="2800" b="1" dirty="0">
                <a:latin typeface="NikoshBAN" panose="02000000000000000000" pitchFamily="2" charset="0"/>
                <a:cs typeface="NikoshBAN" panose="02000000000000000000" pitchFamily="2" charset="0"/>
              </a:rPr>
              <a:t>ঠ</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err="1">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ড়</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ৎ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প</a:t>
            </a:r>
            <a:r>
              <a:rPr lang="en-US" sz="2800" b="1" dirty="0" err="1">
                <a:latin typeface="NikoshBAN" panose="02000000000000000000" pitchFamily="2" charset="0"/>
                <a:cs typeface="NikoshBAN" panose="02000000000000000000" pitchFamily="2" charset="0"/>
              </a:rPr>
              <a:t>োলের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কেন্দ্র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হতে</a:t>
            </a:r>
            <a:r>
              <a:rPr lang="en-US" sz="2800" b="1" dirty="0">
                <a:latin typeface="NikoshBAN" panose="02000000000000000000" pitchFamily="2"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3 mm</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err="1">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ট</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ড়</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ৎ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্বিমেরুর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অক্ষের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উ</a:t>
            </a:r>
            <a:r>
              <a:rPr lang="en-US" sz="2800" b="1" dirty="0">
                <a:latin typeface="NikoshBAN" panose="02000000000000000000" pitchFamily="2" charset="0"/>
                <a:cs typeface="NikoshBAN" panose="02000000000000000000" pitchFamily="2" charset="0"/>
              </a:rPr>
              <a:t>প</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err="1">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বিন্দুতে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তড়ি</a:t>
            </a:r>
            <a:r>
              <a:rPr lang="en-US" sz="2800" b="1" dirty="0">
                <a:latin typeface="NikoshBAN" panose="02000000000000000000" pitchFamily="2" charset="0"/>
                <a:cs typeface="NikoshBAN" panose="02000000000000000000" pitchFamily="2" charset="0"/>
              </a:rPr>
              <a:t>ৎ </a:t>
            </a:r>
            <a:r>
              <a:rPr lang="en-US" sz="2800" b="1" dirty="0" err="1">
                <a:latin typeface="NikoshBAN" panose="02000000000000000000" pitchFamily="2" charset="0"/>
                <a:cs typeface="NikoshBAN" panose="02000000000000000000" pitchFamily="2" charset="0"/>
              </a:rPr>
              <a:t>তীব্রতা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হবে</a:t>
            </a:r>
            <a:r>
              <a:rPr lang="en-US" sz="2800" b="1" dirty="0">
                <a:latin typeface="NikoshBAN" panose="02000000000000000000" pitchFamily="2" charset="0"/>
                <a:cs typeface="NikoshBAN" panose="02000000000000000000" pitchFamily="2" charset="0"/>
              </a:rPr>
              <a:t>? </a:t>
            </a:r>
          </a:p>
        </p:txBody>
      </p:sp>
      <p:sp>
        <p:nvSpPr>
          <p:cNvPr id="6" name="Rectangle 5">
            <a:extLst>
              <a:ext uri="{FF2B5EF4-FFF2-40B4-BE49-F238E27FC236}">
                <a16:creationId xmlns:a16="http://schemas.microsoft.com/office/drawing/2014/main" id="{A1792B54-8E8C-4481-8A57-DAE4FB2AED52}"/>
              </a:ext>
            </a:extLst>
          </p:cNvPr>
          <p:cNvSpPr/>
          <p:nvPr/>
        </p:nvSpPr>
        <p:spPr>
          <a:xfrm>
            <a:off x="6307116" y="1542775"/>
            <a:ext cx="4911014" cy="3600986"/>
          </a:xfrm>
          <a:prstGeom prst="rect">
            <a:avLst/>
          </a:prstGeom>
        </p:spPr>
        <p:txBody>
          <a:bodyPr wrap="square">
            <a:spAutoFit/>
          </a:bodyPr>
          <a:lstStyle/>
          <a:p>
            <a:pPr algn="ctr"/>
            <a:r>
              <a:rPr lang="en-US" sz="3200" b="1" u="sng" dirty="0">
                <a:solidFill>
                  <a:srgbClr val="7030A0"/>
                </a:solidFill>
                <a:latin typeface="NikoshBAN" panose="02000000000000000000" pitchFamily="2" charset="0"/>
                <a:cs typeface="NikoshBAN" panose="02000000000000000000" pitchFamily="2" charset="0"/>
              </a:rPr>
              <a:t>B </a:t>
            </a:r>
            <a:r>
              <a:rPr lang="en-US" sz="3200" b="1" u="sng" dirty="0" err="1">
                <a:solidFill>
                  <a:srgbClr val="7030A0"/>
                </a:solidFill>
                <a:latin typeface="NikoshBAN" panose="02000000000000000000" pitchFamily="2" charset="0"/>
                <a:cs typeface="NikoshBAN" panose="02000000000000000000" pitchFamily="2" charset="0"/>
              </a:rPr>
              <a:t>দল</a:t>
            </a:r>
            <a:endParaRPr lang="en-US" sz="3200" b="1" u="sng" dirty="0">
              <a:solidFill>
                <a:srgbClr val="7030A0"/>
              </a:solidFill>
              <a:latin typeface="NikoshBAN" panose="02000000000000000000" pitchFamily="2" charset="0"/>
              <a:cs typeface="NikoshBAN" panose="02000000000000000000" pitchFamily="2" charset="0"/>
            </a:endParaRPr>
          </a:p>
          <a:p>
            <a:pPr algn="just"/>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ই</a:t>
            </a:r>
            <a:r>
              <a:rPr lang="en-US" sz="2800" b="1" dirty="0">
                <a:latin typeface="NikoshBAN" panose="02000000000000000000" pitchFamily="2" charset="0"/>
                <a:cs typeface="NikoshBAN" panose="02000000000000000000" pitchFamily="2" charset="0"/>
              </a:rPr>
              <a:t>ল</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ক</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ন </a:t>
            </a:r>
            <a:r>
              <a:rPr lang="as-IN" sz="2800" b="1" dirty="0">
                <a:latin typeface="NikoshBAN" panose="02000000000000000000" pitchFamily="2" charset="0"/>
                <a:cs typeface="NikoshBAN" panose="02000000000000000000" pitchFamily="2" charset="0"/>
              </a:rPr>
              <a:t>ও</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a:t>
            </a:r>
            <a:r>
              <a:rPr lang="as-IN"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টনকে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ধ</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রেখে</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একটি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তড়ি</a:t>
            </a:r>
            <a:r>
              <a:rPr lang="as-IN" sz="2800" b="1" dirty="0">
                <a:latin typeface="NikoshBAN" panose="02000000000000000000" pitchFamily="2" charset="0"/>
                <a:cs typeface="NikoshBAN" panose="02000000000000000000" pitchFamily="2" charset="0"/>
              </a:rPr>
              <a:t>ৎ</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্বিপ</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ল </a:t>
            </a:r>
            <a:r>
              <a:rPr lang="as-IN" sz="2800" b="1" dirty="0">
                <a:latin typeface="NikoshBAN" panose="02000000000000000000" pitchFamily="2" charset="0"/>
                <a:cs typeface="NikoshBAN" panose="02000000000000000000" pitchFamily="2" charset="0"/>
              </a:rPr>
              <a:t>গ</a:t>
            </a:r>
            <a:r>
              <a:rPr lang="en-US" sz="2800" b="1" dirty="0">
                <a:latin typeface="NikoshBAN" panose="02000000000000000000" pitchFamily="2" charset="0"/>
                <a:cs typeface="NikoshBAN" panose="02000000000000000000" pitchFamily="2" charset="0"/>
              </a:rPr>
              <a:t>ঠ</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err="1">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ড়</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ৎ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প</a:t>
            </a:r>
            <a:r>
              <a:rPr lang="en-US" sz="2800" b="1" dirty="0" err="1">
                <a:latin typeface="NikoshBAN" panose="02000000000000000000" pitchFamily="2" charset="0"/>
                <a:cs typeface="NikoshBAN" panose="02000000000000000000" pitchFamily="2" charset="0"/>
              </a:rPr>
              <a:t>োলের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কেন্দ্র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হতে</a:t>
            </a:r>
            <a:r>
              <a:rPr lang="en-US" sz="2800" b="1" dirty="0">
                <a:latin typeface="NikoshBAN" panose="02000000000000000000" pitchFamily="2"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3 mm</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err="1">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ট</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দ</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ড়</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ৎ </a:t>
            </a:r>
            <a:r>
              <a:rPr lang="as-IN" sz="2800" b="1" dirty="0">
                <a:latin typeface="NikoshBAN" panose="02000000000000000000" pitchFamily="2" charset="0"/>
                <a:cs typeface="NikoshBAN" panose="02000000000000000000" pitchFamily="2" charset="0"/>
              </a:rPr>
              <a:t>দ</a:t>
            </a:r>
            <a:r>
              <a:rPr lang="en-US" sz="2800" b="1" dirty="0" err="1">
                <a:latin typeface="NikoshBAN" panose="02000000000000000000" pitchFamily="2" charset="0"/>
                <a:cs typeface="NikoshBAN" panose="02000000000000000000" pitchFamily="2" charset="0"/>
              </a:rPr>
              <a:t>্বিমেরুর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অক্ষের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উ</a:t>
            </a:r>
            <a:r>
              <a:rPr lang="en-US" sz="2800" b="1" dirty="0">
                <a:latin typeface="NikoshBAN" panose="02000000000000000000" pitchFamily="2" charset="0"/>
                <a:cs typeface="NikoshBAN" panose="02000000000000000000" pitchFamily="2" charset="0"/>
              </a:rPr>
              <a:t>প</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err="1">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বিন্দুতে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তড়ি</a:t>
            </a:r>
            <a:r>
              <a:rPr lang="en-US" sz="2800" b="1" dirty="0">
                <a:latin typeface="NikoshBAN" panose="02000000000000000000" pitchFamily="2" charset="0"/>
                <a:cs typeface="NikoshBAN" panose="02000000000000000000" pitchFamily="2" charset="0"/>
              </a:rPr>
              <a:t>ৎ </a:t>
            </a:r>
            <a:r>
              <a:rPr lang="en-US" sz="2800" b="1" dirty="0" err="1">
                <a:latin typeface="NikoshBAN" panose="02000000000000000000" pitchFamily="2" charset="0"/>
                <a:cs typeface="NikoshBAN" panose="02000000000000000000" pitchFamily="2" charset="0"/>
              </a:rPr>
              <a:t>বিভব</a:t>
            </a:r>
            <a:r>
              <a:rPr lang="en-US" sz="2800" b="1" dirty="0">
                <a:latin typeface="NikoshBAN" panose="02000000000000000000" pitchFamily="2"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5.76</a:t>
            </a:r>
            <a:r>
              <a:rPr lang="en-US" sz="2800" b="1" dirty="0">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dirty="0">
                <a:latin typeface="Times New Roman" panose="02020603050405020304" pitchFamily="18" charset="0"/>
                <a:cs typeface="Times New Roman" panose="02020603050405020304" pitchFamily="18" charset="0"/>
                <a:sym typeface="Symbol" panose="05050102010706020507" pitchFamily="18" charset="2"/>
              </a:rPr>
              <a:t>-7</a:t>
            </a:r>
            <a:r>
              <a:rPr lang="en-US" sz="2800" b="1" dirty="0">
                <a:latin typeface="Times New Roman" panose="02020603050405020304" pitchFamily="18" charset="0"/>
                <a:cs typeface="Times New Roman" panose="02020603050405020304" pitchFamily="18" charset="0"/>
                <a:sym typeface="Symbol" panose="05050102010706020507" pitchFamily="18" charset="2"/>
              </a:rPr>
              <a:t> V </a:t>
            </a:r>
            <a:r>
              <a:rPr lang="as-IN" sz="2800" b="1" dirty="0">
                <a:latin typeface="NikoshBAN" panose="02000000000000000000" pitchFamily="2" charset="0"/>
                <a:cs typeface="NikoshBAN" panose="02000000000000000000" pitchFamily="2" charset="0"/>
                <a:sym typeface="Symbol" panose="05050102010706020507" pitchFamily="18" charset="2"/>
              </a:rPr>
              <a:t>হ</a:t>
            </a:r>
            <a:r>
              <a:rPr lang="en-US" sz="2800" b="1" dirty="0">
                <a:latin typeface="NikoshBAN" panose="02000000000000000000" pitchFamily="2" charset="0"/>
                <a:cs typeface="NikoshBAN" panose="02000000000000000000" pitchFamily="2" charset="0"/>
                <a:sym typeface="Symbol" panose="05050102010706020507" pitchFamily="18" charset="2"/>
              </a:rPr>
              <a:t>ল</a:t>
            </a:r>
            <a:r>
              <a:rPr lang="as-IN" sz="2800" b="1" dirty="0">
                <a:latin typeface="NikoshBAN" panose="02000000000000000000" pitchFamily="2" charset="0"/>
                <a:cs typeface="NikoshBAN" panose="02000000000000000000" pitchFamily="2" charset="0"/>
                <a:sym typeface="Symbol" panose="05050102010706020507" pitchFamily="18" charset="2"/>
              </a:rPr>
              <a:t>ে</a:t>
            </a:r>
            <a:r>
              <a:rPr lang="en-US" sz="2800" b="1" dirty="0">
                <a:latin typeface="NikoshBAN" panose="02000000000000000000" pitchFamily="2" charset="0"/>
                <a:cs typeface="NikoshBAN" panose="02000000000000000000" pitchFamily="2" charset="0"/>
                <a:sym typeface="Symbol" panose="05050102010706020507" pitchFamily="18" charset="2"/>
              </a:rPr>
              <a:t> </a:t>
            </a:r>
            <a:r>
              <a:rPr lang="as-IN" sz="2800" b="1" dirty="0">
                <a:latin typeface="NikoshBAN" panose="02000000000000000000" pitchFamily="2" charset="0"/>
                <a:cs typeface="NikoshBAN" panose="02000000000000000000" pitchFamily="2" charset="0"/>
                <a:sym typeface="Symbol" panose="05050102010706020507" pitchFamily="18" charset="2"/>
              </a:rPr>
              <a:t>ত</a:t>
            </a:r>
            <a:r>
              <a:rPr lang="en-US" sz="2800" b="1" dirty="0">
                <a:latin typeface="NikoshBAN" panose="02000000000000000000" pitchFamily="2" charset="0"/>
                <a:cs typeface="NikoshBAN" panose="02000000000000000000" pitchFamily="2" charset="0"/>
                <a:sym typeface="Symbol" panose="05050102010706020507" pitchFamily="18" charset="2"/>
              </a:rPr>
              <a:t>ড়</a:t>
            </a:r>
            <a:r>
              <a:rPr lang="as-IN" sz="2800" b="1" dirty="0">
                <a:latin typeface="NikoshBAN" panose="02000000000000000000" pitchFamily="2" charset="0"/>
                <a:cs typeface="NikoshBAN" panose="02000000000000000000" pitchFamily="2" charset="0"/>
                <a:sym typeface="Symbol" panose="05050102010706020507" pitchFamily="18" charset="2"/>
              </a:rPr>
              <a:t>ি</a:t>
            </a:r>
            <a:r>
              <a:rPr lang="en-US" sz="2800" b="1" dirty="0">
                <a:latin typeface="NikoshBAN" panose="02000000000000000000" pitchFamily="2" charset="0"/>
                <a:cs typeface="NikoshBAN" panose="02000000000000000000" pitchFamily="2" charset="0"/>
                <a:sym typeface="Symbol" panose="05050102010706020507" pitchFamily="18" charset="2"/>
              </a:rPr>
              <a:t>ৎ </a:t>
            </a:r>
            <a:r>
              <a:rPr lang="as-IN" sz="2800" b="1" dirty="0">
                <a:latin typeface="NikoshBAN" panose="02000000000000000000" pitchFamily="2" charset="0"/>
                <a:cs typeface="NikoshBAN" panose="02000000000000000000" pitchFamily="2" charset="0"/>
                <a:sym typeface="Symbol" panose="05050102010706020507" pitchFamily="18" charset="2"/>
              </a:rPr>
              <a:t>দ</a:t>
            </a:r>
            <a:r>
              <a:rPr lang="en-US" sz="2800" b="1" dirty="0" err="1">
                <a:latin typeface="NikoshBAN" panose="02000000000000000000" pitchFamily="2" charset="0"/>
                <a:cs typeface="NikoshBAN" panose="02000000000000000000" pitchFamily="2" charset="0"/>
                <a:sym typeface="Symbol" panose="05050102010706020507" pitchFamily="18" charset="2"/>
              </a:rPr>
              <a:t>্বিপ</a:t>
            </a:r>
            <a:r>
              <a:rPr lang="as-IN" sz="2800" b="1" dirty="0">
                <a:latin typeface="NikoshBAN" panose="02000000000000000000" pitchFamily="2" charset="0"/>
                <a:cs typeface="NikoshBAN" panose="02000000000000000000" pitchFamily="2" charset="0"/>
                <a:sym typeface="Symbol" panose="05050102010706020507" pitchFamily="18" charset="2"/>
              </a:rPr>
              <a:t>ো</a:t>
            </a:r>
            <a:r>
              <a:rPr lang="en-US" sz="2800" b="1" dirty="0">
                <a:latin typeface="NikoshBAN" panose="02000000000000000000" pitchFamily="2" charset="0"/>
                <a:cs typeface="NikoshBAN" panose="02000000000000000000" pitchFamily="2" charset="0"/>
                <a:sym typeface="Symbol" panose="05050102010706020507" pitchFamily="18" charset="2"/>
              </a:rPr>
              <a:t>ল</a:t>
            </a:r>
            <a:r>
              <a:rPr lang="as-IN" sz="2800" b="1" dirty="0">
                <a:latin typeface="NikoshBAN" panose="02000000000000000000" pitchFamily="2" charset="0"/>
                <a:cs typeface="NikoshBAN" panose="02000000000000000000" pitchFamily="2" charset="0"/>
                <a:sym typeface="Symbol" panose="05050102010706020507" pitchFamily="18" charset="2"/>
              </a:rPr>
              <a:t>ে</a:t>
            </a:r>
            <a:r>
              <a:rPr lang="en-US" sz="2800" b="1" dirty="0">
                <a:latin typeface="NikoshBAN" panose="02000000000000000000" pitchFamily="2" charset="0"/>
                <a:cs typeface="NikoshBAN" panose="02000000000000000000" pitchFamily="2" charset="0"/>
                <a:sym typeface="Symbol" panose="05050102010706020507" pitchFamily="18" charset="2"/>
              </a:rPr>
              <a:t>র </a:t>
            </a:r>
            <a:r>
              <a:rPr lang="as-IN" sz="2800" b="1" dirty="0">
                <a:latin typeface="NikoshBAN" panose="02000000000000000000" pitchFamily="2" charset="0"/>
                <a:cs typeface="NikoshBAN" panose="02000000000000000000" pitchFamily="2" charset="0"/>
                <a:sym typeface="Symbol" panose="05050102010706020507" pitchFamily="18" charset="2"/>
              </a:rPr>
              <a:t>ব</a:t>
            </a:r>
            <a:r>
              <a:rPr lang="en-US" sz="2800" b="1" dirty="0">
                <a:latin typeface="NikoshBAN" panose="02000000000000000000" pitchFamily="2" charset="0"/>
                <a:cs typeface="NikoshBAN" panose="02000000000000000000" pitchFamily="2" charset="0"/>
                <a:sym typeface="Symbol" panose="05050102010706020507" pitchFamily="18" charset="2"/>
              </a:rPr>
              <a:t>্</a:t>
            </a:r>
            <a:r>
              <a:rPr lang="as-IN" sz="2800" b="1" dirty="0">
                <a:latin typeface="NikoshBAN" panose="02000000000000000000" pitchFamily="2" charset="0"/>
                <a:cs typeface="NikoshBAN" panose="02000000000000000000" pitchFamily="2" charset="0"/>
                <a:sym typeface="Symbol" panose="05050102010706020507" pitchFamily="18" charset="2"/>
              </a:rPr>
              <a:t>য</a:t>
            </a:r>
            <a:r>
              <a:rPr lang="en-US" sz="2800" b="1" dirty="0">
                <a:latin typeface="NikoshBAN" panose="02000000000000000000" pitchFamily="2" charset="0"/>
                <a:cs typeface="NikoshBAN" panose="02000000000000000000" pitchFamily="2" charset="0"/>
                <a:sym typeface="Symbol" panose="05050102010706020507" pitchFamily="18" charset="2"/>
              </a:rPr>
              <a:t>া</a:t>
            </a:r>
            <a:r>
              <a:rPr lang="as-IN" sz="2800" b="1" dirty="0">
                <a:latin typeface="NikoshBAN" panose="02000000000000000000" pitchFamily="2" charset="0"/>
                <a:cs typeface="NikoshBAN" panose="02000000000000000000" pitchFamily="2" charset="0"/>
                <a:sym typeface="Symbol" panose="05050102010706020507" pitchFamily="18" charset="2"/>
              </a:rPr>
              <a:t>স</a:t>
            </a:r>
            <a:r>
              <a:rPr lang="en-US" sz="2800" b="1" dirty="0" err="1">
                <a:latin typeface="NikoshBAN" panose="02000000000000000000" pitchFamily="2" charset="0"/>
                <a:cs typeface="NikoshBAN" panose="02000000000000000000" pitchFamily="2" charset="0"/>
                <a:sym typeface="Symbol" panose="05050102010706020507" pitchFamily="18" charset="2"/>
              </a:rPr>
              <a:t>ার্ধ</a:t>
            </a:r>
            <a:r>
              <a:rPr lang="en-US" sz="2800" b="1" dirty="0">
                <a:latin typeface="NikoshBAN" panose="02000000000000000000" pitchFamily="2" charset="0"/>
                <a:cs typeface="NikoshBAN" panose="02000000000000000000" pitchFamily="2" charset="0"/>
                <a:sym typeface="Symbol" panose="05050102010706020507" pitchFamily="18" charset="2"/>
              </a:rPr>
              <a:t> </a:t>
            </a:r>
            <a:r>
              <a:rPr lang="as-IN" sz="2800" b="1" dirty="0">
                <a:latin typeface="NikoshBAN" panose="02000000000000000000" pitchFamily="2" charset="0"/>
                <a:cs typeface="NikoshBAN" panose="02000000000000000000" pitchFamily="2" charset="0"/>
                <a:sym typeface="Symbol" panose="05050102010706020507" pitchFamily="18" charset="2"/>
              </a:rPr>
              <a:t>ক</a:t>
            </a:r>
            <a:r>
              <a:rPr lang="en-US" sz="2800" b="1" dirty="0">
                <a:latin typeface="NikoshBAN" panose="02000000000000000000" pitchFamily="2" charset="0"/>
                <a:cs typeface="NikoshBAN" panose="02000000000000000000" pitchFamily="2" charset="0"/>
                <a:sym typeface="Symbol" panose="05050102010706020507" pitchFamily="18" charset="2"/>
              </a:rPr>
              <a:t>ত? </a:t>
            </a:r>
            <a:endParaRPr lang="en-US" sz="2800" b="1"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C3F58243-9ECA-495C-8555-EEE612F4F3D2}"/>
              </a:ext>
            </a:extLst>
          </p:cNvPr>
          <p:cNvSpPr/>
          <p:nvPr/>
        </p:nvSpPr>
        <p:spPr>
          <a:xfrm>
            <a:off x="1038808" y="5199410"/>
            <a:ext cx="4646645" cy="584775"/>
          </a:xfrm>
          <a:prstGeom prst="rect">
            <a:avLst/>
          </a:prstGeom>
        </p:spPr>
        <p:txBody>
          <a:bodyPr wrap="square">
            <a:spAutoFit/>
          </a:bodyPr>
          <a:lstStyle/>
          <a:p>
            <a:pPr algn="ctr"/>
            <a:r>
              <a:rPr lang="en-US" sz="3200" b="1" u="sng" dirty="0" err="1">
                <a:solidFill>
                  <a:srgbClr val="7030A0"/>
                </a:solidFill>
                <a:latin typeface="NikoshBAN" panose="02000000000000000000" pitchFamily="2" charset="0"/>
                <a:cs typeface="NikoshBAN" panose="02000000000000000000" pitchFamily="2" charset="0"/>
              </a:rPr>
              <a:t>উত্তর</a:t>
            </a:r>
            <a:r>
              <a:rPr lang="en-US" sz="3200" b="1" u="sng" dirty="0">
                <a:solidFill>
                  <a:srgbClr val="7030A0"/>
                </a:solidFill>
                <a:latin typeface="NikoshBAN" panose="02000000000000000000" pitchFamily="2" charset="0"/>
                <a:cs typeface="NikoshBAN" panose="02000000000000000000" pitchFamily="2" charset="0"/>
              </a:rPr>
              <a:t>: </a:t>
            </a:r>
            <a:r>
              <a:rPr lang="en-US" sz="3200" b="1" dirty="0">
                <a:solidFill>
                  <a:srgbClr val="7030A0"/>
                </a:solidFill>
                <a:latin typeface="Times New Roman" panose="02020603050405020304" pitchFamily="18" charset="0"/>
                <a:cs typeface="Times New Roman" panose="02020603050405020304" pitchFamily="18" charset="0"/>
              </a:rPr>
              <a:t>1.3824</a:t>
            </a:r>
            <a:r>
              <a:rPr lang="en-US" sz="3200" b="1"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 10</a:t>
            </a:r>
            <a:r>
              <a:rPr lang="en-US" sz="3200" b="1" baseline="30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-3</a:t>
            </a:r>
            <a:r>
              <a:rPr lang="en-US" sz="3200" b="1"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 NC</a:t>
            </a:r>
            <a:r>
              <a:rPr lang="en-US" sz="3200" b="1" baseline="30000"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-1</a:t>
            </a:r>
            <a:r>
              <a:rPr lang="en-US" sz="3200" b="1" u="sng" dirty="0">
                <a:solidFill>
                  <a:srgbClr val="7030A0"/>
                </a:solidFill>
                <a:latin typeface="NikoshBAN" panose="02000000000000000000" pitchFamily="2" charset="0"/>
                <a:cs typeface="NikoshBAN" panose="02000000000000000000" pitchFamily="2" charset="0"/>
              </a:rPr>
              <a:t> </a:t>
            </a:r>
            <a:endParaRPr lang="en-US" sz="2800" b="1" dirty="0">
              <a:solidFill>
                <a:srgbClr val="7030A0"/>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9EF9D801-9F4A-497D-BFAE-8726CC9A8660}"/>
              </a:ext>
            </a:extLst>
          </p:cNvPr>
          <p:cNvSpPr/>
          <p:nvPr/>
        </p:nvSpPr>
        <p:spPr>
          <a:xfrm>
            <a:off x="6307116" y="5199410"/>
            <a:ext cx="4646645" cy="584775"/>
          </a:xfrm>
          <a:prstGeom prst="rect">
            <a:avLst/>
          </a:prstGeom>
        </p:spPr>
        <p:txBody>
          <a:bodyPr wrap="square">
            <a:spAutoFit/>
          </a:bodyPr>
          <a:lstStyle/>
          <a:p>
            <a:pPr algn="ctr"/>
            <a:r>
              <a:rPr lang="en-US" sz="3200" b="1" u="sng" dirty="0" err="1">
                <a:solidFill>
                  <a:srgbClr val="7030A0"/>
                </a:solidFill>
                <a:latin typeface="NikoshBAN" panose="02000000000000000000" pitchFamily="2" charset="0"/>
                <a:cs typeface="NikoshBAN" panose="02000000000000000000" pitchFamily="2" charset="0"/>
              </a:rPr>
              <a:t>উত্তর</a:t>
            </a:r>
            <a:r>
              <a:rPr lang="en-US" sz="3200" b="1" u="sng" dirty="0">
                <a:solidFill>
                  <a:srgbClr val="7030A0"/>
                </a:solidFill>
                <a:latin typeface="NikoshBAN" panose="02000000000000000000" pitchFamily="2" charset="0"/>
                <a:cs typeface="NikoshBAN" panose="02000000000000000000" pitchFamily="2" charset="0"/>
              </a:rPr>
              <a:t>: </a:t>
            </a:r>
            <a:r>
              <a:rPr lang="en-US" sz="3200" dirty="0">
                <a:solidFill>
                  <a:srgbClr val="7030A0"/>
                </a:solidFill>
                <a:latin typeface="Times New Roman" panose="02020603050405020304" pitchFamily="18" charset="0"/>
                <a:cs typeface="Times New Roman" panose="02020603050405020304" pitchFamily="18" charset="0"/>
              </a:rPr>
              <a:t>4</a:t>
            </a:r>
            <a:r>
              <a:rPr lang="en-US" sz="3200" b="1" dirty="0">
                <a:solidFill>
                  <a:srgbClr val="7030A0"/>
                </a:solidFill>
                <a:latin typeface="Times New Roman" panose="02020603050405020304" pitchFamily="18" charset="0"/>
                <a:cs typeface="Times New Roman" panose="02020603050405020304" pitchFamily="18" charset="0"/>
              </a:rPr>
              <a:t> mm</a:t>
            </a:r>
            <a:r>
              <a:rPr lang="en-US" sz="3200" b="1" u="sng" dirty="0">
                <a:solidFill>
                  <a:srgbClr val="7030A0"/>
                </a:solidFill>
                <a:latin typeface="NikoshBAN" panose="02000000000000000000" pitchFamily="2" charset="0"/>
                <a:cs typeface="NikoshBAN" panose="02000000000000000000" pitchFamily="2" charset="0"/>
              </a:rPr>
              <a:t> </a:t>
            </a:r>
            <a:endParaRPr lang="en-US" sz="2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2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DB6F0E-7A2C-4549-B4D2-289B9E604D69}"/>
              </a:ext>
            </a:extLst>
          </p:cNvPr>
          <p:cNvSpPr txBox="1"/>
          <p:nvPr/>
        </p:nvSpPr>
        <p:spPr>
          <a:xfrm>
            <a:off x="504738" y="575431"/>
            <a:ext cx="10965809" cy="646331"/>
          </a:xfrm>
          <a:prstGeom prst="rect">
            <a:avLst/>
          </a:prstGeom>
          <a:noFill/>
          <a:ln>
            <a:noFill/>
          </a:ln>
        </p:spPr>
        <p:txBody>
          <a:bodyPr wrap="square" rtlCol="0">
            <a:spAutoFit/>
          </a:bodyPr>
          <a:lstStyle/>
          <a:p>
            <a:pPr algn="ctr"/>
            <a:r>
              <a:rPr lang="en-US" sz="3600" b="1" u="sng" dirty="0" err="1">
                <a:solidFill>
                  <a:srgbClr val="7030A0"/>
                </a:solidFill>
                <a:latin typeface="NikoshBAN" panose="02000000000000000000" pitchFamily="2" charset="0"/>
                <a:cs typeface="NikoshBAN" panose="02000000000000000000" pitchFamily="2" charset="0"/>
              </a:rPr>
              <a:t>তড়ি</a:t>
            </a:r>
            <a:r>
              <a:rPr lang="en-US" sz="3600" b="1" u="sng" dirty="0">
                <a:solidFill>
                  <a:srgbClr val="7030A0"/>
                </a:solidFill>
                <a:latin typeface="NikoshBAN" panose="02000000000000000000" pitchFamily="2" charset="0"/>
                <a:cs typeface="NikoshBAN" panose="02000000000000000000" pitchFamily="2" charset="0"/>
              </a:rPr>
              <a:t>ৎ </a:t>
            </a:r>
            <a:r>
              <a:rPr lang="bn-BD" sz="3600" b="1" u="sng" dirty="0">
                <a:solidFill>
                  <a:srgbClr val="7030A0"/>
                </a:solidFill>
                <a:latin typeface="NikoshBAN" panose="02000000000000000000" pitchFamily="2" charset="0"/>
                <a:cs typeface="NikoshBAN" panose="02000000000000000000" pitchFamily="2" charset="0"/>
              </a:rPr>
              <a:t>দ্বিমেরুর </a:t>
            </a:r>
            <a:r>
              <a:rPr lang="en-US" sz="3600" b="1" u="sng" dirty="0" err="1">
                <a:solidFill>
                  <a:srgbClr val="7030A0"/>
                </a:solidFill>
                <a:latin typeface="NikoshBAN" panose="02000000000000000000" pitchFamily="2" charset="0"/>
                <a:cs typeface="NikoshBAN" panose="02000000000000000000" pitchFamily="2" charset="0"/>
              </a:rPr>
              <a:t>লম্ব-দ্বিখন্ডক</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হতে</a:t>
            </a:r>
            <a:r>
              <a:rPr lang="en-US" sz="3600" b="1" u="sng" dirty="0">
                <a:solidFill>
                  <a:srgbClr val="7030A0"/>
                </a:solidFill>
                <a:latin typeface="NikoshBAN" panose="02000000000000000000" pitchFamily="2" charset="0"/>
                <a:cs typeface="NikoshBAN" panose="02000000000000000000" pitchFamily="2" charset="0"/>
              </a:rPr>
              <a:t> r </a:t>
            </a:r>
            <a:r>
              <a:rPr lang="en-US" sz="3600" b="1" u="sng" dirty="0" err="1">
                <a:solidFill>
                  <a:srgbClr val="7030A0"/>
                </a:solidFill>
                <a:latin typeface="NikoshBAN" panose="02000000000000000000" pitchFamily="2" charset="0"/>
                <a:cs typeface="NikoshBAN" panose="02000000000000000000" pitchFamily="2" charset="0"/>
              </a:rPr>
              <a:t>দূরত্বে</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কোন</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বিন্দুতে</a:t>
            </a:r>
            <a:r>
              <a:rPr lang="en-US" sz="3600" b="1" u="sng" dirty="0">
                <a:solidFill>
                  <a:srgbClr val="7030A0"/>
                </a:solidFill>
                <a:latin typeface="NikoshBAN" panose="02000000000000000000" pitchFamily="2" charset="0"/>
                <a:cs typeface="NikoshBAN" panose="02000000000000000000" pitchFamily="2" charset="0"/>
              </a:rPr>
              <a:t> </a:t>
            </a:r>
            <a:r>
              <a:rPr lang="bn-BD" sz="3600" b="1" u="sng" dirty="0">
                <a:solidFill>
                  <a:srgbClr val="7030A0"/>
                </a:solidFill>
                <a:latin typeface="NikoshBAN" panose="02000000000000000000" pitchFamily="2" charset="0"/>
                <a:cs typeface="NikoshBAN" panose="02000000000000000000" pitchFamily="2" charset="0"/>
              </a:rPr>
              <a:t>প্রাবল্যের রাশিমালা</a:t>
            </a:r>
            <a:endParaRPr lang="en-US" sz="3600" b="1" u="sng" dirty="0">
              <a:solidFill>
                <a:srgbClr val="7030A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223DE5F-6342-4B77-8124-F7DCA10D4D23}"/>
                  </a:ext>
                </a:extLst>
              </p:cNvPr>
              <p:cNvSpPr txBox="1"/>
              <p:nvPr/>
            </p:nvSpPr>
            <p:spPr>
              <a:xfrm>
                <a:off x="5984002" y="3603335"/>
                <a:ext cx="5195010" cy="831959"/>
              </a:xfrm>
              <a:prstGeom prst="rect">
                <a:avLst/>
              </a:prstGeom>
              <a:noFill/>
              <a:ln>
                <a:noFill/>
              </a:ln>
            </p:spPr>
            <p:txBody>
              <a:bodyPr wrap="square" rtlCol="0">
                <a:spAutoFit/>
              </a:bodyPr>
              <a:lstStyle/>
              <a:p>
                <a:r>
                  <a:rPr lang="en-US" sz="3000" dirty="0">
                    <a:latin typeface="NikoshBAN" panose="02000000000000000000" pitchFamily="2" charset="0"/>
                    <a:cs typeface="NikoshBAN" panose="02000000000000000000" pitchFamily="2" charset="0"/>
                  </a:rPr>
                  <a:t>এবং </a:t>
                </a:r>
                <a:r>
                  <a:rPr lang="en-US" sz="3000" dirty="0" err="1">
                    <a:latin typeface="NikoshBAN" panose="02000000000000000000" pitchFamily="2" charset="0"/>
                    <a:cs typeface="NikoshBAN" panose="02000000000000000000" pitchFamily="2" charset="0"/>
                  </a:rPr>
                  <a:t>চিত্র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হতে</a:t>
                </a:r>
                <a:r>
                  <a:rPr lang="en-US" sz="3000" dirty="0">
                    <a:latin typeface="NikoshBAN" panose="02000000000000000000" pitchFamily="2" charset="0"/>
                    <a:cs typeface="NikoshBAN" panose="02000000000000000000" pitchFamily="2" charset="0"/>
                  </a:rPr>
                  <a:t> , </a:t>
                </a:r>
                <a14:m>
                  <m:oMath xmlns:m="http://schemas.openxmlformats.org/officeDocument/2006/math">
                    <m:r>
                      <a:rPr lang="en-US" sz="3000" i="1">
                        <a:latin typeface="Cambria Math" panose="02040503050406030204" pitchFamily="18" charset="0"/>
                        <a:cs typeface="NikoshBAN" panose="02000000000000000000" pitchFamily="2" charset="0"/>
                      </a:rPr>
                      <m:t>𝑐𝑜𝑠</m:t>
                    </m:r>
                    <m:r>
                      <a:rPr lang="en-US" sz="3000" i="1">
                        <a:latin typeface="Cambria Math" panose="02040503050406030204" pitchFamily="18" charset="0"/>
                        <a:ea typeface="Cambria Math" panose="02040503050406030204" pitchFamily="18" charset="0"/>
                        <a:cs typeface="NikoshBAN" panose="02000000000000000000" pitchFamily="2" charset="0"/>
                      </a:rPr>
                      <m:t>𝜃</m:t>
                    </m:r>
                    <m:r>
                      <a:rPr lang="en-US" sz="3000" i="1">
                        <a:latin typeface="Cambria Math" panose="02040503050406030204" pitchFamily="18" charset="0"/>
                        <a:ea typeface="Cambria Math" panose="02040503050406030204" pitchFamily="18" charset="0"/>
                        <a:cs typeface="NikoshBAN" panose="02000000000000000000" pitchFamily="2" charset="0"/>
                      </a:rPr>
                      <m:t> </m:t>
                    </m:r>
                  </m:oMath>
                </a14:m>
                <a:r>
                  <a:rPr lang="en-US"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en-US"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𝑎</m:t>
                        </m:r>
                      </m:num>
                      <m:den>
                        <m:rad>
                          <m:radPr>
                            <m:degHide m:val="on"/>
                            <m:ctrlPr>
                              <a:rPr lang="en-US" sz="3200" i="1">
                                <a:latin typeface="Cambria Math" panose="02040503050406030204" pitchFamily="18" charset="0"/>
                              </a:rPr>
                            </m:ctrlPr>
                          </m:radPr>
                          <m:deg/>
                          <m:e>
                            <m:sSup>
                              <m:sSupPr>
                                <m:ctrlPr>
                                  <a:rPr lang="en-US" sz="3200" i="1">
                                    <a:latin typeface="Cambria Math" panose="02040503050406030204" pitchFamily="18" charset="0"/>
                                  </a:rPr>
                                </m:ctrlPr>
                              </m:sSupPr>
                              <m:e>
                                <m:r>
                                  <a:rPr lang="en-US" sz="3200" i="1">
                                    <a:latin typeface="Cambria Math" panose="02040503050406030204" pitchFamily="18" charset="0"/>
                                  </a:rPr>
                                  <m:t>𝑟</m:t>
                                </m:r>
                              </m:e>
                              <m:sup>
                                <m:r>
                                  <a:rPr lang="en-US" sz="3200" i="1">
                                    <a:latin typeface="Cambria Math" panose="02040503050406030204" pitchFamily="18" charset="0"/>
                                  </a:rPr>
                                  <m:t>2</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𝑙</m:t>
                                </m:r>
                              </m:e>
                              <m:sup>
                                <m:r>
                                  <a:rPr lang="en-US" sz="3200" i="1">
                                    <a:latin typeface="Cambria Math" panose="02040503050406030204" pitchFamily="18" charset="0"/>
                                  </a:rPr>
                                  <m:t>2</m:t>
                                </m:r>
                              </m:sup>
                            </m:sSup>
                          </m:e>
                        </m:rad>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47" name="TextBox 46">
                <a:extLst>
                  <a:ext uri="{FF2B5EF4-FFF2-40B4-BE49-F238E27FC236}">
                    <a16:creationId xmlns:a16="http://schemas.microsoft.com/office/drawing/2014/main" id="{6223DE5F-6342-4B77-8124-F7DCA10D4D23}"/>
                  </a:ext>
                </a:extLst>
              </p:cNvPr>
              <p:cNvSpPr txBox="1">
                <a:spLocks noRot="1" noChangeAspect="1" noMove="1" noResize="1" noEditPoints="1" noAdjustHandles="1" noChangeArrowheads="1" noChangeShapeType="1" noTextEdit="1"/>
              </p:cNvSpPr>
              <p:nvPr/>
            </p:nvSpPr>
            <p:spPr>
              <a:xfrm>
                <a:off x="5984002" y="3603335"/>
                <a:ext cx="5195010" cy="831959"/>
              </a:xfrm>
              <a:prstGeom prst="rect">
                <a:avLst/>
              </a:prstGeom>
              <a:blipFill>
                <a:blip r:embed="rId3"/>
                <a:stretch>
                  <a:fillRect l="-2817"/>
                </a:stretch>
              </a:blipFill>
              <a:ln>
                <a:no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B88809DF-AF98-4C8F-8CC0-BE1CFA142690}"/>
              </a:ext>
            </a:extLst>
          </p:cNvPr>
          <p:cNvSpPr txBox="1"/>
          <p:nvPr/>
        </p:nvSpPr>
        <p:spPr>
          <a:xfrm>
            <a:off x="6053146" y="1306039"/>
            <a:ext cx="5195010" cy="553998"/>
          </a:xfrm>
          <a:prstGeom prst="rect">
            <a:avLst/>
          </a:prstGeom>
          <a:noFill/>
          <a:ln>
            <a:noFill/>
          </a:ln>
        </p:spPr>
        <p:txBody>
          <a:bodyPr wrap="square" rtlCol="0">
            <a:spAutoFit/>
          </a:bodyPr>
          <a:lstStyle/>
          <a:p>
            <a:pPr algn="just"/>
            <a:r>
              <a:rPr lang="en-US" sz="3000" dirty="0" err="1">
                <a:latin typeface="NikoshBAN" panose="02000000000000000000" pitchFamily="2" charset="0"/>
                <a:cs typeface="NikoshBAN" panose="02000000000000000000" pitchFamily="2" charset="0"/>
              </a:rPr>
              <a:t>পাশের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চিত্র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লব্ধি</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ক্ষেত্র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প্রাবল্য</a:t>
            </a:r>
            <a:r>
              <a:rPr lang="en-US" sz="3000" dirty="0">
                <a:latin typeface="NikoshBAN" panose="02000000000000000000" pitchFamily="2" charset="0"/>
                <a:cs typeface="NikoshBAN" panose="02000000000000000000" pitchFamily="2" charset="0"/>
              </a:rPr>
              <a:t> </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1D37090-B4C9-4AD8-8BAF-3322B56480FF}"/>
                  </a:ext>
                </a:extLst>
              </p:cNvPr>
              <p:cNvSpPr txBox="1"/>
              <p:nvPr/>
            </p:nvSpPr>
            <p:spPr>
              <a:xfrm>
                <a:off x="6947503" y="1865088"/>
                <a:ext cx="2621636" cy="610103"/>
              </a:xfrm>
              <a:prstGeom prst="rect">
                <a:avLst/>
              </a:prstGeom>
              <a:noFill/>
              <a:ln>
                <a:noFill/>
              </a:ln>
            </p:spPr>
            <p:txBody>
              <a:bodyPr wrap="square" rtlCol="0">
                <a:spAutoFit/>
              </a:bodyPr>
              <a:lstStyle/>
              <a:p>
                <a:pPr algn="just"/>
                <a14:m>
                  <m:oMathPara xmlns:m="http://schemas.openxmlformats.org/officeDocument/2006/math">
                    <m:oMathParaPr>
                      <m:jc m:val="centerGroup"/>
                    </m:oMathParaPr>
                    <m:oMath xmlns:m="http://schemas.openxmlformats.org/officeDocument/2006/math">
                      <m:acc>
                        <m:accPr>
                          <m:chr m:val="⃗"/>
                          <m:ctrlPr>
                            <a:rPr lang="en-US" sz="3000" i="1" smtClean="0">
                              <a:latin typeface="Cambria Math" panose="02040503050406030204" pitchFamily="18" charset="0"/>
                              <a:cs typeface="NikoshBAN" panose="02000000000000000000" pitchFamily="2" charset="0"/>
                            </a:rPr>
                          </m:ctrlPr>
                        </m:accPr>
                        <m:e>
                          <m:r>
                            <a:rPr lang="en-US" sz="3000" b="0" i="1" smtClean="0">
                              <a:latin typeface="Cambria Math" panose="02040503050406030204" pitchFamily="18" charset="0"/>
                              <a:cs typeface="NikoshBAN" panose="02000000000000000000" pitchFamily="2" charset="0"/>
                            </a:rPr>
                            <m:t>𝐸</m:t>
                          </m:r>
                        </m:e>
                      </m:acc>
                      <m:r>
                        <a:rPr lang="en-US" sz="3000" b="0" i="1" smtClean="0">
                          <a:latin typeface="Cambria Math" panose="02040503050406030204" pitchFamily="18" charset="0"/>
                          <a:cs typeface="NikoshBAN" panose="02000000000000000000" pitchFamily="2" charset="0"/>
                        </a:rPr>
                        <m:t>=</m:t>
                      </m:r>
                      <m:acc>
                        <m:accPr>
                          <m:chr m:val="⃗"/>
                          <m:ctrlPr>
                            <a:rPr lang="en-US" sz="3000" i="1" smtClean="0">
                              <a:latin typeface="Cambria Math" panose="02040503050406030204" pitchFamily="18" charset="0"/>
                              <a:cs typeface="NikoshBAN" panose="02000000000000000000" pitchFamily="2" charset="0"/>
                            </a:rPr>
                          </m:ctrlPr>
                        </m:accPr>
                        <m:e>
                          <m:sSub>
                            <m:sSubPr>
                              <m:ctrlPr>
                                <a:rPr lang="en-US" sz="300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1</m:t>
                              </m:r>
                            </m:sub>
                          </m:sSub>
                        </m:e>
                      </m:acc>
                      <m:r>
                        <a:rPr lang="en-US" sz="3000" b="0" i="1" smtClean="0">
                          <a:latin typeface="Cambria Math" panose="02040503050406030204" pitchFamily="18" charset="0"/>
                          <a:cs typeface="NikoshBAN" panose="02000000000000000000" pitchFamily="2" charset="0"/>
                        </a:rPr>
                        <m:t>+</m:t>
                      </m:r>
                      <m:acc>
                        <m:accPr>
                          <m:chr m:val="⃗"/>
                          <m:ctrlPr>
                            <a:rPr lang="en-US" sz="3000" b="0" i="1" smtClean="0">
                              <a:latin typeface="Cambria Math" panose="02040503050406030204" pitchFamily="18" charset="0"/>
                              <a:cs typeface="NikoshBAN" panose="02000000000000000000" pitchFamily="2" charset="0"/>
                            </a:rPr>
                          </m:ctrlPr>
                        </m:accPr>
                        <m:e>
                          <m:sSub>
                            <m:sSubPr>
                              <m:ctrlPr>
                                <a:rPr lang="en-US" sz="3000" b="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2</m:t>
                              </m:r>
                            </m:sub>
                          </m:sSub>
                        </m:e>
                      </m:acc>
                    </m:oMath>
                  </m:oMathPara>
                </a14:m>
                <a:endParaRPr lang="en-US" sz="3000" dirty="0">
                  <a:latin typeface="NikoshBAN" panose="02000000000000000000" pitchFamily="2" charset="0"/>
                  <a:cs typeface="NikoshBAN" panose="02000000000000000000" pitchFamily="2" charset="0"/>
                </a:endParaRPr>
              </a:p>
            </p:txBody>
          </p:sp>
        </mc:Choice>
        <mc:Fallback xmlns="">
          <p:sp>
            <p:nvSpPr>
              <p:cNvPr id="34" name="TextBox 33">
                <a:extLst>
                  <a:ext uri="{FF2B5EF4-FFF2-40B4-BE49-F238E27FC236}">
                    <a16:creationId xmlns:a16="http://schemas.microsoft.com/office/drawing/2014/main" id="{91D37090-B4C9-4AD8-8BAF-3322B56480FF}"/>
                  </a:ext>
                </a:extLst>
              </p:cNvPr>
              <p:cNvSpPr txBox="1">
                <a:spLocks noRot="1" noChangeAspect="1" noMove="1" noResize="1" noEditPoints="1" noAdjustHandles="1" noChangeArrowheads="1" noChangeShapeType="1" noTextEdit="1"/>
              </p:cNvSpPr>
              <p:nvPr/>
            </p:nvSpPr>
            <p:spPr>
              <a:xfrm>
                <a:off x="6947503" y="1865088"/>
                <a:ext cx="2621636" cy="61010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AE7F9D5-61B2-4036-9EF0-31AA220DE514}"/>
                  </a:ext>
                </a:extLst>
              </p:cNvPr>
              <p:cNvSpPr txBox="1"/>
              <p:nvPr/>
            </p:nvSpPr>
            <p:spPr>
              <a:xfrm>
                <a:off x="6055791" y="2928700"/>
                <a:ext cx="5195010" cy="629083"/>
              </a:xfrm>
              <a:prstGeom prst="rect">
                <a:avLst/>
              </a:prstGeom>
              <a:noFill/>
              <a:ln>
                <a:noFill/>
              </a:ln>
            </p:spPr>
            <p:txBody>
              <a:bodyPr wrap="square" rtlCol="0">
                <a:spAutoFit/>
              </a:bodyPr>
              <a:lstStyle/>
              <a:p>
                <a:pPr algn="just"/>
                <a14:m>
                  <m:oMathPara xmlns:m="http://schemas.openxmlformats.org/officeDocument/2006/math">
                    <m:oMathParaPr>
                      <m:jc m:val="left"/>
                    </m:oMathParaPr>
                    <m:oMath xmlns:m="http://schemas.openxmlformats.org/officeDocument/2006/math">
                      <m:acc>
                        <m:accPr>
                          <m:chr m:val="⃗"/>
                          <m:ctrlPr>
                            <a:rPr lang="en-US" sz="3000" i="1" smtClean="0">
                              <a:latin typeface="Cambria Math" panose="02040503050406030204" pitchFamily="18" charset="0"/>
                              <a:cs typeface="NikoshBAN" panose="02000000000000000000" pitchFamily="2" charset="0"/>
                            </a:rPr>
                          </m:ctrlPr>
                        </m:accPr>
                        <m:e>
                          <m:sSub>
                            <m:sSubPr>
                              <m:ctrlPr>
                                <a:rPr lang="en-US" sz="300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1</m:t>
                              </m:r>
                            </m:sub>
                          </m:sSub>
                        </m:e>
                      </m:acc>
                      <m:r>
                        <a:rPr lang="en-US" sz="3000" b="0" i="0" smtClean="0">
                          <a:latin typeface="Cambria Math" panose="02040503050406030204" pitchFamily="18" charset="0"/>
                          <a:cs typeface="NikoshBAN" panose="02000000000000000000" pitchFamily="2" charset="0"/>
                        </a:rPr>
                        <m:t>=</m:t>
                      </m:r>
                      <m:sSub>
                        <m:sSubPr>
                          <m:ctrlPr>
                            <a:rPr lang="en-US" sz="3000" b="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1</m:t>
                          </m:r>
                        </m:sub>
                      </m:sSub>
                      <m:r>
                        <a:rPr lang="en-US" sz="3000" b="0" i="1" smtClean="0">
                          <a:latin typeface="Cambria Math" panose="02040503050406030204" pitchFamily="18" charset="0"/>
                          <a:cs typeface="NikoshBAN" panose="02000000000000000000" pitchFamily="2" charset="0"/>
                        </a:rPr>
                        <m:t>𝑐𝑜𝑠</m:t>
                      </m:r>
                      <m:r>
                        <a:rPr lang="en-US" sz="3000" b="0" i="1" smtClean="0">
                          <a:latin typeface="Cambria Math" panose="02040503050406030204" pitchFamily="18" charset="0"/>
                          <a:ea typeface="Cambria Math" panose="02040503050406030204" pitchFamily="18" charset="0"/>
                          <a:cs typeface="NikoshBAN" panose="02000000000000000000" pitchFamily="2" charset="0"/>
                        </a:rPr>
                        <m:t>𝜃</m:t>
                      </m:r>
                      <m:r>
                        <a:rPr lang="en-US" sz="3000" b="0" i="1" smtClean="0">
                          <a:latin typeface="Cambria Math" panose="02040503050406030204" pitchFamily="18" charset="0"/>
                          <a:ea typeface="Cambria Math" panose="02040503050406030204" pitchFamily="18" charset="0"/>
                          <a:cs typeface="NikoshBAN" panose="02000000000000000000" pitchFamily="2" charset="0"/>
                        </a:rPr>
                        <m:t> </m:t>
                      </m:r>
                      <m:r>
                        <a:rPr lang="en-US" sz="3000" b="0" i="1" smtClean="0">
                          <a:latin typeface="Cambria Math" panose="02040503050406030204" pitchFamily="18" charset="0"/>
                          <a:ea typeface="Cambria Math" panose="02040503050406030204" pitchFamily="18" charset="0"/>
                          <a:cs typeface="NikoshBAN" panose="02000000000000000000" pitchFamily="2" charset="0"/>
                        </a:rPr>
                        <m:t>এবং</m:t>
                      </m:r>
                      <m:r>
                        <a:rPr lang="en-US" sz="3000" b="0" i="1" smtClean="0">
                          <a:latin typeface="Cambria Math" panose="02040503050406030204" pitchFamily="18" charset="0"/>
                          <a:ea typeface="Cambria Math" panose="02040503050406030204" pitchFamily="18" charset="0"/>
                          <a:cs typeface="NikoshBAN" panose="02000000000000000000" pitchFamily="2" charset="0"/>
                        </a:rPr>
                        <m:t> </m:t>
                      </m:r>
                      <m:acc>
                        <m:accPr>
                          <m:chr m:val="⃗"/>
                          <m:ctrlPr>
                            <a:rPr lang="en-US" sz="3000" i="1">
                              <a:latin typeface="Cambria Math" panose="02040503050406030204" pitchFamily="18" charset="0"/>
                              <a:cs typeface="NikoshBAN" panose="02000000000000000000" pitchFamily="2" charset="0"/>
                            </a:rPr>
                          </m:ctrlPr>
                        </m:accPr>
                        <m:e>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2</m:t>
                              </m:r>
                            </m:sub>
                          </m:sSub>
                        </m:e>
                      </m:acc>
                      <m:r>
                        <a:rPr lang="en-US" sz="3000">
                          <a:latin typeface="Cambria Math" panose="02040503050406030204" pitchFamily="18" charset="0"/>
                          <a:cs typeface="NikoshBAN" panose="02000000000000000000" pitchFamily="2" charset="0"/>
                        </a:rPr>
                        <m:t>=</m:t>
                      </m:r>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2</m:t>
                          </m:r>
                        </m:sub>
                      </m:sSub>
                      <m:r>
                        <a:rPr lang="en-US" sz="3000" i="1">
                          <a:latin typeface="Cambria Math" panose="02040503050406030204" pitchFamily="18" charset="0"/>
                          <a:cs typeface="NikoshBAN" panose="02000000000000000000" pitchFamily="2" charset="0"/>
                        </a:rPr>
                        <m:t>𝑐𝑜𝑠</m:t>
                      </m:r>
                      <m:r>
                        <a:rPr lang="en-US" sz="3000" i="1">
                          <a:latin typeface="Cambria Math" panose="02040503050406030204" pitchFamily="18" charset="0"/>
                          <a:ea typeface="Cambria Math" panose="02040503050406030204" pitchFamily="18" charset="0"/>
                          <a:cs typeface="NikoshBAN" panose="02000000000000000000" pitchFamily="2" charset="0"/>
                        </a:rPr>
                        <m:t>𝜃</m:t>
                      </m:r>
                    </m:oMath>
                  </m:oMathPara>
                </a14:m>
                <a:endParaRPr lang="en-US" sz="3000" dirty="0">
                  <a:latin typeface="NikoshBAN" panose="02000000000000000000" pitchFamily="2" charset="0"/>
                  <a:cs typeface="NikoshBAN" panose="02000000000000000000" pitchFamily="2" charset="0"/>
                </a:endParaRPr>
              </a:p>
            </p:txBody>
          </p:sp>
        </mc:Choice>
        <mc:Fallback xmlns="">
          <p:sp>
            <p:nvSpPr>
              <p:cNvPr id="36" name="TextBox 35">
                <a:extLst>
                  <a:ext uri="{FF2B5EF4-FFF2-40B4-BE49-F238E27FC236}">
                    <a16:creationId xmlns:a16="http://schemas.microsoft.com/office/drawing/2014/main" id="{4AE7F9D5-61B2-4036-9EF0-31AA220DE514}"/>
                  </a:ext>
                </a:extLst>
              </p:cNvPr>
              <p:cNvSpPr txBox="1">
                <a:spLocks noRot="1" noChangeAspect="1" noMove="1" noResize="1" noEditPoints="1" noAdjustHandles="1" noChangeArrowheads="1" noChangeShapeType="1" noTextEdit="1"/>
              </p:cNvSpPr>
              <p:nvPr/>
            </p:nvSpPr>
            <p:spPr>
              <a:xfrm>
                <a:off x="6055791" y="2928700"/>
                <a:ext cx="5195010" cy="629083"/>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B4FCC98-1B73-46B1-BE33-54C3EB70FA73}"/>
                  </a:ext>
                </a:extLst>
              </p:cNvPr>
              <p:cNvSpPr txBox="1"/>
              <p:nvPr/>
            </p:nvSpPr>
            <p:spPr>
              <a:xfrm>
                <a:off x="5987642" y="2309077"/>
                <a:ext cx="1593306" cy="553998"/>
              </a:xfrm>
              <a:prstGeom prst="rect">
                <a:avLst/>
              </a:prstGeom>
              <a:noFill/>
              <a:ln>
                <a:noFill/>
              </a:ln>
            </p:spPr>
            <p:txBody>
              <a:bodyPr wrap="square" rtlCol="0">
                <a:spAutoFit/>
              </a:bodyPr>
              <a:lstStyle/>
              <a:p>
                <a14:m>
                  <m:oMath xmlns:m="http://schemas.openxmlformats.org/officeDocument/2006/math">
                    <m:r>
                      <a:rPr lang="en-US" sz="3000" b="0" i="1" smtClean="0">
                        <a:latin typeface="Cambria Math" panose="02040503050406030204" pitchFamily="18" charset="0"/>
                        <a:cs typeface="NikoshBAN" panose="02000000000000000000" pitchFamily="2" charset="0"/>
                      </a:rPr>
                      <m:t>এখানে</m:t>
                    </m:r>
                  </m:oMath>
                </a14:m>
                <a:r>
                  <a:rPr lang="en-US" sz="3000" dirty="0">
                    <a:latin typeface="NikoshBAN" panose="02000000000000000000" pitchFamily="2" charset="0"/>
                    <a:cs typeface="NikoshBAN" panose="02000000000000000000" pitchFamily="2" charset="0"/>
                  </a:rPr>
                  <a:t>,</a:t>
                </a:r>
              </a:p>
            </p:txBody>
          </p:sp>
        </mc:Choice>
        <mc:Fallback xmlns="">
          <p:sp>
            <p:nvSpPr>
              <p:cNvPr id="51" name="TextBox 50">
                <a:extLst>
                  <a:ext uri="{FF2B5EF4-FFF2-40B4-BE49-F238E27FC236}">
                    <a16:creationId xmlns:a16="http://schemas.microsoft.com/office/drawing/2014/main" id="{8B4FCC98-1B73-46B1-BE33-54C3EB70FA73}"/>
                  </a:ext>
                </a:extLst>
              </p:cNvPr>
              <p:cNvSpPr txBox="1">
                <a:spLocks noRot="1" noChangeAspect="1" noMove="1" noResize="1" noEditPoints="1" noAdjustHandles="1" noChangeArrowheads="1" noChangeShapeType="1" noTextEdit="1"/>
              </p:cNvSpPr>
              <p:nvPr/>
            </p:nvSpPr>
            <p:spPr>
              <a:xfrm>
                <a:off x="5987642" y="2309077"/>
                <a:ext cx="1593306" cy="553998"/>
              </a:xfrm>
              <a:prstGeom prst="rect">
                <a:avLst/>
              </a:prstGeom>
              <a:blipFill>
                <a:blip r:embed="rId6"/>
                <a:stretch>
                  <a:fillRect t="-13187" b="-3406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3A983E8-D311-45ED-8746-96ED970533BC}"/>
                  </a:ext>
                </a:extLst>
              </p:cNvPr>
              <p:cNvSpPr txBox="1"/>
              <p:nvPr/>
            </p:nvSpPr>
            <p:spPr>
              <a:xfrm>
                <a:off x="6028716" y="4507796"/>
                <a:ext cx="5150296" cy="610103"/>
              </a:xfrm>
              <a:prstGeom prst="rect">
                <a:avLst/>
              </a:prstGeom>
              <a:noFill/>
              <a:ln>
                <a:noFill/>
              </a:ln>
            </p:spPr>
            <p:txBody>
              <a:bodyPr wrap="square" rtlCol="0">
                <a:spAutoFit/>
              </a:bodyPr>
              <a:lstStyle/>
              <a:p>
                <a:pPr algn="just"/>
                <a:r>
                  <a:rPr lang="en-US" sz="3000" dirty="0" err="1">
                    <a:cs typeface="NikoshBAN" panose="02000000000000000000" pitchFamily="2" charset="0"/>
                  </a:rPr>
                  <a:t>এখন</a:t>
                </a:r>
                <a:r>
                  <a:rPr lang="en-US" sz="3000" dirty="0">
                    <a:cs typeface="NikoshBAN" panose="02000000000000000000" pitchFamily="2" charset="0"/>
                  </a:rPr>
                  <a:t>, </a:t>
                </a:r>
                <a:r>
                  <a:rPr lang="en-US" sz="3000" dirty="0" err="1">
                    <a:cs typeface="NikoshBAN" panose="02000000000000000000" pitchFamily="2" charset="0"/>
                  </a:rPr>
                  <a:t>লব্ধি</a:t>
                </a:r>
                <a:r>
                  <a:rPr lang="en-US" sz="3000" dirty="0">
                    <a:cs typeface="NikoshBAN" panose="02000000000000000000" pitchFamily="2" charset="0"/>
                  </a:rPr>
                  <a:t> </a:t>
                </a:r>
                <a:r>
                  <a:rPr lang="en-US" sz="3000" dirty="0" err="1">
                    <a:cs typeface="NikoshBAN" panose="02000000000000000000" pitchFamily="2" charset="0"/>
                  </a:rPr>
                  <a:t>প্রাবল্য</a:t>
                </a:r>
                <a:r>
                  <a:rPr lang="en-US" sz="3000" dirty="0">
                    <a:cs typeface="NikoshBAN" panose="02000000000000000000" pitchFamily="2" charset="0"/>
                  </a:rPr>
                  <a:t>  </a:t>
                </a:r>
                <a14:m>
                  <m:oMath xmlns:m="http://schemas.openxmlformats.org/officeDocument/2006/math">
                    <m:acc>
                      <m:accPr>
                        <m:chr m:val="⃗"/>
                        <m:ctrlPr>
                          <a:rPr lang="en-US" sz="3000" i="1" smtClean="0">
                            <a:latin typeface="Cambria Math" panose="02040503050406030204" pitchFamily="18" charset="0"/>
                            <a:cs typeface="NikoshBAN" panose="02000000000000000000" pitchFamily="2" charset="0"/>
                          </a:rPr>
                        </m:ctrlPr>
                      </m:accPr>
                      <m:e>
                        <m:r>
                          <a:rPr lang="en-US" sz="3000" b="0" i="1" smtClean="0">
                            <a:latin typeface="Cambria Math" panose="02040503050406030204" pitchFamily="18" charset="0"/>
                            <a:cs typeface="NikoshBAN" panose="02000000000000000000" pitchFamily="2" charset="0"/>
                          </a:rPr>
                          <m:t>𝐸</m:t>
                        </m:r>
                      </m:e>
                    </m:acc>
                    <m:r>
                      <a:rPr lang="en-US" sz="3000" b="0" i="1" smtClean="0">
                        <a:latin typeface="Cambria Math" panose="02040503050406030204" pitchFamily="18" charset="0"/>
                        <a:cs typeface="NikoshBAN" panose="02000000000000000000" pitchFamily="2" charset="0"/>
                      </a:rPr>
                      <m:t>=</m:t>
                    </m:r>
                    <m:acc>
                      <m:accPr>
                        <m:chr m:val="⃗"/>
                        <m:ctrlPr>
                          <a:rPr lang="en-US" sz="3000" i="1" smtClean="0">
                            <a:latin typeface="Cambria Math" panose="02040503050406030204" pitchFamily="18" charset="0"/>
                            <a:cs typeface="NikoshBAN" panose="02000000000000000000" pitchFamily="2" charset="0"/>
                          </a:rPr>
                        </m:ctrlPr>
                      </m:accPr>
                      <m:e>
                        <m:sSub>
                          <m:sSubPr>
                            <m:ctrlPr>
                              <a:rPr lang="en-US" sz="300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1</m:t>
                            </m:r>
                          </m:sub>
                        </m:sSub>
                      </m:e>
                    </m:acc>
                    <m:r>
                      <a:rPr lang="en-US" sz="3000" b="0" i="1" smtClean="0">
                        <a:latin typeface="Cambria Math" panose="02040503050406030204" pitchFamily="18" charset="0"/>
                        <a:cs typeface="NikoshBAN" panose="02000000000000000000" pitchFamily="2" charset="0"/>
                      </a:rPr>
                      <m:t>+</m:t>
                    </m:r>
                    <m:acc>
                      <m:accPr>
                        <m:chr m:val="⃗"/>
                        <m:ctrlPr>
                          <a:rPr lang="en-US" sz="3000" b="0" i="1" smtClean="0">
                            <a:latin typeface="Cambria Math" panose="02040503050406030204" pitchFamily="18" charset="0"/>
                            <a:cs typeface="NikoshBAN" panose="02000000000000000000" pitchFamily="2" charset="0"/>
                          </a:rPr>
                        </m:ctrlPr>
                      </m:accPr>
                      <m:e>
                        <m:sSub>
                          <m:sSubPr>
                            <m:ctrlPr>
                              <a:rPr lang="en-US" sz="3000" b="0" i="1" smtClean="0">
                                <a:latin typeface="Cambria Math" panose="02040503050406030204" pitchFamily="18" charset="0"/>
                                <a:cs typeface="NikoshBAN" panose="02000000000000000000" pitchFamily="2" charset="0"/>
                              </a:rPr>
                            </m:ctrlPr>
                          </m:sSubPr>
                          <m:e>
                            <m:r>
                              <a:rPr lang="en-US" sz="3000" b="0" i="1" smtClean="0">
                                <a:latin typeface="Cambria Math" panose="02040503050406030204" pitchFamily="18" charset="0"/>
                                <a:cs typeface="NikoshBAN" panose="02000000000000000000" pitchFamily="2" charset="0"/>
                              </a:rPr>
                              <m:t>𝐸</m:t>
                            </m:r>
                          </m:e>
                          <m:sub>
                            <m:r>
                              <a:rPr lang="en-US" sz="3000" b="0" i="1" smtClean="0">
                                <a:latin typeface="Cambria Math" panose="02040503050406030204" pitchFamily="18" charset="0"/>
                                <a:cs typeface="NikoshBAN" panose="02000000000000000000" pitchFamily="2" charset="0"/>
                              </a:rPr>
                              <m:t>2</m:t>
                            </m:r>
                          </m:sub>
                        </m:sSub>
                      </m:e>
                    </m:acc>
                  </m:oMath>
                </a14:m>
                <a:endParaRPr lang="en-US" sz="3000" dirty="0">
                  <a:latin typeface="NikoshBAN" panose="02000000000000000000" pitchFamily="2" charset="0"/>
                  <a:cs typeface="NikoshBAN" panose="02000000000000000000" pitchFamily="2" charset="0"/>
                </a:endParaRPr>
              </a:p>
            </p:txBody>
          </p:sp>
        </mc:Choice>
        <mc:Fallback xmlns="">
          <p:sp>
            <p:nvSpPr>
              <p:cNvPr id="54" name="TextBox 53">
                <a:extLst>
                  <a:ext uri="{FF2B5EF4-FFF2-40B4-BE49-F238E27FC236}">
                    <a16:creationId xmlns:a16="http://schemas.microsoft.com/office/drawing/2014/main" id="{63A983E8-D311-45ED-8746-96ED970533BC}"/>
                  </a:ext>
                </a:extLst>
              </p:cNvPr>
              <p:cNvSpPr txBox="1">
                <a:spLocks noRot="1" noChangeAspect="1" noMove="1" noResize="1" noEditPoints="1" noAdjustHandles="1" noChangeArrowheads="1" noChangeShapeType="1" noTextEdit="1"/>
              </p:cNvSpPr>
              <p:nvPr/>
            </p:nvSpPr>
            <p:spPr>
              <a:xfrm>
                <a:off x="6028716" y="4507796"/>
                <a:ext cx="5150296" cy="610103"/>
              </a:xfrm>
              <a:prstGeom prst="rect">
                <a:avLst/>
              </a:prstGeom>
              <a:blipFill>
                <a:blip r:embed="rId7"/>
                <a:stretch>
                  <a:fillRect l="-2840" t="-4950" b="-306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67B4625-4218-455D-9E95-D45EB71D3BB8}"/>
                  </a:ext>
                </a:extLst>
              </p:cNvPr>
              <p:cNvSpPr txBox="1"/>
              <p:nvPr/>
            </p:nvSpPr>
            <p:spPr>
              <a:xfrm>
                <a:off x="6055791" y="5355854"/>
                <a:ext cx="5150296" cy="553998"/>
              </a:xfrm>
              <a:prstGeom prst="rect">
                <a:avLst/>
              </a:prstGeom>
              <a:noFill/>
              <a:ln>
                <a:noFill/>
              </a:ln>
            </p:spPr>
            <p:txBody>
              <a:bodyPr wrap="square" rtlCol="0">
                <a:spAutoFit/>
              </a:bodyPr>
              <a:lstStyle/>
              <a:p>
                <a:pPr algn="just"/>
                <a:r>
                  <a:rPr lang="en-US" sz="3000" dirty="0">
                    <a:cs typeface="NikoshBAN" panose="02000000000000000000" pitchFamily="2" charset="0"/>
                  </a:rPr>
                  <a:t>বা, </a:t>
                </a:r>
                <a14:m>
                  <m:oMath xmlns:m="http://schemas.openxmlformats.org/officeDocument/2006/math">
                    <m:r>
                      <m:rPr>
                        <m:sty m:val="p"/>
                      </m:rPr>
                      <a:rPr lang="en-US" sz="3000" b="0" i="0" smtClean="0">
                        <a:latin typeface="Cambria Math" panose="02040503050406030204" pitchFamily="18" charset="0"/>
                        <a:cs typeface="NikoshBAN" panose="02000000000000000000" pitchFamily="2" charset="0"/>
                      </a:rPr>
                      <m:t>E</m:t>
                    </m:r>
                    <m:r>
                      <a:rPr lang="en-US" sz="3000" b="0" i="1" smtClean="0">
                        <a:latin typeface="Cambria Math" panose="02040503050406030204" pitchFamily="18" charset="0"/>
                        <a:cs typeface="NikoshBAN" panose="02000000000000000000" pitchFamily="2" charset="0"/>
                      </a:rPr>
                      <m:t>=</m:t>
                    </m:r>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𝐸</m:t>
                        </m:r>
                      </m:e>
                      <m:sub>
                        <m:r>
                          <a:rPr lang="en-US" sz="3000" i="1">
                            <a:latin typeface="Cambria Math" panose="02040503050406030204" pitchFamily="18" charset="0"/>
                            <a:cs typeface="NikoshBAN" panose="02000000000000000000" pitchFamily="2" charset="0"/>
                          </a:rPr>
                          <m:t>1</m:t>
                        </m:r>
                      </m:sub>
                    </m:sSub>
                    <m:r>
                      <a:rPr lang="en-US" sz="3000" i="1">
                        <a:latin typeface="Cambria Math" panose="02040503050406030204" pitchFamily="18" charset="0"/>
                        <a:cs typeface="NikoshBAN" panose="02000000000000000000" pitchFamily="2" charset="0"/>
                      </a:rPr>
                      <m:t>𝑐𝑜𝑠</m:t>
                    </m:r>
                    <m:r>
                      <a:rPr lang="en-US" sz="3000" i="1">
                        <a:latin typeface="Cambria Math" panose="02040503050406030204" pitchFamily="18" charset="0"/>
                        <a:ea typeface="Cambria Math" panose="02040503050406030204" pitchFamily="18" charset="0"/>
                        <a:cs typeface="NikoshBAN" panose="02000000000000000000" pitchFamily="2" charset="0"/>
                      </a:rPr>
                      <m:t>𝜃</m:t>
                    </m:r>
                  </m:oMath>
                </a14:m>
                <a:r>
                  <a:rPr lang="en-US" sz="3000" dirty="0">
                    <a:latin typeface="NikoshBAN" panose="02000000000000000000" pitchFamily="2" charset="0"/>
                    <a:cs typeface="NikoshBAN" panose="02000000000000000000" pitchFamily="2" charset="0"/>
                  </a:rPr>
                  <a:t>+ </a:t>
                </a:r>
                <a14:m>
                  <m:oMath xmlns:m="http://schemas.openxmlformats.org/officeDocument/2006/math">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𝐸</m:t>
                        </m:r>
                      </m:e>
                      <m:sub>
                        <m:r>
                          <a:rPr lang="en-US" sz="3000" i="1">
                            <a:latin typeface="Cambria Math" panose="02040503050406030204" pitchFamily="18" charset="0"/>
                            <a:cs typeface="NikoshBAN" panose="02000000000000000000" pitchFamily="2" charset="0"/>
                          </a:rPr>
                          <m:t>2</m:t>
                        </m:r>
                      </m:sub>
                    </m:sSub>
                    <m:r>
                      <a:rPr lang="en-US" sz="3000" i="1">
                        <a:latin typeface="Cambria Math" panose="02040503050406030204" pitchFamily="18" charset="0"/>
                        <a:cs typeface="NikoshBAN" panose="02000000000000000000" pitchFamily="2" charset="0"/>
                      </a:rPr>
                      <m:t>𝑐𝑜</m:t>
                    </m:r>
                    <m:r>
                      <a:rPr lang="en-US" sz="3000" b="0" i="1" smtClean="0">
                        <a:latin typeface="Cambria Math" panose="02040503050406030204" pitchFamily="18" charset="0"/>
                        <a:cs typeface="NikoshBAN" panose="02000000000000000000" pitchFamily="2" charset="0"/>
                      </a:rPr>
                      <m:t>𝑠</m:t>
                    </m:r>
                    <m:r>
                      <a:rPr lang="en-US" sz="3000" b="0" i="1" smtClean="0">
                        <a:latin typeface="Cambria Math" panose="02040503050406030204" pitchFamily="18" charset="0"/>
                        <a:ea typeface="Cambria Math" panose="02040503050406030204" pitchFamily="18" charset="0"/>
                        <a:cs typeface="NikoshBAN" panose="02000000000000000000" pitchFamily="2" charset="0"/>
                      </a:rPr>
                      <m:t>𝜃</m:t>
                    </m:r>
                    <m:r>
                      <a:rPr lang="en-US" sz="3000" b="0" i="1" smtClean="0">
                        <a:latin typeface="Cambria Math" panose="02040503050406030204" pitchFamily="18" charset="0"/>
                        <a:cs typeface="NikoshBAN" panose="02000000000000000000" pitchFamily="2" charset="0"/>
                      </a:rPr>
                      <m:t>….(</m:t>
                    </m:r>
                    <m:r>
                      <a:rPr lang="en-US" sz="3000" b="0" i="1" smtClean="0">
                        <a:latin typeface="Cambria Math" panose="02040503050406030204" pitchFamily="18" charset="0"/>
                        <a:cs typeface="NikoshBAN" panose="02000000000000000000" pitchFamily="2" charset="0"/>
                      </a:rPr>
                      <m:t>𝑖</m:t>
                    </m:r>
                    <m:r>
                      <a:rPr lang="en-US" sz="3000" b="0" i="1" smtClean="0">
                        <a:latin typeface="Cambria Math" panose="02040503050406030204" pitchFamily="18" charset="0"/>
                        <a:cs typeface="NikoshBAN" panose="02000000000000000000" pitchFamily="2" charset="0"/>
                      </a:rPr>
                      <m:t>)</m:t>
                    </m:r>
                  </m:oMath>
                </a14:m>
                <a:endParaRPr lang="en-US" sz="3000" dirty="0">
                  <a:latin typeface="NikoshBAN" panose="02000000000000000000" pitchFamily="2" charset="0"/>
                  <a:cs typeface="NikoshBAN" panose="02000000000000000000" pitchFamily="2" charset="0"/>
                </a:endParaRPr>
              </a:p>
            </p:txBody>
          </p:sp>
        </mc:Choice>
        <mc:Fallback xmlns="">
          <p:sp>
            <p:nvSpPr>
              <p:cNvPr id="56" name="TextBox 55">
                <a:extLst>
                  <a:ext uri="{FF2B5EF4-FFF2-40B4-BE49-F238E27FC236}">
                    <a16:creationId xmlns:a16="http://schemas.microsoft.com/office/drawing/2014/main" id="{567B4625-4218-455D-9E95-D45EB71D3BB8}"/>
                  </a:ext>
                </a:extLst>
              </p:cNvPr>
              <p:cNvSpPr txBox="1">
                <a:spLocks noRot="1" noChangeAspect="1" noMove="1" noResize="1" noEditPoints="1" noAdjustHandles="1" noChangeArrowheads="1" noChangeShapeType="1" noTextEdit="1"/>
              </p:cNvSpPr>
              <p:nvPr/>
            </p:nvSpPr>
            <p:spPr>
              <a:xfrm>
                <a:off x="6055791" y="5355854"/>
                <a:ext cx="5150296" cy="553998"/>
              </a:xfrm>
              <a:prstGeom prst="rect">
                <a:avLst/>
              </a:prstGeom>
              <a:blipFill>
                <a:blip r:embed="rId8"/>
                <a:stretch>
                  <a:fillRect l="-2722" t="-16667" b="-35556"/>
                </a:stretch>
              </a:blipFill>
              <a:ln>
                <a:no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9ADDF2E-FFA7-4D89-87CE-878F745CF5E3}"/>
              </a:ext>
            </a:extLst>
          </p:cNvPr>
          <p:cNvGrpSpPr/>
          <p:nvPr/>
        </p:nvGrpSpPr>
        <p:grpSpPr>
          <a:xfrm>
            <a:off x="534955" y="1221761"/>
            <a:ext cx="5372069" cy="5151047"/>
            <a:chOff x="534955" y="1221761"/>
            <a:chExt cx="5372069" cy="5151047"/>
          </a:xfrm>
        </p:grpSpPr>
        <p:grpSp>
          <p:nvGrpSpPr>
            <p:cNvPr id="46" name="Group 45">
              <a:extLst>
                <a:ext uri="{FF2B5EF4-FFF2-40B4-BE49-F238E27FC236}">
                  <a16:creationId xmlns:a16="http://schemas.microsoft.com/office/drawing/2014/main" id="{2E6EDA22-EAEF-4ACE-BC22-08D83CF63090}"/>
                </a:ext>
              </a:extLst>
            </p:cNvPr>
            <p:cNvGrpSpPr/>
            <p:nvPr/>
          </p:nvGrpSpPr>
          <p:grpSpPr>
            <a:xfrm>
              <a:off x="534955" y="1221761"/>
              <a:ext cx="5372069" cy="5151047"/>
              <a:chOff x="534955" y="1221761"/>
              <a:chExt cx="5632580" cy="5151047"/>
            </a:xfrm>
          </p:grpSpPr>
          <p:grpSp>
            <p:nvGrpSpPr>
              <p:cNvPr id="44" name="Group 43">
                <a:extLst>
                  <a:ext uri="{FF2B5EF4-FFF2-40B4-BE49-F238E27FC236}">
                    <a16:creationId xmlns:a16="http://schemas.microsoft.com/office/drawing/2014/main" id="{66F7E822-363C-480E-BDC3-97435138678E}"/>
                  </a:ext>
                </a:extLst>
              </p:cNvPr>
              <p:cNvGrpSpPr/>
              <p:nvPr/>
            </p:nvGrpSpPr>
            <p:grpSpPr>
              <a:xfrm>
                <a:off x="534955" y="1221761"/>
                <a:ext cx="5632580" cy="5151047"/>
                <a:chOff x="534955" y="1221762"/>
                <a:chExt cx="5561045" cy="4936442"/>
              </a:xfrm>
            </p:grpSpPr>
            <p:sp>
              <p:nvSpPr>
                <p:cNvPr id="5" name="Rectangle 4">
                  <a:extLst>
                    <a:ext uri="{FF2B5EF4-FFF2-40B4-BE49-F238E27FC236}">
                      <a16:creationId xmlns:a16="http://schemas.microsoft.com/office/drawing/2014/main" id="{60105B89-39D9-4788-8974-933E4484A398}"/>
                    </a:ext>
                  </a:extLst>
                </p:cNvPr>
                <p:cNvSpPr/>
                <p:nvPr/>
              </p:nvSpPr>
              <p:spPr>
                <a:xfrm>
                  <a:off x="534955" y="1221762"/>
                  <a:ext cx="5561045" cy="493644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46342AC-0798-4663-A3F0-E61DE03445BC}"/>
                    </a:ext>
                  </a:extLst>
                </p:cNvPr>
                <p:cNvCxnSpPr/>
                <p:nvPr/>
              </p:nvCxnSpPr>
              <p:spPr>
                <a:xfrm>
                  <a:off x="1212980" y="2080727"/>
                  <a:ext cx="0" cy="2985795"/>
                </a:xfrm>
                <a:prstGeom prst="line">
                  <a:avLst/>
                </a:prstGeom>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52C78E97-4EEE-4F1C-8460-8CFCD98663BA}"/>
                    </a:ext>
                  </a:extLst>
                </p:cNvPr>
                <p:cNvSpPr/>
                <p:nvPr/>
              </p:nvSpPr>
              <p:spPr>
                <a:xfrm>
                  <a:off x="905072" y="1511559"/>
                  <a:ext cx="643810" cy="5691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b="1" dirty="0"/>
                    <a:t>q</a:t>
                  </a:r>
                  <a:endParaRPr lang="en-US" dirty="0"/>
                </a:p>
              </p:txBody>
            </p:sp>
            <p:sp>
              <p:nvSpPr>
                <p:cNvPr id="10" name="Oval 9">
                  <a:extLst>
                    <a:ext uri="{FF2B5EF4-FFF2-40B4-BE49-F238E27FC236}">
                      <a16:creationId xmlns:a16="http://schemas.microsoft.com/office/drawing/2014/main" id="{A84F868E-2B7A-4C3D-A9AB-0E6A01837B2F}"/>
                    </a:ext>
                  </a:extLst>
                </p:cNvPr>
                <p:cNvSpPr/>
                <p:nvPr/>
              </p:nvSpPr>
              <p:spPr>
                <a:xfrm>
                  <a:off x="891075" y="5067069"/>
                  <a:ext cx="643810" cy="5691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q</a:t>
                  </a:r>
                  <a:endParaRPr lang="en-US" dirty="0"/>
                </a:p>
              </p:txBody>
            </p:sp>
            <p:cxnSp>
              <p:nvCxnSpPr>
                <p:cNvPr id="12" name="Straight Connector 11">
                  <a:extLst>
                    <a:ext uri="{FF2B5EF4-FFF2-40B4-BE49-F238E27FC236}">
                      <a16:creationId xmlns:a16="http://schemas.microsoft.com/office/drawing/2014/main" id="{90C5609B-0562-463B-9C96-F447E5273C73}"/>
                    </a:ext>
                  </a:extLst>
                </p:cNvPr>
                <p:cNvCxnSpPr/>
                <p:nvPr/>
              </p:nvCxnSpPr>
              <p:spPr>
                <a:xfrm>
                  <a:off x="1226977" y="3638939"/>
                  <a:ext cx="3102427"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04ECC46-1498-41BB-9DDF-0CA528187267}"/>
                    </a:ext>
                  </a:extLst>
                </p:cNvPr>
                <p:cNvCxnSpPr>
                  <a:stCxn id="8" idx="6"/>
                </p:cNvCxnSpPr>
                <p:nvPr/>
              </p:nvCxnSpPr>
              <p:spPr>
                <a:xfrm>
                  <a:off x="1548882" y="1796144"/>
                  <a:ext cx="3424334" cy="22720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97DFF40-EAD6-4D40-A7D3-3EA5736BBEB1}"/>
                    </a:ext>
                  </a:extLst>
                </p:cNvPr>
                <p:cNvCxnSpPr>
                  <a:stCxn id="10" idx="6"/>
                </p:cNvCxnSpPr>
                <p:nvPr/>
              </p:nvCxnSpPr>
              <p:spPr>
                <a:xfrm flipV="1">
                  <a:off x="1534885" y="3638939"/>
                  <a:ext cx="2794519" cy="171271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AEAC3843-B56B-4045-831A-DF6977C89B8B}"/>
                    </a:ext>
                  </a:extLst>
                </p:cNvPr>
                <p:cNvCxnSpPr/>
                <p:nvPr/>
              </p:nvCxnSpPr>
              <p:spPr>
                <a:xfrm flipH="1">
                  <a:off x="3685592" y="3638939"/>
                  <a:ext cx="643812" cy="4032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C3A506E2-AA90-44F3-9FCF-DCD88E0F09BA}"/>
                    </a:ext>
                  </a:extLst>
                </p:cNvPr>
                <p:cNvCxnSpPr>
                  <a:cxnSpLocks/>
                </p:cNvCxnSpPr>
                <p:nvPr/>
              </p:nvCxnSpPr>
              <p:spPr>
                <a:xfrm>
                  <a:off x="4329404" y="3638939"/>
                  <a:ext cx="0" cy="662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7C41FB-2EB8-4ADF-B689-4B615993A28F}"/>
                        </a:ext>
                      </a:extLst>
                    </p:cNvPr>
                    <p:cNvSpPr txBox="1"/>
                    <p:nvPr/>
                  </p:nvSpPr>
                  <p:spPr>
                    <a:xfrm>
                      <a:off x="1142999" y="2762579"/>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28" name="TextBox 27">
                      <a:extLst>
                        <a:ext uri="{FF2B5EF4-FFF2-40B4-BE49-F238E27FC236}">
                          <a16:creationId xmlns:a16="http://schemas.microsoft.com/office/drawing/2014/main" id="{617C41FB-2EB8-4ADF-B689-4B615993A28F}"/>
                        </a:ext>
                      </a:extLst>
                    </p:cNvPr>
                    <p:cNvSpPr txBox="1">
                      <a:spLocks noRot="1" noChangeAspect="1" noMove="1" noResize="1" noEditPoints="1" noAdjustHandles="1" noChangeArrowheads="1" noChangeShapeType="1" noTextEdit="1"/>
                    </p:cNvSpPr>
                    <p:nvPr/>
                  </p:nvSpPr>
                  <p:spPr>
                    <a:xfrm>
                      <a:off x="1142999" y="2762579"/>
                      <a:ext cx="381862" cy="369332"/>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FB02E1D-67EC-4F86-832F-6F0B738D24EE}"/>
                        </a:ext>
                      </a:extLst>
                    </p:cNvPr>
                    <p:cNvSpPr txBox="1"/>
                    <p:nvPr/>
                  </p:nvSpPr>
                  <p:spPr>
                    <a:xfrm>
                      <a:off x="1183002" y="4183095"/>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30" name="TextBox 29">
                      <a:extLst>
                        <a:ext uri="{FF2B5EF4-FFF2-40B4-BE49-F238E27FC236}">
                          <a16:creationId xmlns:a16="http://schemas.microsoft.com/office/drawing/2014/main" id="{1FB02E1D-67EC-4F86-832F-6F0B738D24EE}"/>
                        </a:ext>
                      </a:extLst>
                    </p:cNvPr>
                    <p:cNvSpPr txBox="1">
                      <a:spLocks noRot="1" noChangeAspect="1" noMove="1" noResize="1" noEditPoints="1" noAdjustHandles="1" noChangeArrowheads="1" noChangeShapeType="1" noTextEdit="1"/>
                    </p:cNvSpPr>
                    <p:nvPr/>
                  </p:nvSpPr>
                  <p:spPr>
                    <a:xfrm>
                      <a:off x="1183002" y="4183095"/>
                      <a:ext cx="381862" cy="369332"/>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167B22B-3F41-47D3-8954-34B3F7AB57CD}"/>
                        </a:ext>
                      </a:extLst>
                    </p:cNvPr>
                    <p:cNvSpPr txBox="1"/>
                    <p:nvPr/>
                  </p:nvSpPr>
                  <p:spPr>
                    <a:xfrm>
                      <a:off x="2122715" y="3292654"/>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1" name="TextBox 30">
                      <a:extLst>
                        <a:ext uri="{FF2B5EF4-FFF2-40B4-BE49-F238E27FC236}">
                          <a16:creationId xmlns:a16="http://schemas.microsoft.com/office/drawing/2014/main" id="{0167B22B-3F41-47D3-8954-34B3F7AB57CD}"/>
                        </a:ext>
                      </a:extLst>
                    </p:cNvPr>
                    <p:cNvSpPr txBox="1">
                      <a:spLocks noRot="1" noChangeAspect="1" noMove="1" noResize="1" noEditPoints="1" noAdjustHandles="1" noChangeArrowheads="1" noChangeShapeType="1" noTextEdit="1"/>
                    </p:cNvSpPr>
                    <p:nvPr/>
                  </p:nvSpPr>
                  <p:spPr>
                    <a:xfrm>
                      <a:off x="2122715" y="3292654"/>
                      <a:ext cx="381862" cy="369332"/>
                    </a:xfrm>
                    <a:prstGeom prst="rect">
                      <a:avLst/>
                    </a:prstGeom>
                    <a:blipFill>
                      <a:blip r:embed="rId11"/>
                      <a:stretch>
                        <a:fillRect/>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47D83591-614F-4C24-9D57-33C142842FA9}"/>
                    </a:ext>
                  </a:extLst>
                </p:cNvPr>
                <p:cNvCxnSpPr>
                  <a:cxnSpLocks/>
                </p:cNvCxnSpPr>
                <p:nvPr/>
              </p:nvCxnSpPr>
              <p:spPr>
                <a:xfrm>
                  <a:off x="774441" y="1796144"/>
                  <a:ext cx="0" cy="365293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25627FD3-5850-4DA0-933E-2F16CDC5B6AC}"/>
                    </a:ext>
                  </a:extLst>
                </p:cNvPr>
                <p:cNvSpPr txBox="1"/>
                <p:nvPr/>
              </p:nvSpPr>
              <p:spPr>
                <a:xfrm>
                  <a:off x="597298" y="3217950"/>
                  <a:ext cx="388686" cy="355674"/>
                </a:xfrm>
                <a:prstGeom prst="rect">
                  <a:avLst/>
                </a:prstGeom>
                <a:solidFill>
                  <a:schemeClr val="bg1">
                    <a:lumMod val="65000"/>
                  </a:schemeClr>
                </a:solidFill>
              </p:spPr>
              <p:txBody>
                <a:bodyPr wrap="square" rtlCol="0">
                  <a:spAutoFit/>
                </a:bodyPr>
                <a:lstStyle/>
                <a:p>
                  <a:r>
                    <a:rPr lang="en-US" dirty="0">
                      <a:solidFill>
                        <a:schemeClr val="accent1">
                          <a:lumMod val="75000"/>
                        </a:schemeClr>
                      </a:solidFill>
                    </a:rPr>
                    <a:t>2l</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991A5B8-93E9-470E-B670-8C794302F510}"/>
                        </a:ext>
                      </a:extLst>
                    </p:cNvPr>
                    <p:cNvSpPr txBox="1"/>
                    <p:nvPr/>
                  </p:nvSpPr>
                  <p:spPr>
                    <a:xfrm>
                      <a:off x="1282269" y="2056668"/>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7" name="TextBox 36">
                      <a:extLst>
                        <a:ext uri="{FF2B5EF4-FFF2-40B4-BE49-F238E27FC236}">
                          <a16:creationId xmlns:a16="http://schemas.microsoft.com/office/drawing/2014/main" id="{E991A5B8-93E9-470E-B670-8C794302F510}"/>
                        </a:ext>
                      </a:extLst>
                    </p:cNvPr>
                    <p:cNvSpPr txBox="1">
                      <a:spLocks noRot="1" noChangeAspect="1" noMove="1" noResize="1" noEditPoints="1" noAdjustHandles="1" noChangeArrowheads="1" noChangeShapeType="1" noTextEdit="1"/>
                    </p:cNvSpPr>
                    <p:nvPr/>
                  </p:nvSpPr>
                  <p:spPr>
                    <a:xfrm>
                      <a:off x="1282269" y="2056668"/>
                      <a:ext cx="381862" cy="369332"/>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B877CE4-5B9E-4386-963E-D45FAEA931C3}"/>
                        </a:ext>
                      </a:extLst>
                    </p:cNvPr>
                    <p:cNvSpPr txBox="1"/>
                    <p:nvPr/>
                  </p:nvSpPr>
                  <p:spPr>
                    <a:xfrm>
                      <a:off x="1282962" y="4746844"/>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8" name="TextBox 37">
                      <a:extLst>
                        <a:ext uri="{FF2B5EF4-FFF2-40B4-BE49-F238E27FC236}">
                          <a16:creationId xmlns:a16="http://schemas.microsoft.com/office/drawing/2014/main" id="{8B877CE4-5B9E-4386-963E-D45FAEA931C3}"/>
                        </a:ext>
                      </a:extLst>
                    </p:cNvPr>
                    <p:cNvSpPr txBox="1">
                      <a:spLocks noRot="1" noChangeAspect="1" noMove="1" noResize="1" noEditPoints="1" noAdjustHandles="1" noChangeArrowheads="1" noChangeShapeType="1" noTextEdit="1"/>
                    </p:cNvSpPr>
                    <p:nvPr/>
                  </p:nvSpPr>
                  <p:spPr>
                    <a:xfrm>
                      <a:off x="1282962" y="4746844"/>
                      <a:ext cx="381862" cy="369332"/>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3CE29BB-2AB9-48F2-A7D9-6BACC5A31ED5}"/>
                        </a:ext>
                      </a:extLst>
                    </p:cNvPr>
                    <p:cNvSpPr txBox="1"/>
                    <p:nvPr/>
                  </p:nvSpPr>
                  <p:spPr>
                    <a:xfrm>
                      <a:off x="4239556" y="3752407"/>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9" name="TextBox 38">
                      <a:extLst>
                        <a:ext uri="{FF2B5EF4-FFF2-40B4-BE49-F238E27FC236}">
                          <a16:creationId xmlns:a16="http://schemas.microsoft.com/office/drawing/2014/main" id="{83CE29BB-2AB9-48F2-A7D9-6BACC5A31ED5}"/>
                        </a:ext>
                      </a:extLst>
                    </p:cNvPr>
                    <p:cNvSpPr txBox="1">
                      <a:spLocks noRot="1" noChangeAspect="1" noMove="1" noResize="1" noEditPoints="1" noAdjustHandles="1" noChangeArrowheads="1" noChangeShapeType="1" noTextEdit="1"/>
                    </p:cNvSpPr>
                    <p:nvPr/>
                  </p:nvSpPr>
                  <p:spPr>
                    <a:xfrm>
                      <a:off x="4239556" y="3752407"/>
                      <a:ext cx="381862" cy="369332"/>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68F562D-269B-4D2D-9649-F936684F04D0}"/>
                        </a:ext>
                      </a:extLst>
                    </p:cNvPr>
                    <p:cNvSpPr txBox="1"/>
                    <p:nvPr/>
                  </p:nvSpPr>
                  <p:spPr>
                    <a:xfrm>
                      <a:off x="2741212" y="2241334"/>
                      <a:ext cx="1047017" cy="43544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e>
                            </m:rad>
                          </m:oMath>
                        </m:oMathPara>
                      </a14:m>
                      <a:endParaRPr lang="en-US" dirty="0"/>
                    </a:p>
                  </p:txBody>
                </p:sp>
              </mc:Choice>
              <mc:Fallback xmlns="">
                <p:sp>
                  <p:nvSpPr>
                    <p:cNvPr id="40" name="TextBox 39">
                      <a:extLst>
                        <a:ext uri="{FF2B5EF4-FFF2-40B4-BE49-F238E27FC236}">
                          <a16:creationId xmlns:a16="http://schemas.microsoft.com/office/drawing/2014/main" id="{D68F562D-269B-4D2D-9649-F936684F04D0}"/>
                        </a:ext>
                      </a:extLst>
                    </p:cNvPr>
                    <p:cNvSpPr txBox="1">
                      <a:spLocks noRot="1" noChangeAspect="1" noMove="1" noResize="1" noEditPoints="1" noAdjustHandles="1" noChangeArrowheads="1" noChangeShapeType="1" noTextEdit="1"/>
                    </p:cNvSpPr>
                    <p:nvPr/>
                  </p:nvSpPr>
                  <p:spPr>
                    <a:xfrm>
                      <a:off x="2741212" y="2241334"/>
                      <a:ext cx="1047017" cy="435440"/>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111003B-F306-462C-965E-9F0C06BACB7B}"/>
                        </a:ext>
                      </a:extLst>
                    </p:cNvPr>
                    <p:cNvSpPr txBox="1"/>
                    <p:nvPr/>
                  </p:nvSpPr>
                  <p:spPr>
                    <a:xfrm>
                      <a:off x="4913259" y="3852491"/>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41" name="TextBox 40">
                      <a:extLst>
                        <a:ext uri="{FF2B5EF4-FFF2-40B4-BE49-F238E27FC236}">
                          <a16:creationId xmlns:a16="http://schemas.microsoft.com/office/drawing/2014/main" id="{7111003B-F306-462C-965E-9F0C06BACB7B}"/>
                        </a:ext>
                      </a:extLst>
                    </p:cNvPr>
                    <p:cNvSpPr txBox="1">
                      <a:spLocks noRot="1" noChangeAspect="1" noMove="1" noResize="1" noEditPoints="1" noAdjustHandles="1" noChangeArrowheads="1" noChangeShapeType="1" noTextEdit="1"/>
                    </p:cNvSpPr>
                    <p:nvPr/>
                  </p:nvSpPr>
                  <p:spPr>
                    <a:xfrm>
                      <a:off x="4913259" y="3852491"/>
                      <a:ext cx="381862" cy="369332"/>
                    </a:xfrm>
                    <a:prstGeom prst="rect">
                      <a:avLst/>
                    </a:prstGeom>
                    <a:blipFill>
                      <a:blip r:embed="rId16"/>
                      <a:stretch>
                        <a:fillRect r="-1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CA14E58-CA69-481E-91B1-530F76F7C783}"/>
                        </a:ext>
                      </a:extLst>
                    </p:cNvPr>
                    <p:cNvSpPr txBox="1"/>
                    <p:nvPr/>
                  </p:nvSpPr>
                  <p:spPr>
                    <a:xfrm>
                      <a:off x="3679344" y="3960319"/>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m:oMathPara>
                      </a14:m>
                      <a:endParaRPr lang="en-US" dirty="0"/>
                    </a:p>
                  </p:txBody>
                </p:sp>
              </mc:Choice>
              <mc:Fallback xmlns="">
                <p:sp>
                  <p:nvSpPr>
                    <p:cNvPr id="42" name="TextBox 41">
                      <a:extLst>
                        <a:ext uri="{FF2B5EF4-FFF2-40B4-BE49-F238E27FC236}">
                          <a16:creationId xmlns:a16="http://schemas.microsoft.com/office/drawing/2014/main" id="{4CA14E58-CA69-481E-91B1-530F76F7C783}"/>
                        </a:ext>
                      </a:extLst>
                    </p:cNvPr>
                    <p:cNvSpPr txBox="1">
                      <a:spLocks noRot="1" noChangeAspect="1" noMove="1" noResize="1" noEditPoints="1" noAdjustHandles="1" noChangeArrowheads="1" noChangeShapeType="1" noTextEdit="1"/>
                    </p:cNvSpPr>
                    <p:nvPr/>
                  </p:nvSpPr>
                  <p:spPr>
                    <a:xfrm>
                      <a:off x="3679344" y="3960319"/>
                      <a:ext cx="381862" cy="369332"/>
                    </a:xfrm>
                    <a:prstGeom prst="rect">
                      <a:avLst/>
                    </a:prstGeom>
                    <a:blipFill>
                      <a:blip r:embed="rId17"/>
                      <a:stretch>
                        <a:fillRect r="-3279"/>
                      </a:stretch>
                    </a:blipFill>
                    <a:ln>
                      <a:no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FED7D71E-DA1D-4B1E-982C-C3B785111343}"/>
                    </a:ext>
                  </a:extLst>
                </p:cNvPr>
                <p:cNvSpPr txBox="1"/>
                <p:nvPr/>
              </p:nvSpPr>
              <p:spPr>
                <a:xfrm>
                  <a:off x="4246123" y="3257223"/>
                  <a:ext cx="381862" cy="369332"/>
                </a:xfrm>
                <a:prstGeom prst="rect">
                  <a:avLst/>
                </a:prstGeom>
                <a:noFill/>
                <a:ln>
                  <a:noFill/>
                </a:ln>
              </p:spPr>
              <p:txBody>
                <a:bodyPr wrap="square" rtlCol="0">
                  <a:spAutoFit/>
                </a:bodyPr>
                <a:lstStyle/>
                <a:p>
                  <a:r>
                    <a:rPr lang="en-US" dirty="0"/>
                    <a:t>P</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3DC3F-A140-41AF-971A-F770C6D594D1}"/>
                      </a:ext>
                    </a:extLst>
                  </p:cNvPr>
                  <p:cNvSpPr txBox="1"/>
                  <p:nvPr/>
                </p:nvSpPr>
                <p:spPr>
                  <a:xfrm>
                    <a:off x="2659092" y="4716340"/>
                    <a:ext cx="1047017" cy="43544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e>
                          </m:rad>
                        </m:oMath>
                      </m:oMathPara>
                    </a14:m>
                    <a:endParaRPr lang="en-US" dirty="0"/>
                  </a:p>
                </p:txBody>
              </p:sp>
            </mc:Choice>
            <mc:Fallback xmlns="">
              <p:sp>
                <p:nvSpPr>
                  <p:cNvPr id="45" name="TextBox 44">
                    <a:extLst>
                      <a:ext uri="{FF2B5EF4-FFF2-40B4-BE49-F238E27FC236}">
                        <a16:creationId xmlns:a16="http://schemas.microsoft.com/office/drawing/2014/main" id="{37D3DC3F-A140-41AF-971A-F770C6D594D1}"/>
                      </a:ext>
                    </a:extLst>
                  </p:cNvPr>
                  <p:cNvSpPr txBox="1">
                    <a:spLocks noRot="1" noChangeAspect="1" noMove="1" noResize="1" noEditPoints="1" noAdjustHandles="1" noChangeArrowheads="1" noChangeShapeType="1" noTextEdit="1"/>
                  </p:cNvSpPr>
                  <p:nvPr/>
                </p:nvSpPr>
                <p:spPr>
                  <a:xfrm>
                    <a:off x="2659092" y="4716340"/>
                    <a:ext cx="1047017" cy="435440"/>
                  </a:xfrm>
                  <a:prstGeom prst="rect">
                    <a:avLst/>
                  </a:prstGeom>
                  <a:blipFill>
                    <a:blip r:embed="rId18"/>
                    <a:stretch>
                      <a:fillRect/>
                    </a:stretch>
                  </a:blipFill>
                  <a:ln>
                    <a:noFill/>
                  </a:ln>
                </p:spPr>
                <p:txBody>
                  <a:bodyPr/>
                  <a:lstStyle/>
                  <a:p>
                    <a:r>
                      <a:rPr lang="en-US">
                        <a:noFill/>
                      </a:rPr>
                      <a:t> </a:t>
                    </a:r>
                  </a:p>
                </p:txBody>
              </p:sp>
            </mc:Fallback>
          </mc:AlternateContent>
        </p:grpSp>
        <p:sp>
          <p:nvSpPr>
            <p:cNvPr id="58" name="TextBox 57">
              <a:extLst>
                <a:ext uri="{FF2B5EF4-FFF2-40B4-BE49-F238E27FC236}">
                  <a16:creationId xmlns:a16="http://schemas.microsoft.com/office/drawing/2014/main" id="{BF6780AE-2DE3-4981-9A1C-C98A89CE12B3}"/>
                </a:ext>
              </a:extLst>
            </p:cNvPr>
            <p:cNvSpPr txBox="1"/>
            <p:nvPr/>
          </p:nvSpPr>
          <p:spPr>
            <a:xfrm>
              <a:off x="4218405" y="4263014"/>
              <a:ext cx="368886" cy="369332"/>
            </a:xfrm>
            <a:prstGeom prst="rect">
              <a:avLst/>
            </a:prstGeom>
            <a:noFill/>
            <a:ln>
              <a:noFill/>
            </a:ln>
          </p:spPr>
          <p:txBody>
            <a:bodyPr wrap="square" rtlCol="0">
              <a:spAutoFit/>
            </a:bodyPr>
            <a:lstStyle/>
            <a:p>
              <a:r>
                <a:rPr lang="en-US" dirty="0"/>
                <a:t>E</a:t>
              </a:r>
            </a:p>
          </p:txBody>
        </p:sp>
      </p:grpSp>
    </p:spTree>
    <p:extLst>
      <p:ext uri="{BB962C8B-B14F-4D97-AF65-F5344CB8AC3E}">
        <p14:creationId xmlns:p14="http://schemas.microsoft.com/office/powerpoint/2010/main" val="27988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4">
                                            <p:txEl>
                                              <p:pRg st="0" end="0"/>
                                            </p:txEl>
                                          </p:spTgt>
                                        </p:tgtEl>
                                        <p:attrNameLst>
                                          <p:attrName>style.visibility</p:attrName>
                                        </p:attrNameLst>
                                      </p:cBhvr>
                                      <p:to>
                                        <p:strVal val="visible"/>
                                      </p:to>
                                    </p:set>
                                    <p:animEffect transition="in" filter="barn(inVertical)">
                                      <p:cBhvr>
                                        <p:cTn id="42" dur="500"/>
                                        <p:tgtEl>
                                          <p:spTgt spid="5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6">
                                            <p:txEl>
                                              <p:pRg st="0" end="0"/>
                                            </p:txEl>
                                          </p:spTgt>
                                        </p:tgtEl>
                                        <p:attrNameLst>
                                          <p:attrName>style.visibility</p:attrName>
                                        </p:attrNameLst>
                                      </p:cBhvr>
                                      <p:to>
                                        <p:strVal val="visible"/>
                                      </p:to>
                                    </p:set>
                                    <p:animEffect transition="in" filter="barn(inVertical)">
                                      <p:cBhvr>
                                        <p:cTn id="47"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32" grpId="0"/>
      <p:bldP spid="34" grpId="0"/>
      <p:bldP spid="36"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E6EDA22-EAEF-4ACE-BC22-08D83CF63090}"/>
              </a:ext>
            </a:extLst>
          </p:cNvPr>
          <p:cNvGrpSpPr/>
          <p:nvPr/>
        </p:nvGrpSpPr>
        <p:grpSpPr>
          <a:xfrm>
            <a:off x="534956" y="1221761"/>
            <a:ext cx="5195010" cy="5151047"/>
            <a:chOff x="534955" y="1221761"/>
            <a:chExt cx="5632580" cy="5151047"/>
          </a:xfrm>
        </p:grpSpPr>
        <p:grpSp>
          <p:nvGrpSpPr>
            <p:cNvPr id="44" name="Group 43">
              <a:extLst>
                <a:ext uri="{FF2B5EF4-FFF2-40B4-BE49-F238E27FC236}">
                  <a16:creationId xmlns:a16="http://schemas.microsoft.com/office/drawing/2014/main" id="{66F7E822-363C-480E-BDC3-97435138678E}"/>
                </a:ext>
              </a:extLst>
            </p:cNvPr>
            <p:cNvGrpSpPr/>
            <p:nvPr/>
          </p:nvGrpSpPr>
          <p:grpSpPr>
            <a:xfrm>
              <a:off x="534955" y="1221761"/>
              <a:ext cx="5632580" cy="5151047"/>
              <a:chOff x="534955" y="1221762"/>
              <a:chExt cx="5561045" cy="4936442"/>
            </a:xfrm>
          </p:grpSpPr>
          <p:sp>
            <p:nvSpPr>
              <p:cNvPr id="5" name="Rectangle 4">
                <a:extLst>
                  <a:ext uri="{FF2B5EF4-FFF2-40B4-BE49-F238E27FC236}">
                    <a16:creationId xmlns:a16="http://schemas.microsoft.com/office/drawing/2014/main" id="{60105B89-39D9-4788-8974-933E4484A398}"/>
                  </a:ext>
                </a:extLst>
              </p:cNvPr>
              <p:cNvSpPr/>
              <p:nvPr/>
            </p:nvSpPr>
            <p:spPr>
              <a:xfrm>
                <a:off x="534955" y="1221762"/>
                <a:ext cx="5561045" cy="493644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46342AC-0798-4663-A3F0-E61DE03445BC}"/>
                  </a:ext>
                </a:extLst>
              </p:cNvPr>
              <p:cNvCxnSpPr/>
              <p:nvPr/>
            </p:nvCxnSpPr>
            <p:spPr>
              <a:xfrm>
                <a:off x="1212980" y="2080727"/>
                <a:ext cx="0" cy="2985795"/>
              </a:xfrm>
              <a:prstGeom prst="line">
                <a:avLst/>
              </a:prstGeom>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52C78E97-4EEE-4F1C-8460-8CFCD98663BA}"/>
                  </a:ext>
                </a:extLst>
              </p:cNvPr>
              <p:cNvSpPr/>
              <p:nvPr/>
            </p:nvSpPr>
            <p:spPr>
              <a:xfrm>
                <a:off x="905072" y="1511559"/>
                <a:ext cx="643810" cy="5691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b="1" dirty="0"/>
                  <a:t>q</a:t>
                </a:r>
                <a:endParaRPr lang="en-US" dirty="0"/>
              </a:p>
            </p:txBody>
          </p:sp>
          <p:sp>
            <p:nvSpPr>
              <p:cNvPr id="10" name="Oval 9">
                <a:extLst>
                  <a:ext uri="{FF2B5EF4-FFF2-40B4-BE49-F238E27FC236}">
                    <a16:creationId xmlns:a16="http://schemas.microsoft.com/office/drawing/2014/main" id="{A84F868E-2B7A-4C3D-A9AB-0E6A01837B2F}"/>
                  </a:ext>
                </a:extLst>
              </p:cNvPr>
              <p:cNvSpPr/>
              <p:nvPr/>
            </p:nvSpPr>
            <p:spPr>
              <a:xfrm>
                <a:off x="891075" y="5067069"/>
                <a:ext cx="643810" cy="5691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q</a:t>
                </a:r>
                <a:endParaRPr lang="en-US" dirty="0"/>
              </a:p>
            </p:txBody>
          </p:sp>
          <p:cxnSp>
            <p:nvCxnSpPr>
              <p:cNvPr id="12" name="Straight Connector 11">
                <a:extLst>
                  <a:ext uri="{FF2B5EF4-FFF2-40B4-BE49-F238E27FC236}">
                    <a16:creationId xmlns:a16="http://schemas.microsoft.com/office/drawing/2014/main" id="{90C5609B-0562-463B-9C96-F447E5273C73}"/>
                  </a:ext>
                </a:extLst>
              </p:cNvPr>
              <p:cNvCxnSpPr/>
              <p:nvPr/>
            </p:nvCxnSpPr>
            <p:spPr>
              <a:xfrm>
                <a:off x="1226977" y="3638939"/>
                <a:ext cx="3102427"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04ECC46-1498-41BB-9DDF-0CA528187267}"/>
                  </a:ext>
                </a:extLst>
              </p:cNvPr>
              <p:cNvCxnSpPr>
                <a:stCxn id="8" idx="6"/>
              </p:cNvCxnSpPr>
              <p:nvPr/>
            </p:nvCxnSpPr>
            <p:spPr>
              <a:xfrm>
                <a:off x="1548882" y="1796144"/>
                <a:ext cx="3424334" cy="22720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97DFF40-EAD6-4D40-A7D3-3EA5736BBEB1}"/>
                  </a:ext>
                </a:extLst>
              </p:cNvPr>
              <p:cNvCxnSpPr>
                <a:stCxn id="10" idx="6"/>
              </p:cNvCxnSpPr>
              <p:nvPr/>
            </p:nvCxnSpPr>
            <p:spPr>
              <a:xfrm flipV="1">
                <a:off x="1534885" y="3638939"/>
                <a:ext cx="2794519" cy="171271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AEAC3843-B56B-4045-831A-DF6977C89B8B}"/>
                  </a:ext>
                </a:extLst>
              </p:cNvPr>
              <p:cNvCxnSpPr/>
              <p:nvPr/>
            </p:nvCxnSpPr>
            <p:spPr>
              <a:xfrm flipH="1">
                <a:off x="3685592" y="3638939"/>
                <a:ext cx="643812" cy="4032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C3A506E2-AA90-44F3-9FCF-DCD88E0F09BA}"/>
                  </a:ext>
                </a:extLst>
              </p:cNvPr>
              <p:cNvCxnSpPr>
                <a:cxnSpLocks/>
              </p:cNvCxnSpPr>
              <p:nvPr/>
            </p:nvCxnSpPr>
            <p:spPr>
              <a:xfrm>
                <a:off x="4329404" y="3638939"/>
                <a:ext cx="0" cy="662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7C41FB-2EB8-4ADF-B689-4B615993A28F}"/>
                      </a:ext>
                    </a:extLst>
                  </p:cNvPr>
                  <p:cNvSpPr txBox="1"/>
                  <p:nvPr/>
                </p:nvSpPr>
                <p:spPr>
                  <a:xfrm>
                    <a:off x="1142999" y="2762579"/>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28" name="TextBox 27">
                    <a:extLst>
                      <a:ext uri="{FF2B5EF4-FFF2-40B4-BE49-F238E27FC236}">
                        <a16:creationId xmlns:a16="http://schemas.microsoft.com/office/drawing/2014/main" id="{617C41FB-2EB8-4ADF-B689-4B615993A28F}"/>
                      </a:ext>
                    </a:extLst>
                  </p:cNvPr>
                  <p:cNvSpPr txBox="1">
                    <a:spLocks noRot="1" noChangeAspect="1" noMove="1" noResize="1" noEditPoints="1" noAdjustHandles="1" noChangeArrowheads="1" noChangeShapeType="1" noTextEdit="1"/>
                  </p:cNvSpPr>
                  <p:nvPr/>
                </p:nvSpPr>
                <p:spPr>
                  <a:xfrm>
                    <a:off x="1142999" y="2762579"/>
                    <a:ext cx="381862" cy="36933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FB02E1D-67EC-4F86-832F-6F0B738D24EE}"/>
                      </a:ext>
                    </a:extLst>
                  </p:cNvPr>
                  <p:cNvSpPr txBox="1"/>
                  <p:nvPr/>
                </p:nvSpPr>
                <p:spPr>
                  <a:xfrm>
                    <a:off x="1183002" y="4183095"/>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30" name="TextBox 29">
                    <a:extLst>
                      <a:ext uri="{FF2B5EF4-FFF2-40B4-BE49-F238E27FC236}">
                        <a16:creationId xmlns:a16="http://schemas.microsoft.com/office/drawing/2014/main" id="{1FB02E1D-67EC-4F86-832F-6F0B738D24EE}"/>
                      </a:ext>
                    </a:extLst>
                  </p:cNvPr>
                  <p:cNvSpPr txBox="1">
                    <a:spLocks noRot="1" noChangeAspect="1" noMove="1" noResize="1" noEditPoints="1" noAdjustHandles="1" noChangeArrowheads="1" noChangeShapeType="1" noTextEdit="1"/>
                  </p:cNvSpPr>
                  <p:nvPr/>
                </p:nvSpPr>
                <p:spPr>
                  <a:xfrm>
                    <a:off x="1183002" y="4183095"/>
                    <a:ext cx="381862" cy="36933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167B22B-3F41-47D3-8954-34B3F7AB57CD}"/>
                      </a:ext>
                    </a:extLst>
                  </p:cNvPr>
                  <p:cNvSpPr txBox="1"/>
                  <p:nvPr/>
                </p:nvSpPr>
                <p:spPr>
                  <a:xfrm>
                    <a:off x="2122715" y="3292654"/>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1" name="TextBox 30">
                    <a:extLst>
                      <a:ext uri="{FF2B5EF4-FFF2-40B4-BE49-F238E27FC236}">
                        <a16:creationId xmlns:a16="http://schemas.microsoft.com/office/drawing/2014/main" id="{0167B22B-3F41-47D3-8954-34B3F7AB57CD}"/>
                      </a:ext>
                    </a:extLst>
                  </p:cNvPr>
                  <p:cNvSpPr txBox="1">
                    <a:spLocks noRot="1" noChangeAspect="1" noMove="1" noResize="1" noEditPoints="1" noAdjustHandles="1" noChangeArrowheads="1" noChangeShapeType="1" noTextEdit="1"/>
                  </p:cNvSpPr>
                  <p:nvPr/>
                </p:nvSpPr>
                <p:spPr>
                  <a:xfrm>
                    <a:off x="2122715" y="3292654"/>
                    <a:ext cx="381862" cy="369332"/>
                  </a:xfrm>
                  <a:prstGeom prst="rect">
                    <a:avLst/>
                  </a:prstGeom>
                  <a:blipFill>
                    <a:blip r:embed="rId5"/>
                    <a:stretch>
                      <a:fillRect/>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47D83591-614F-4C24-9D57-33C142842FA9}"/>
                  </a:ext>
                </a:extLst>
              </p:cNvPr>
              <p:cNvCxnSpPr>
                <a:cxnSpLocks/>
              </p:cNvCxnSpPr>
              <p:nvPr/>
            </p:nvCxnSpPr>
            <p:spPr>
              <a:xfrm>
                <a:off x="774441" y="1796144"/>
                <a:ext cx="0" cy="365293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25627FD3-5850-4DA0-933E-2F16CDC5B6AC}"/>
                  </a:ext>
                </a:extLst>
              </p:cNvPr>
              <p:cNvSpPr txBox="1"/>
              <p:nvPr/>
            </p:nvSpPr>
            <p:spPr>
              <a:xfrm>
                <a:off x="597298" y="3217950"/>
                <a:ext cx="388686" cy="355674"/>
              </a:xfrm>
              <a:prstGeom prst="rect">
                <a:avLst/>
              </a:prstGeom>
              <a:solidFill>
                <a:schemeClr val="bg1">
                  <a:lumMod val="65000"/>
                </a:schemeClr>
              </a:solidFill>
            </p:spPr>
            <p:txBody>
              <a:bodyPr wrap="square" rtlCol="0">
                <a:spAutoFit/>
              </a:bodyPr>
              <a:lstStyle/>
              <a:p>
                <a:r>
                  <a:rPr lang="en-US" dirty="0">
                    <a:solidFill>
                      <a:schemeClr val="accent1">
                        <a:lumMod val="75000"/>
                      </a:schemeClr>
                    </a:solidFill>
                  </a:rPr>
                  <a:t>2l</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991A5B8-93E9-470E-B670-8C794302F510}"/>
                      </a:ext>
                    </a:extLst>
                  </p:cNvPr>
                  <p:cNvSpPr txBox="1"/>
                  <p:nvPr/>
                </p:nvSpPr>
                <p:spPr>
                  <a:xfrm>
                    <a:off x="1282269" y="2056668"/>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7" name="TextBox 36">
                    <a:extLst>
                      <a:ext uri="{FF2B5EF4-FFF2-40B4-BE49-F238E27FC236}">
                        <a16:creationId xmlns:a16="http://schemas.microsoft.com/office/drawing/2014/main" id="{E991A5B8-93E9-470E-B670-8C794302F510}"/>
                      </a:ext>
                    </a:extLst>
                  </p:cNvPr>
                  <p:cNvSpPr txBox="1">
                    <a:spLocks noRot="1" noChangeAspect="1" noMove="1" noResize="1" noEditPoints="1" noAdjustHandles="1" noChangeArrowheads="1" noChangeShapeType="1" noTextEdit="1"/>
                  </p:cNvSpPr>
                  <p:nvPr/>
                </p:nvSpPr>
                <p:spPr>
                  <a:xfrm>
                    <a:off x="1282269" y="2056668"/>
                    <a:ext cx="381862" cy="369332"/>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B877CE4-5B9E-4386-963E-D45FAEA931C3}"/>
                      </a:ext>
                    </a:extLst>
                  </p:cNvPr>
                  <p:cNvSpPr txBox="1"/>
                  <p:nvPr/>
                </p:nvSpPr>
                <p:spPr>
                  <a:xfrm>
                    <a:off x="1282962" y="4746844"/>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8" name="TextBox 37">
                    <a:extLst>
                      <a:ext uri="{FF2B5EF4-FFF2-40B4-BE49-F238E27FC236}">
                        <a16:creationId xmlns:a16="http://schemas.microsoft.com/office/drawing/2014/main" id="{8B877CE4-5B9E-4386-963E-D45FAEA931C3}"/>
                      </a:ext>
                    </a:extLst>
                  </p:cNvPr>
                  <p:cNvSpPr txBox="1">
                    <a:spLocks noRot="1" noChangeAspect="1" noMove="1" noResize="1" noEditPoints="1" noAdjustHandles="1" noChangeArrowheads="1" noChangeShapeType="1" noTextEdit="1"/>
                  </p:cNvSpPr>
                  <p:nvPr/>
                </p:nvSpPr>
                <p:spPr>
                  <a:xfrm>
                    <a:off x="1282962" y="4746844"/>
                    <a:ext cx="381862" cy="36933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3CE29BB-2AB9-48F2-A7D9-6BACC5A31ED5}"/>
                      </a:ext>
                    </a:extLst>
                  </p:cNvPr>
                  <p:cNvSpPr txBox="1"/>
                  <p:nvPr/>
                </p:nvSpPr>
                <p:spPr>
                  <a:xfrm>
                    <a:off x="4239556" y="3752407"/>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9" name="TextBox 38">
                    <a:extLst>
                      <a:ext uri="{FF2B5EF4-FFF2-40B4-BE49-F238E27FC236}">
                        <a16:creationId xmlns:a16="http://schemas.microsoft.com/office/drawing/2014/main" id="{83CE29BB-2AB9-48F2-A7D9-6BACC5A31ED5}"/>
                      </a:ext>
                    </a:extLst>
                  </p:cNvPr>
                  <p:cNvSpPr txBox="1">
                    <a:spLocks noRot="1" noChangeAspect="1" noMove="1" noResize="1" noEditPoints="1" noAdjustHandles="1" noChangeArrowheads="1" noChangeShapeType="1" noTextEdit="1"/>
                  </p:cNvSpPr>
                  <p:nvPr/>
                </p:nvSpPr>
                <p:spPr>
                  <a:xfrm>
                    <a:off x="4239556" y="3752407"/>
                    <a:ext cx="381862" cy="36933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68F562D-269B-4D2D-9649-F936684F04D0}"/>
                      </a:ext>
                    </a:extLst>
                  </p:cNvPr>
                  <p:cNvSpPr txBox="1"/>
                  <p:nvPr/>
                </p:nvSpPr>
                <p:spPr>
                  <a:xfrm>
                    <a:off x="2741212" y="2241334"/>
                    <a:ext cx="1047017" cy="43544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e>
                          </m:rad>
                        </m:oMath>
                      </m:oMathPara>
                    </a14:m>
                    <a:endParaRPr lang="en-US" dirty="0"/>
                  </a:p>
                </p:txBody>
              </p:sp>
            </mc:Choice>
            <mc:Fallback xmlns="">
              <p:sp>
                <p:nvSpPr>
                  <p:cNvPr id="40" name="TextBox 39">
                    <a:extLst>
                      <a:ext uri="{FF2B5EF4-FFF2-40B4-BE49-F238E27FC236}">
                        <a16:creationId xmlns:a16="http://schemas.microsoft.com/office/drawing/2014/main" id="{D68F562D-269B-4D2D-9649-F936684F04D0}"/>
                      </a:ext>
                    </a:extLst>
                  </p:cNvPr>
                  <p:cNvSpPr txBox="1">
                    <a:spLocks noRot="1" noChangeAspect="1" noMove="1" noResize="1" noEditPoints="1" noAdjustHandles="1" noChangeArrowheads="1" noChangeShapeType="1" noTextEdit="1"/>
                  </p:cNvSpPr>
                  <p:nvPr/>
                </p:nvSpPr>
                <p:spPr>
                  <a:xfrm>
                    <a:off x="2741212" y="2241334"/>
                    <a:ext cx="1047017" cy="435440"/>
                  </a:xfrm>
                  <a:prstGeom prst="rect">
                    <a:avLst/>
                  </a:prstGeom>
                  <a:blipFill>
                    <a:blip r:embed="rId9"/>
                    <a:stretch>
                      <a:fillRect r="-18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111003B-F306-462C-965E-9F0C06BACB7B}"/>
                      </a:ext>
                    </a:extLst>
                  </p:cNvPr>
                  <p:cNvSpPr txBox="1"/>
                  <p:nvPr/>
                </p:nvSpPr>
                <p:spPr>
                  <a:xfrm>
                    <a:off x="4913259" y="3852491"/>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41" name="TextBox 40">
                    <a:extLst>
                      <a:ext uri="{FF2B5EF4-FFF2-40B4-BE49-F238E27FC236}">
                        <a16:creationId xmlns:a16="http://schemas.microsoft.com/office/drawing/2014/main" id="{7111003B-F306-462C-965E-9F0C06BACB7B}"/>
                      </a:ext>
                    </a:extLst>
                  </p:cNvPr>
                  <p:cNvSpPr txBox="1">
                    <a:spLocks noRot="1" noChangeAspect="1" noMove="1" noResize="1" noEditPoints="1" noAdjustHandles="1" noChangeArrowheads="1" noChangeShapeType="1" noTextEdit="1"/>
                  </p:cNvSpPr>
                  <p:nvPr/>
                </p:nvSpPr>
                <p:spPr>
                  <a:xfrm>
                    <a:off x="4913259" y="3852491"/>
                    <a:ext cx="381862" cy="369332"/>
                  </a:xfrm>
                  <a:prstGeom prst="rect">
                    <a:avLst/>
                  </a:prstGeom>
                  <a:blipFill>
                    <a:blip r:embed="rId10"/>
                    <a:stretch>
                      <a:fillRect r="-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CA14E58-CA69-481E-91B1-530F76F7C783}"/>
                      </a:ext>
                    </a:extLst>
                  </p:cNvPr>
                  <p:cNvSpPr txBox="1"/>
                  <p:nvPr/>
                </p:nvSpPr>
                <p:spPr>
                  <a:xfrm>
                    <a:off x="3679344" y="3960319"/>
                    <a:ext cx="38186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m:oMathPara>
                    </a14:m>
                    <a:endParaRPr lang="en-US" dirty="0"/>
                  </a:p>
                </p:txBody>
              </p:sp>
            </mc:Choice>
            <mc:Fallback xmlns="">
              <p:sp>
                <p:nvSpPr>
                  <p:cNvPr id="42" name="TextBox 41">
                    <a:extLst>
                      <a:ext uri="{FF2B5EF4-FFF2-40B4-BE49-F238E27FC236}">
                        <a16:creationId xmlns:a16="http://schemas.microsoft.com/office/drawing/2014/main" id="{4CA14E58-CA69-481E-91B1-530F76F7C783}"/>
                      </a:ext>
                    </a:extLst>
                  </p:cNvPr>
                  <p:cNvSpPr txBox="1">
                    <a:spLocks noRot="1" noChangeAspect="1" noMove="1" noResize="1" noEditPoints="1" noAdjustHandles="1" noChangeArrowheads="1" noChangeShapeType="1" noTextEdit="1"/>
                  </p:cNvSpPr>
                  <p:nvPr/>
                </p:nvSpPr>
                <p:spPr>
                  <a:xfrm>
                    <a:off x="3679344" y="3960319"/>
                    <a:ext cx="381862" cy="369332"/>
                  </a:xfrm>
                  <a:prstGeom prst="rect">
                    <a:avLst/>
                  </a:prstGeom>
                  <a:blipFill>
                    <a:blip r:embed="rId11"/>
                    <a:stretch>
                      <a:fillRect r="-6897"/>
                    </a:stretch>
                  </a:blipFill>
                  <a:ln>
                    <a:no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FED7D71E-DA1D-4B1E-982C-C3B785111343}"/>
                  </a:ext>
                </a:extLst>
              </p:cNvPr>
              <p:cNvSpPr txBox="1"/>
              <p:nvPr/>
            </p:nvSpPr>
            <p:spPr>
              <a:xfrm>
                <a:off x="4246123" y="3257223"/>
                <a:ext cx="381862" cy="369332"/>
              </a:xfrm>
              <a:prstGeom prst="rect">
                <a:avLst/>
              </a:prstGeom>
              <a:noFill/>
              <a:ln>
                <a:noFill/>
              </a:ln>
            </p:spPr>
            <p:txBody>
              <a:bodyPr wrap="square" rtlCol="0">
                <a:spAutoFit/>
              </a:bodyPr>
              <a:lstStyle/>
              <a:p>
                <a:r>
                  <a:rPr lang="en-US" dirty="0"/>
                  <a:t>P</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3DC3F-A140-41AF-971A-F770C6D594D1}"/>
                    </a:ext>
                  </a:extLst>
                </p:cNvPr>
                <p:cNvSpPr txBox="1"/>
                <p:nvPr/>
              </p:nvSpPr>
              <p:spPr>
                <a:xfrm>
                  <a:off x="2659092" y="4716340"/>
                  <a:ext cx="1047017" cy="43544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e>
                        </m:rad>
                      </m:oMath>
                    </m:oMathPara>
                  </a14:m>
                  <a:endParaRPr lang="en-US" dirty="0"/>
                </a:p>
              </p:txBody>
            </p:sp>
          </mc:Choice>
          <mc:Fallback xmlns="">
            <p:sp>
              <p:nvSpPr>
                <p:cNvPr id="45" name="TextBox 44">
                  <a:extLst>
                    <a:ext uri="{FF2B5EF4-FFF2-40B4-BE49-F238E27FC236}">
                      <a16:creationId xmlns:a16="http://schemas.microsoft.com/office/drawing/2014/main" id="{37D3DC3F-A140-41AF-971A-F770C6D594D1}"/>
                    </a:ext>
                  </a:extLst>
                </p:cNvPr>
                <p:cNvSpPr txBox="1">
                  <a:spLocks noRot="1" noChangeAspect="1" noMove="1" noResize="1" noEditPoints="1" noAdjustHandles="1" noChangeArrowheads="1" noChangeShapeType="1" noTextEdit="1"/>
                </p:cNvSpPr>
                <p:nvPr/>
              </p:nvSpPr>
              <p:spPr>
                <a:xfrm>
                  <a:off x="2659092" y="4716340"/>
                  <a:ext cx="1047017" cy="435440"/>
                </a:xfrm>
                <a:prstGeom prst="rect">
                  <a:avLst/>
                </a:prstGeom>
                <a:blipFill>
                  <a:blip r:embed="rId12"/>
                  <a:stretch>
                    <a:fillRect r="-314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79C1A59-716D-462A-9175-7F549D40949F}"/>
                  </a:ext>
                </a:extLst>
              </p:cNvPr>
              <p:cNvSpPr txBox="1"/>
              <p:nvPr/>
            </p:nvSpPr>
            <p:spPr>
              <a:xfrm>
                <a:off x="5784364" y="714685"/>
                <a:ext cx="5708224" cy="1250535"/>
              </a:xfrm>
              <a:prstGeom prst="rect">
                <a:avLst/>
              </a:prstGeom>
              <a:noFill/>
              <a:ln>
                <a:noFill/>
              </a:ln>
            </p:spPr>
            <p:txBody>
              <a:bodyPr wrap="square" rtlCol="0">
                <a:spAutoFit/>
              </a:bodyPr>
              <a:lstStyle/>
              <a:p>
                <a:pPr algn="ctr"/>
                <a:r>
                  <a:rPr lang="en-US" sz="2900" dirty="0" err="1">
                    <a:latin typeface="NikoshBAN" panose="02000000000000000000" pitchFamily="2" charset="0"/>
                    <a:cs typeface="NikoshBAN" panose="02000000000000000000" pitchFamily="2" charset="0"/>
                  </a:rPr>
                  <a:t>এখন</a:t>
                </a:r>
                <a:r>
                  <a:rPr lang="en-US" sz="2900" dirty="0">
                    <a:latin typeface="NikoshBAN" panose="02000000000000000000" pitchFamily="2" charset="0"/>
                    <a:cs typeface="NikoshBAN" panose="02000000000000000000" pitchFamily="2" charset="0"/>
                  </a:rPr>
                  <a:t>, </a:t>
                </a:r>
                <a:r>
                  <a:rPr lang="bn-BD" sz="2900" dirty="0">
                    <a:solidFill>
                      <a:schemeClr val="tx1"/>
                    </a:solidFill>
                    <a:latin typeface="NikoshBAN" panose="02000000000000000000" pitchFamily="2" charset="0"/>
                    <a:cs typeface="NikoshBAN" panose="02000000000000000000" pitchFamily="2" charset="0"/>
                  </a:rPr>
                  <a:t>+</a:t>
                </a:r>
                <a:r>
                  <a:rPr lang="en-US" sz="2900" dirty="0">
                    <a:solidFill>
                      <a:schemeClr val="tx1"/>
                    </a:solidFill>
                    <a:latin typeface="NikoshBAN" panose="02000000000000000000" pitchFamily="2" charset="0"/>
                    <a:cs typeface="NikoshBAN" panose="02000000000000000000" pitchFamily="2" charset="0"/>
                  </a:rPr>
                  <a:t>q</a:t>
                </a:r>
                <a:r>
                  <a:rPr lang="bn-BD" sz="2900" dirty="0">
                    <a:solidFill>
                      <a:schemeClr val="tx1"/>
                    </a:solidFill>
                    <a:latin typeface="NikoshBAN" panose="02000000000000000000" pitchFamily="2" charset="0"/>
                    <a:cs typeface="NikoshBAN" panose="02000000000000000000" pitchFamily="2" charset="0"/>
                  </a:rPr>
                  <a:t> চার্জের জন্য </a:t>
                </a:r>
                <a:r>
                  <a:rPr lang="en-US" sz="2900" dirty="0">
                    <a:solidFill>
                      <a:schemeClr val="tx1"/>
                    </a:solidFill>
                    <a:latin typeface="NikoshBAN" panose="02000000000000000000" pitchFamily="2" charset="0"/>
                    <a:cs typeface="NikoshBAN" panose="02000000000000000000" pitchFamily="2" charset="0"/>
                  </a:rPr>
                  <a:t>P </a:t>
                </a:r>
                <a:r>
                  <a:rPr lang="en-US" sz="2900" dirty="0" err="1">
                    <a:solidFill>
                      <a:schemeClr val="tx1"/>
                    </a:solidFill>
                    <a:latin typeface="NikoshBAN" panose="02000000000000000000" pitchFamily="2" charset="0"/>
                    <a:cs typeface="NikoshBAN" panose="02000000000000000000" pitchFamily="2" charset="0"/>
                  </a:rPr>
                  <a:t>বিন্দুতে</a:t>
                </a:r>
                <a:r>
                  <a:rPr lang="en-US" sz="2900" dirty="0">
                    <a:solidFill>
                      <a:schemeClr val="tx1"/>
                    </a:solidFill>
                    <a:latin typeface="NikoshBAN" panose="02000000000000000000" pitchFamily="2" charset="0"/>
                    <a:cs typeface="NikoshBAN" panose="02000000000000000000" pitchFamily="2" charset="0"/>
                  </a:rPr>
                  <a:t> </a:t>
                </a:r>
                <a:r>
                  <a:rPr lang="bn-BD" sz="2900" dirty="0">
                    <a:solidFill>
                      <a:schemeClr val="tx1"/>
                    </a:solidFill>
                    <a:latin typeface="NikoshBAN" panose="02000000000000000000" pitchFamily="2" charset="0"/>
                    <a:cs typeface="NikoshBAN" panose="02000000000000000000" pitchFamily="2" charset="0"/>
                  </a:rPr>
                  <a:t>তড়িৎ প্রাবল্য </a:t>
                </a:r>
                <a:endParaRPr lang="en-US" sz="2900" dirty="0">
                  <a:solidFill>
                    <a:schemeClr val="tx1"/>
                  </a:solidFill>
                  <a:latin typeface="NikoshBAN" panose="02000000000000000000" pitchFamily="2" charset="0"/>
                  <a:cs typeface="NikoshBAN" panose="02000000000000000000" pitchFamily="2" charset="0"/>
                </a:endParaRPr>
              </a:p>
              <a:p>
                <a:pPr algn="just"/>
                <a:r>
                  <a:rPr lang="en-US" sz="3000" dirty="0">
                    <a:solidFill>
                      <a:schemeClr val="tx1"/>
                    </a:solidFill>
                    <a:latin typeface="NikoshBAN" panose="02000000000000000000" pitchFamily="2" charset="0"/>
                    <a:cs typeface="NikoshBAN" panose="02000000000000000000" pitchFamily="2" charset="0"/>
                  </a:rPr>
                  <a:t>            E</a:t>
                </a:r>
                <a:r>
                  <a:rPr lang="en-US" sz="3000" baseline="-25000" dirty="0">
                    <a:solidFill>
                      <a:schemeClr val="tx1"/>
                    </a:solidFill>
                    <a:latin typeface="Times New Roman" panose="02020603050405020304" pitchFamily="18" charset="0"/>
                    <a:cs typeface="Times New Roman" panose="02020603050405020304" pitchFamily="18" charset="0"/>
                  </a:rPr>
                  <a:t>1</a:t>
                </a:r>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en-US"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bn-BD" sz="3000" i="1">
                            <a:solidFill>
                              <a:schemeClr val="tx1"/>
                            </a:solidFill>
                            <a:latin typeface="Cambria Math" panose="02040503050406030204" pitchFamily="18" charset="0"/>
                            <a:cs typeface="NikoshBAN" panose="02000000000000000000" pitchFamily="2" charset="0"/>
                          </a:rPr>
                          <m:t>𝑞</m:t>
                        </m:r>
                      </m:num>
                      <m:den>
                        <m:d>
                          <m:dPr>
                            <m:ctrlPr>
                              <a:rPr lang="bn-BD" sz="3000" i="1" smtClean="0">
                                <a:solidFill>
                                  <a:schemeClr val="tx1"/>
                                </a:solidFill>
                                <a:latin typeface="Cambria Math" panose="02040503050406030204" pitchFamily="18" charset="0"/>
                                <a:cs typeface="NikoshBAN" panose="02000000000000000000" pitchFamily="2" charset="0"/>
                              </a:rPr>
                            </m:ctrlPr>
                          </m:dPr>
                          <m:e>
                            <m:sSup>
                              <m:sSupPr>
                                <m:ctrlPr>
                                  <a:rPr lang="bn-BD" sz="3000" i="1" smtClean="0">
                                    <a:solidFill>
                                      <a:schemeClr val="tx1"/>
                                    </a:solidFill>
                                    <a:latin typeface="Cambria Math" panose="02040503050406030204" pitchFamily="18" charset="0"/>
                                    <a:cs typeface="NikoshBAN" panose="02000000000000000000" pitchFamily="2" charset="0"/>
                                  </a:rPr>
                                </m:ctrlPr>
                              </m:sSupPr>
                              <m:e>
                                <m:r>
                                  <a:rPr lang="en-US" sz="3000" b="0" i="1" smtClean="0">
                                    <a:solidFill>
                                      <a:schemeClr val="tx1"/>
                                    </a:solidFill>
                                    <a:latin typeface="Cambria Math" panose="02040503050406030204" pitchFamily="18" charset="0"/>
                                    <a:cs typeface="NikoshBAN" panose="02000000000000000000" pitchFamily="2" charset="0"/>
                                  </a:rPr>
                                  <m:t>𝑟</m:t>
                                </m:r>
                              </m:e>
                              <m:sup>
                                <m:r>
                                  <a:rPr lang="en-US" sz="3000" b="0" i="1" smtClean="0">
                                    <a:solidFill>
                                      <a:schemeClr val="tx1"/>
                                    </a:solidFill>
                                    <a:latin typeface="Cambria Math" panose="02040503050406030204" pitchFamily="18" charset="0"/>
                                    <a:cs typeface="NikoshBAN" panose="02000000000000000000" pitchFamily="2" charset="0"/>
                                  </a:rPr>
                                  <m:t>2</m:t>
                                </m:r>
                              </m:sup>
                            </m:sSup>
                            <m:r>
                              <a:rPr lang="en-US" sz="3000" b="0" i="1" smtClean="0">
                                <a:solidFill>
                                  <a:schemeClr val="tx1"/>
                                </a:solidFill>
                                <a:latin typeface="Cambria Math" panose="02040503050406030204" pitchFamily="18" charset="0"/>
                                <a:cs typeface="NikoshBAN" panose="02000000000000000000" pitchFamily="2" charset="0"/>
                              </a:rPr>
                              <m:t>+</m:t>
                            </m:r>
                            <m:sSup>
                              <m:sSupPr>
                                <m:ctrlPr>
                                  <a:rPr lang="en-US" sz="3000" b="0" i="1" smtClean="0">
                                    <a:solidFill>
                                      <a:schemeClr val="tx1"/>
                                    </a:solidFill>
                                    <a:latin typeface="Cambria Math" panose="02040503050406030204" pitchFamily="18" charset="0"/>
                                    <a:cs typeface="NikoshBAN" panose="02000000000000000000" pitchFamily="2" charset="0"/>
                                  </a:rPr>
                                </m:ctrlPr>
                              </m:sSupPr>
                              <m:e>
                                <m:r>
                                  <a:rPr lang="en-US" sz="3000" b="0" i="1" smtClean="0">
                                    <a:solidFill>
                                      <a:schemeClr val="tx1"/>
                                    </a:solidFill>
                                    <a:latin typeface="Cambria Math" panose="02040503050406030204" pitchFamily="18" charset="0"/>
                                    <a:cs typeface="NikoshBAN" panose="02000000000000000000" pitchFamily="2" charset="0"/>
                                  </a:rPr>
                                  <m:t>𝑙</m:t>
                                </m:r>
                              </m:e>
                              <m:sup>
                                <m:r>
                                  <a:rPr lang="en-US" sz="3000" b="0" i="1" smtClean="0">
                                    <a:solidFill>
                                      <a:schemeClr val="tx1"/>
                                    </a:solidFill>
                                    <a:latin typeface="Cambria Math" panose="02040503050406030204" pitchFamily="18" charset="0"/>
                                    <a:cs typeface="NikoshBAN" panose="02000000000000000000" pitchFamily="2" charset="0"/>
                                  </a:rPr>
                                  <m:t>2</m:t>
                                </m:r>
                              </m:sup>
                            </m:sSup>
                          </m:e>
                        </m:d>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52" name="TextBox 51">
                <a:extLst>
                  <a:ext uri="{FF2B5EF4-FFF2-40B4-BE49-F238E27FC236}">
                    <a16:creationId xmlns:a16="http://schemas.microsoft.com/office/drawing/2014/main" id="{179C1A59-716D-462A-9175-7F549D40949F}"/>
                  </a:ext>
                </a:extLst>
              </p:cNvPr>
              <p:cNvSpPr txBox="1">
                <a:spLocks noRot="1" noChangeAspect="1" noMove="1" noResize="1" noEditPoints="1" noAdjustHandles="1" noChangeArrowheads="1" noChangeShapeType="1" noTextEdit="1"/>
              </p:cNvSpPr>
              <p:nvPr/>
            </p:nvSpPr>
            <p:spPr>
              <a:xfrm>
                <a:off x="5784364" y="714685"/>
                <a:ext cx="5708224" cy="1250535"/>
              </a:xfrm>
              <a:prstGeom prst="rect">
                <a:avLst/>
              </a:prstGeom>
              <a:blipFill>
                <a:blip r:embed="rId13"/>
                <a:stretch>
                  <a:fillRect l="-641" t="-5366" r="-2030" b="-39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F6241B42-C5EC-4DBE-AF9B-6C8D056106C3}"/>
                  </a:ext>
                </a:extLst>
              </p:cNvPr>
              <p:cNvSpPr/>
              <p:nvPr/>
            </p:nvSpPr>
            <p:spPr>
              <a:xfrm>
                <a:off x="5794693" y="1875206"/>
                <a:ext cx="5489510" cy="1265924"/>
              </a:xfrm>
              <a:prstGeom prst="rect">
                <a:avLst/>
              </a:prstGeom>
            </p:spPr>
            <p:txBody>
              <a:bodyPr wrap="square">
                <a:spAutoFit/>
              </a:bodyPr>
              <a:lstStyle/>
              <a:p>
                <a:pPr algn="ctr"/>
                <a:r>
                  <a:rPr lang="en-US" sz="3000" dirty="0" err="1">
                    <a:latin typeface="NikoshBAN" panose="02000000000000000000" pitchFamily="2" charset="0"/>
                    <a:cs typeface="NikoshBAN" panose="02000000000000000000" pitchFamily="2" charset="0"/>
                  </a:rPr>
                  <a:t>এবং</a:t>
                </a:r>
                <a:r>
                  <a:rPr lang="en-US" sz="3000" dirty="0">
                    <a:latin typeface="NikoshBAN" panose="02000000000000000000" pitchFamily="2" charset="0"/>
                    <a:cs typeface="NikoshBAN" panose="02000000000000000000" pitchFamily="2" charset="0"/>
                  </a:rPr>
                  <a:t> </a:t>
                </a:r>
                <a:r>
                  <a:rPr lang="en-US" sz="3000" dirty="0">
                    <a:solidFill>
                      <a:schemeClr val="tx1"/>
                    </a:solidFill>
                    <a:latin typeface="NikoshBAN" panose="02000000000000000000" pitchFamily="2" charset="0"/>
                    <a:cs typeface="NikoshBAN" panose="02000000000000000000" pitchFamily="2" charset="0"/>
                  </a:rPr>
                  <a:t>-q</a:t>
                </a:r>
                <a:r>
                  <a:rPr lang="bn-BD" sz="3000" dirty="0">
                    <a:solidFill>
                      <a:schemeClr val="tx1"/>
                    </a:solidFill>
                    <a:latin typeface="NikoshBAN" panose="02000000000000000000" pitchFamily="2" charset="0"/>
                    <a:cs typeface="NikoshBAN" panose="02000000000000000000" pitchFamily="2" charset="0"/>
                  </a:rPr>
                  <a:t> চার্জের জন্য </a:t>
                </a:r>
                <a:r>
                  <a:rPr lang="en-US" sz="3000" dirty="0">
                    <a:solidFill>
                      <a:schemeClr val="tx1"/>
                    </a:solidFill>
                    <a:latin typeface="NikoshBAN" panose="02000000000000000000" pitchFamily="2" charset="0"/>
                    <a:cs typeface="NikoshBAN" panose="02000000000000000000" pitchFamily="2" charset="0"/>
                  </a:rPr>
                  <a:t>P </a:t>
                </a:r>
                <a:r>
                  <a:rPr lang="en-US" sz="3000" dirty="0" err="1">
                    <a:solidFill>
                      <a:schemeClr val="tx1"/>
                    </a:solidFill>
                    <a:latin typeface="NikoshBAN" panose="02000000000000000000" pitchFamily="2" charset="0"/>
                    <a:cs typeface="NikoshBAN" panose="02000000000000000000" pitchFamily="2" charset="0"/>
                  </a:rPr>
                  <a:t>বিন্দুতে</a:t>
                </a:r>
                <a:r>
                  <a:rPr lang="en-US" sz="3000" dirty="0">
                    <a:solidFill>
                      <a:schemeClr val="tx1"/>
                    </a:solidFill>
                    <a:latin typeface="NikoshBAN" panose="02000000000000000000" pitchFamily="2" charset="0"/>
                    <a:cs typeface="NikoshBAN" panose="02000000000000000000" pitchFamily="2" charset="0"/>
                  </a:rPr>
                  <a:t> </a:t>
                </a:r>
                <a:r>
                  <a:rPr lang="bn-BD" sz="3000" dirty="0">
                    <a:solidFill>
                      <a:schemeClr val="tx1"/>
                    </a:solidFill>
                    <a:latin typeface="NikoshBAN" panose="02000000000000000000" pitchFamily="2" charset="0"/>
                    <a:cs typeface="NikoshBAN" panose="02000000000000000000" pitchFamily="2" charset="0"/>
                  </a:rPr>
                  <a:t>তড়িৎ প্রাবল্য </a:t>
                </a:r>
                <a:endParaRPr lang="en-US" sz="3000" dirty="0">
                  <a:solidFill>
                    <a:schemeClr val="tx1"/>
                  </a:solidFill>
                  <a:latin typeface="NikoshBAN" panose="02000000000000000000" pitchFamily="2" charset="0"/>
                  <a:cs typeface="NikoshBAN" panose="02000000000000000000" pitchFamily="2" charset="0"/>
                </a:endParaRPr>
              </a:p>
              <a:p>
                <a:pPr algn="just"/>
                <a:r>
                  <a:rPr lang="en-US" sz="3000" dirty="0">
                    <a:solidFill>
                      <a:schemeClr val="tx1"/>
                    </a:solidFill>
                    <a:latin typeface="NikoshBAN" panose="02000000000000000000" pitchFamily="2" charset="0"/>
                    <a:cs typeface="NikoshBAN" panose="02000000000000000000" pitchFamily="2" charset="0"/>
                  </a:rPr>
                  <a:t>            E</a:t>
                </a:r>
                <a:r>
                  <a:rPr lang="en-US" sz="3000" baseline="-25000" dirty="0">
                    <a:solidFill>
                      <a:schemeClr val="tx1"/>
                    </a:solidFill>
                    <a:latin typeface="Times New Roman" panose="02020603050405020304" pitchFamily="18" charset="0"/>
                    <a:cs typeface="Times New Roman" panose="02020603050405020304" pitchFamily="18" charset="0"/>
                  </a:rPr>
                  <a:t>1</a:t>
                </a:r>
                <a:r>
                  <a:rPr lang="bn-BD"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a:solidFill>
                              <a:schemeClr val="tx1"/>
                            </a:solidFill>
                            <a:latin typeface="Cambria Math" panose="02040503050406030204" pitchFamily="18" charset="0"/>
                            <a:cs typeface="NikoshBAN" panose="02000000000000000000" pitchFamily="2" charset="0"/>
                          </a:rPr>
                        </m:ctrlPr>
                      </m:fPr>
                      <m:num>
                        <m:r>
                          <a:rPr lang="en-US" sz="3000" i="1">
                            <a:solidFill>
                              <a:schemeClr val="tx1"/>
                            </a:solidFill>
                            <a:latin typeface="Cambria Math" panose="02040503050406030204" pitchFamily="18" charset="0"/>
                            <a:cs typeface="NikoshBAN" panose="02000000000000000000" pitchFamily="2" charset="0"/>
                          </a:rPr>
                          <m:t>1</m:t>
                        </m:r>
                      </m:num>
                      <m:den>
                        <m:r>
                          <a:rPr lang="bn-BD" sz="3000" i="1">
                            <a:solidFill>
                              <a:schemeClr val="tx1"/>
                            </a:solidFill>
                            <a:latin typeface="Cambria Math" panose="02040503050406030204" pitchFamily="18" charset="0"/>
                            <a:cs typeface="NikoshBAN" panose="02000000000000000000" pitchFamily="2" charset="0"/>
                          </a:rPr>
                          <m:t>4</m:t>
                        </m:r>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en-US" sz="30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a:solidFill>
                              <a:schemeClr val="tx1"/>
                            </a:solidFill>
                            <a:latin typeface="Cambria Math" panose="02040503050406030204" pitchFamily="18" charset="0"/>
                            <a:cs typeface="NikoshBAN" panose="02000000000000000000" pitchFamily="2" charset="0"/>
                          </a:rPr>
                        </m:ctrlPr>
                      </m:fPr>
                      <m:num>
                        <m:r>
                          <a:rPr lang="bn-BD" sz="3000" i="1">
                            <a:solidFill>
                              <a:schemeClr val="tx1"/>
                            </a:solidFill>
                            <a:latin typeface="Cambria Math" panose="02040503050406030204" pitchFamily="18" charset="0"/>
                            <a:cs typeface="NikoshBAN" panose="02000000000000000000" pitchFamily="2" charset="0"/>
                          </a:rPr>
                          <m:t>𝑞</m:t>
                        </m:r>
                      </m:num>
                      <m:den>
                        <m:d>
                          <m:dPr>
                            <m:ctrlPr>
                              <a:rPr lang="bn-BD" sz="3000" i="1">
                                <a:solidFill>
                                  <a:schemeClr val="tx1"/>
                                </a:solidFill>
                                <a:latin typeface="Cambria Math" panose="02040503050406030204" pitchFamily="18" charset="0"/>
                                <a:cs typeface="NikoshBAN" panose="02000000000000000000" pitchFamily="2" charset="0"/>
                              </a:rPr>
                            </m:ctrlPr>
                          </m:dPr>
                          <m:e>
                            <m:sSup>
                              <m:sSupPr>
                                <m:ctrlPr>
                                  <a:rPr lang="bn-BD" sz="3000" i="1">
                                    <a:solidFill>
                                      <a:schemeClr val="tx1"/>
                                    </a:solidFill>
                                    <a:latin typeface="Cambria Math" panose="02040503050406030204" pitchFamily="18" charset="0"/>
                                    <a:cs typeface="NikoshBAN" panose="02000000000000000000" pitchFamily="2" charset="0"/>
                                  </a:rPr>
                                </m:ctrlPr>
                              </m:sSupPr>
                              <m:e>
                                <m:r>
                                  <a:rPr lang="en-US" sz="3000" i="1">
                                    <a:solidFill>
                                      <a:schemeClr val="tx1"/>
                                    </a:solidFill>
                                    <a:latin typeface="Cambria Math" panose="02040503050406030204" pitchFamily="18" charset="0"/>
                                    <a:cs typeface="NikoshBAN" panose="02000000000000000000" pitchFamily="2" charset="0"/>
                                  </a:rPr>
                                  <m:t>𝑟</m:t>
                                </m:r>
                              </m:e>
                              <m:sup>
                                <m:r>
                                  <a:rPr lang="en-US" sz="3000" i="1">
                                    <a:solidFill>
                                      <a:schemeClr val="tx1"/>
                                    </a:solidFill>
                                    <a:latin typeface="Cambria Math" panose="02040503050406030204" pitchFamily="18" charset="0"/>
                                    <a:cs typeface="NikoshBAN" panose="02000000000000000000" pitchFamily="2" charset="0"/>
                                  </a:rPr>
                                  <m:t>2</m:t>
                                </m:r>
                              </m:sup>
                            </m:sSup>
                            <m:r>
                              <a:rPr lang="en-US" sz="3000" i="1">
                                <a:solidFill>
                                  <a:schemeClr val="tx1"/>
                                </a:solidFill>
                                <a:latin typeface="Cambria Math" panose="02040503050406030204" pitchFamily="18" charset="0"/>
                                <a:cs typeface="NikoshBAN" panose="02000000000000000000" pitchFamily="2" charset="0"/>
                              </a:rPr>
                              <m:t>+</m:t>
                            </m:r>
                            <m:sSup>
                              <m:sSupPr>
                                <m:ctrlPr>
                                  <a:rPr lang="en-US" sz="3000" i="1">
                                    <a:solidFill>
                                      <a:schemeClr val="tx1"/>
                                    </a:solidFill>
                                    <a:latin typeface="Cambria Math" panose="02040503050406030204" pitchFamily="18" charset="0"/>
                                    <a:cs typeface="NikoshBAN" panose="02000000000000000000" pitchFamily="2" charset="0"/>
                                  </a:rPr>
                                </m:ctrlPr>
                              </m:sSupPr>
                              <m:e>
                                <m:r>
                                  <a:rPr lang="en-US" sz="3000" i="1">
                                    <a:solidFill>
                                      <a:schemeClr val="tx1"/>
                                    </a:solidFill>
                                    <a:latin typeface="Cambria Math" panose="02040503050406030204" pitchFamily="18" charset="0"/>
                                    <a:cs typeface="NikoshBAN" panose="02000000000000000000" pitchFamily="2" charset="0"/>
                                  </a:rPr>
                                  <m:t>𝑙</m:t>
                                </m:r>
                              </m:e>
                              <m:sup>
                                <m:r>
                                  <a:rPr lang="en-US" sz="3000" i="1">
                                    <a:solidFill>
                                      <a:schemeClr val="tx1"/>
                                    </a:solidFill>
                                    <a:latin typeface="Cambria Math" panose="02040503050406030204" pitchFamily="18" charset="0"/>
                                    <a:cs typeface="NikoshBAN" panose="02000000000000000000" pitchFamily="2" charset="0"/>
                                  </a:rPr>
                                  <m:t>2</m:t>
                                </m:r>
                              </m:sup>
                            </m:sSup>
                          </m:e>
                        </m:d>
                      </m:den>
                    </m:f>
                  </m:oMath>
                </a14:m>
                <a:endParaRPr lang="en-US" sz="3000" dirty="0">
                  <a:solidFill>
                    <a:schemeClr val="tx1"/>
                  </a:solidFill>
                </a:endParaRPr>
              </a:p>
            </p:txBody>
          </p:sp>
        </mc:Choice>
        <mc:Fallback xmlns="">
          <p:sp>
            <p:nvSpPr>
              <p:cNvPr id="53" name="Rectangle 52">
                <a:extLst>
                  <a:ext uri="{FF2B5EF4-FFF2-40B4-BE49-F238E27FC236}">
                    <a16:creationId xmlns:a16="http://schemas.microsoft.com/office/drawing/2014/main" id="{F6241B42-C5EC-4DBE-AF9B-6C8D056106C3}"/>
                  </a:ext>
                </a:extLst>
              </p:cNvPr>
              <p:cNvSpPr>
                <a:spLocks noRot="1" noChangeAspect="1" noMove="1" noResize="1" noEditPoints="1" noAdjustHandles="1" noChangeArrowheads="1" noChangeShapeType="1" noTextEdit="1"/>
              </p:cNvSpPr>
              <p:nvPr/>
            </p:nvSpPr>
            <p:spPr>
              <a:xfrm>
                <a:off x="5794693" y="1875206"/>
                <a:ext cx="5489510" cy="1265924"/>
              </a:xfrm>
              <a:prstGeom prst="rect">
                <a:avLst/>
              </a:prstGeom>
              <a:blipFill>
                <a:blip r:embed="rId14"/>
                <a:stretch>
                  <a:fillRect l="-2333" t="-6280" r="-3778" b="-3865"/>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C66889D3-2BF9-4BCA-82A9-481F1482F42F}"/>
              </a:ext>
            </a:extLst>
          </p:cNvPr>
          <p:cNvSpPr txBox="1"/>
          <p:nvPr/>
        </p:nvSpPr>
        <p:spPr>
          <a:xfrm>
            <a:off x="5784364" y="3190023"/>
            <a:ext cx="5195010" cy="553998"/>
          </a:xfrm>
          <a:prstGeom prst="rect">
            <a:avLst/>
          </a:prstGeom>
          <a:noFill/>
          <a:ln>
            <a:noFill/>
          </a:ln>
        </p:spPr>
        <p:txBody>
          <a:bodyPr wrap="square" rtlCol="0">
            <a:spAutoFit/>
          </a:bodyPr>
          <a:lstStyle/>
          <a:p>
            <a:pPr algn="just"/>
            <a:r>
              <a:rPr lang="en-US" sz="3000" dirty="0" err="1">
                <a:latin typeface="NikoshBAN" panose="02000000000000000000" pitchFamily="2" charset="0"/>
                <a:cs typeface="NikoshBAN" panose="02000000000000000000" pitchFamily="2" charset="0"/>
              </a:rPr>
              <a:t>উভয়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ক্ষেত্রে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একই</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হবে</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কিন্তু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দিক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ভিন্ন</a:t>
            </a:r>
            <a:endParaRPr lang="en-US" sz="30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68F833F-2C81-41EE-B92D-56818755ACC2}"/>
                  </a:ext>
                </a:extLst>
              </p:cNvPr>
              <p:cNvSpPr/>
              <p:nvPr/>
            </p:nvSpPr>
            <p:spPr>
              <a:xfrm>
                <a:off x="5784364" y="3757126"/>
                <a:ext cx="5884536" cy="1000274"/>
              </a:xfrm>
              <a:prstGeom prst="rect">
                <a:avLst/>
              </a:prstGeom>
            </p:spPr>
            <p:txBody>
              <a:bodyPr wrap="square">
                <a:spAutoFit/>
              </a:bodyPr>
              <a:lstStyle/>
              <a:p>
                <a:pPr algn="just"/>
                <a:r>
                  <a:rPr lang="en-US" sz="3000" dirty="0">
                    <a:solidFill>
                      <a:schemeClr val="tx1"/>
                    </a:solidFill>
                    <a:latin typeface="NikoshBAN" panose="02000000000000000000" pitchFamily="2" charset="0"/>
                    <a:cs typeface="NikoshBAN" panose="02000000000000000000" pitchFamily="2" charset="0"/>
                  </a:rPr>
                  <a:t>সমীকরণ (</a:t>
                </a:r>
                <a:r>
                  <a:rPr lang="en-US" sz="3000" dirty="0" err="1">
                    <a:solidFill>
                      <a:schemeClr val="tx1"/>
                    </a:solidFill>
                    <a:latin typeface="NikoshBAN" panose="02000000000000000000" pitchFamily="2" charset="0"/>
                    <a:cs typeface="NikoshBAN" panose="02000000000000000000" pitchFamily="2" charset="0"/>
                  </a:rPr>
                  <a:t>i</a:t>
                </a:r>
                <a:r>
                  <a:rPr lang="en-US" sz="3000" dirty="0">
                    <a:solidFill>
                      <a:schemeClr val="tx1"/>
                    </a:solidFill>
                    <a:latin typeface="NikoshBAN" panose="02000000000000000000" pitchFamily="2" charset="0"/>
                    <a:cs typeface="NikoshBAN" panose="02000000000000000000" pitchFamily="2" charset="0"/>
                  </a:rPr>
                  <a:t>) </a:t>
                </a:r>
                <a:r>
                  <a:rPr lang="as-IN" sz="3000" dirty="0">
                    <a:solidFill>
                      <a:schemeClr val="tx1"/>
                    </a:solidFill>
                    <a:latin typeface="NikoshBAN" panose="02000000000000000000" pitchFamily="2" charset="0"/>
                    <a:cs typeface="NikoshBAN" panose="02000000000000000000" pitchFamily="2" charset="0"/>
                  </a:rPr>
                  <a:t>হ</a:t>
                </a:r>
                <a:r>
                  <a:rPr lang="en-US" sz="3000" dirty="0">
                    <a:solidFill>
                      <a:schemeClr val="tx1"/>
                    </a:solidFill>
                    <a:latin typeface="NikoshBAN" panose="02000000000000000000" pitchFamily="2" charset="0"/>
                    <a:cs typeface="NikoshBAN" panose="02000000000000000000" pitchFamily="2" charset="0"/>
                  </a:rPr>
                  <a:t>ত</a:t>
                </a:r>
                <a:r>
                  <a:rPr lang="as-IN" sz="3000" dirty="0">
                    <a:solidFill>
                      <a:schemeClr val="tx1"/>
                    </a:solidFill>
                    <a:latin typeface="NikoshBAN" panose="02000000000000000000" pitchFamily="2" charset="0"/>
                    <a:cs typeface="NikoshBAN" panose="02000000000000000000" pitchFamily="2" charset="0"/>
                  </a:rPr>
                  <a:t>ে</a:t>
                </a:r>
                <a:r>
                  <a:rPr lang="en-US" sz="3000" dirty="0">
                    <a:solidFill>
                      <a:schemeClr val="tx1"/>
                    </a:solidFill>
                    <a:latin typeface="NikoshBAN" panose="02000000000000000000" pitchFamily="2" charset="0"/>
                    <a:cs typeface="NikoshBAN" panose="02000000000000000000" pitchFamily="2" charset="0"/>
                  </a:rPr>
                  <a:t> P </a:t>
                </a:r>
                <a:r>
                  <a:rPr lang="en-US" sz="3000" dirty="0" err="1">
                    <a:solidFill>
                      <a:schemeClr val="tx1"/>
                    </a:solidFill>
                    <a:latin typeface="NikoshBAN" panose="02000000000000000000" pitchFamily="2" charset="0"/>
                    <a:cs typeface="NikoshBAN" panose="02000000000000000000" pitchFamily="2" charset="0"/>
                  </a:rPr>
                  <a:t>বিন্দুতে</a:t>
                </a:r>
                <a:r>
                  <a:rPr lang="en-US" sz="3000" dirty="0">
                    <a:solidFill>
                      <a:schemeClr val="tx1"/>
                    </a:solidFill>
                    <a:latin typeface="NikoshBAN" panose="02000000000000000000" pitchFamily="2" charset="0"/>
                    <a:cs typeface="NikoshBAN" panose="02000000000000000000" pitchFamily="2" charset="0"/>
                  </a:rPr>
                  <a:t> </a:t>
                </a:r>
                <a:r>
                  <a:rPr lang="as-IN" sz="3000" dirty="0">
                    <a:solidFill>
                      <a:schemeClr val="tx1"/>
                    </a:solidFill>
                    <a:latin typeface="NikoshBAN" panose="02000000000000000000" pitchFamily="2" charset="0"/>
                    <a:cs typeface="NikoshBAN" panose="02000000000000000000" pitchFamily="2" charset="0"/>
                  </a:rPr>
                  <a:t>ম</a:t>
                </a:r>
                <a:r>
                  <a:rPr lang="en-US" sz="3000" dirty="0" err="1">
                    <a:solidFill>
                      <a:schemeClr val="tx1"/>
                    </a:solidFill>
                    <a:latin typeface="NikoshBAN" panose="02000000000000000000" pitchFamily="2" charset="0"/>
                    <a:cs typeface="NikoshBAN" panose="02000000000000000000" pitchFamily="2" charset="0"/>
                  </a:rPr>
                  <a:t>োট</a:t>
                </a:r>
                <a:r>
                  <a:rPr lang="en-US" sz="3000" dirty="0">
                    <a:solidFill>
                      <a:schemeClr val="tx1"/>
                    </a:solidFill>
                    <a:latin typeface="NikoshBAN" panose="02000000000000000000" pitchFamily="2" charset="0"/>
                    <a:cs typeface="NikoshBAN" panose="02000000000000000000" pitchFamily="2" charset="0"/>
                  </a:rPr>
                  <a:t> </a:t>
                </a:r>
                <a:r>
                  <a:rPr lang="bn-BD" sz="3000" dirty="0">
                    <a:solidFill>
                      <a:schemeClr val="tx1"/>
                    </a:solidFill>
                    <a:latin typeface="NikoshBAN" panose="02000000000000000000" pitchFamily="2" charset="0"/>
                    <a:cs typeface="NikoshBAN" panose="02000000000000000000" pitchFamily="2" charset="0"/>
                  </a:rPr>
                  <a:t>তড়িৎ প্রাবল্য</a:t>
                </a:r>
                <a:endParaRPr lang="en-US" sz="3000" dirty="0">
                  <a:solidFill>
                    <a:schemeClr val="tx1"/>
                  </a:solidFill>
                  <a:latin typeface="NikoshBAN" panose="02000000000000000000" pitchFamily="2" charset="0"/>
                  <a:cs typeface="NikoshBAN" panose="02000000000000000000" pitchFamily="2" charset="0"/>
                </a:endParaRPr>
              </a:p>
              <a:p>
                <a:pPr algn="just"/>
                <a:r>
                  <a:rPr lang="en-US" sz="2900" dirty="0">
                    <a:solidFill>
                      <a:schemeClr val="tx1"/>
                    </a:solidFill>
                    <a:latin typeface="Times New Roman" panose="02020603050405020304" pitchFamily="18" charset="0"/>
                    <a:cs typeface="Times New Roman" panose="02020603050405020304" pitchFamily="18" charset="0"/>
                  </a:rPr>
                  <a:t>E =</a:t>
                </a:r>
                <a:r>
                  <a:rPr lang="en-US" sz="2900" dirty="0">
                    <a:solidFill>
                      <a:schemeClr val="tx1"/>
                    </a:solidFill>
                    <a:cs typeface="NikoshBAN" panose="02000000000000000000" pitchFamily="2" charset="0"/>
                  </a:rPr>
                  <a:t> </a:t>
                </a:r>
                <a14:m>
                  <m:oMath xmlns:m="http://schemas.openxmlformats.org/officeDocument/2006/math">
                    <m:sSub>
                      <m:sSubPr>
                        <m:ctrlPr>
                          <a:rPr lang="en-US" sz="2900" i="1">
                            <a:solidFill>
                              <a:schemeClr val="tx1"/>
                            </a:solidFill>
                            <a:latin typeface="Cambria Math" panose="02040503050406030204" pitchFamily="18" charset="0"/>
                            <a:cs typeface="NikoshBAN" panose="02000000000000000000" pitchFamily="2" charset="0"/>
                          </a:rPr>
                        </m:ctrlPr>
                      </m:sSubPr>
                      <m:e>
                        <m:r>
                          <a:rPr lang="en-US" sz="2900" i="1">
                            <a:solidFill>
                              <a:schemeClr val="tx1"/>
                            </a:solidFill>
                            <a:latin typeface="Cambria Math" panose="02040503050406030204" pitchFamily="18" charset="0"/>
                            <a:cs typeface="NikoshBAN" panose="02000000000000000000" pitchFamily="2" charset="0"/>
                          </a:rPr>
                          <m:t>𝐸</m:t>
                        </m:r>
                      </m:e>
                      <m:sub>
                        <m:r>
                          <a:rPr lang="en-US" sz="2900" i="1">
                            <a:solidFill>
                              <a:schemeClr val="tx1"/>
                            </a:solidFill>
                            <a:latin typeface="Cambria Math" panose="02040503050406030204" pitchFamily="18" charset="0"/>
                            <a:cs typeface="NikoshBAN" panose="02000000000000000000" pitchFamily="2" charset="0"/>
                          </a:rPr>
                          <m:t>1</m:t>
                        </m:r>
                      </m:sub>
                    </m:sSub>
                    <m:r>
                      <a:rPr lang="en-US" sz="2900" i="1">
                        <a:solidFill>
                          <a:schemeClr val="tx1"/>
                        </a:solidFill>
                        <a:latin typeface="Cambria Math" panose="02040503050406030204" pitchFamily="18" charset="0"/>
                        <a:cs typeface="NikoshBAN" panose="02000000000000000000" pitchFamily="2" charset="0"/>
                      </a:rPr>
                      <m:t>𝑐𝑜𝑠</m:t>
                    </m:r>
                    <m:r>
                      <a:rPr lang="en-US" sz="29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𝜃</m:t>
                    </m:r>
                  </m:oMath>
                </a14:m>
                <a:r>
                  <a:rPr lang="en-US" sz="2900" dirty="0">
                    <a:solidFill>
                      <a:schemeClr val="tx1"/>
                    </a:solidFill>
                    <a:latin typeface="NikoshBAN" panose="02000000000000000000" pitchFamily="2" charset="0"/>
                    <a:cs typeface="NikoshBAN" panose="02000000000000000000" pitchFamily="2" charset="0"/>
                  </a:rPr>
                  <a:t>+ </a:t>
                </a:r>
                <a14:m>
                  <m:oMath xmlns:m="http://schemas.openxmlformats.org/officeDocument/2006/math">
                    <m:sSub>
                      <m:sSubPr>
                        <m:ctrlPr>
                          <a:rPr lang="en-US" sz="2900" i="1">
                            <a:solidFill>
                              <a:schemeClr val="tx1"/>
                            </a:solidFill>
                            <a:latin typeface="Cambria Math" panose="02040503050406030204" pitchFamily="18" charset="0"/>
                            <a:cs typeface="NikoshBAN" panose="02000000000000000000" pitchFamily="2" charset="0"/>
                          </a:rPr>
                        </m:ctrlPr>
                      </m:sSubPr>
                      <m:e>
                        <m:r>
                          <a:rPr lang="en-US" sz="2900" i="1">
                            <a:solidFill>
                              <a:schemeClr val="tx1"/>
                            </a:solidFill>
                            <a:latin typeface="Cambria Math" panose="02040503050406030204" pitchFamily="18" charset="0"/>
                            <a:cs typeface="NikoshBAN" panose="02000000000000000000" pitchFamily="2" charset="0"/>
                          </a:rPr>
                          <m:t>𝐸</m:t>
                        </m:r>
                      </m:e>
                      <m:sub>
                        <m:r>
                          <a:rPr lang="en-US" sz="2900" i="1">
                            <a:solidFill>
                              <a:schemeClr val="tx1"/>
                            </a:solidFill>
                            <a:latin typeface="Cambria Math" panose="02040503050406030204" pitchFamily="18" charset="0"/>
                            <a:cs typeface="NikoshBAN" panose="02000000000000000000" pitchFamily="2" charset="0"/>
                          </a:rPr>
                          <m:t>2</m:t>
                        </m:r>
                      </m:sub>
                    </m:sSub>
                    <m:r>
                      <a:rPr lang="en-US" sz="2900" i="1">
                        <a:solidFill>
                          <a:schemeClr val="tx1"/>
                        </a:solidFill>
                        <a:latin typeface="Cambria Math" panose="02040503050406030204" pitchFamily="18" charset="0"/>
                        <a:cs typeface="NikoshBAN" panose="02000000000000000000" pitchFamily="2" charset="0"/>
                      </a:rPr>
                      <m:t>𝑐𝑜𝑠</m:t>
                    </m:r>
                    <m:r>
                      <a:rPr lang="en-US" sz="2900" i="1">
                        <a:solidFill>
                          <a:schemeClr val="tx1"/>
                        </a:solidFill>
                        <a:latin typeface="Cambria Math" panose="02040503050406030204" pitchFamily="18" charset="0"/>
                        <a:ea typeface="Cambria Math" panose="02040503050406030204" pitchFamily="18" charset="0"/>
                        <a:cs typeface="NikoshBAN" panose="02000000000000000000" pitchFamily="2" charset="0"/>
                      </a:rPr>
                      <m:t>𝜃</m:t>
                    </m:r>
                  </m:oMath>
                </a14:m>
                <a:endParaRPr lang="en-US" sz="29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5" name="Rectangle 54">
                <a:extLst>
                  <a:ext uri="{FF2B5EF4-FFF2-40B4-BE49-F238E27FC236}">
                    <a16:creationId xmlns:a16="http://schemas.microsoft.com/office/drawing/2014/main" id="{D68F833F-2C81-41EE-B92D-56818755ACC2}"/>
                  </a:ext>
                </a:extLst>
              </p:cNvPr>
              <p:cNvSpPr>
                <a:spLocks noRot="1" noChangeAspect="1" noMove="1" noResize="1" noEditPoints="1" noAdjustHandles="1" noChangeArrowheads="1" noChangeShapeType="1" noTextEdit="1"/>
              </p:cNvSpPr>
              <p:nvPr/>
            </p:nvSpPr>
            <p:spPr>
              <a:xfrm>
                <a:off x="5784364" y="3757126"/>
                <a:ext cx="5884536" cy="1000274"/>
              </a:xfrm>
              <a:prstGeom prst="rect">
                <a:avLst/>
              </a:prstGeom>
              <a:blipFill>
                <a:blip r:embed="rId15"/>
                <a:stretch>
                  <a:fillRect l="-2487" t="-7927" b="-176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1EAE4DE3-2268-40A2-AD93-E0AF02C5FBAC}"/>
                  </a:ext>
                </a:extLst>
              </p:cNvPr>
              <p:cNvSpPr/>
              <p:nvPr/>
            </p:nvSpPr>
            <p:spPr>
              <a:xfrm>
                <a:off x="5729966" y="5285479"/>
                <a:ext cx="6176895" cy="802656"/>
              </a:xfrm>
              <a:prstGeom prst="rect">
                <a:avLst/>
              </a:prstGeom>
            </p:spPr>
            <p:txBody>
              <a:bodyPr wrap="square">
                <a:spAutoFit/>
              </a:bodyPr>
              <a:lstStyle/>
              <a:p>
                <a:pPr algn="just"/>
                <a:r>
                  <a:rPr lang="en-US" sz="2900" dirty="0">
                    <a:solidFill>
                      <a:schemeClr val="tx1"/>
                    </a:solidFill>
                    <a:latin typeface="NikoshBAN" panose="02000000000000000000" pitchFamily="2" charset="0"/>
                    <a:cs typeface="NikoshBAN" panose="02000000000000000000" pitchFamily="2" charset="0"/>
                  </a:rPr>
                  <a:t>E</a:t>
                </a:r>
                <a:r>
                  <a:rPr lang="bn-BD" sz="2900" dirty="0">
                    <a:solidFill>
                      <a:schemeClr val="tx1"/>
                    </a:solidFill>
                    <a:latin typeface="NikoshBAN" panose="02000000000000000000" pitchFamily="2" charset="0"/>
                    <a:cs typeface="NikoshBAN" panose="02000000000000000000" pitchFamily="2" charset="0"/>
                  </a:rPr>
                  <a:t>= </a:t>
                </a:r>
                <a14:m>
                  <m:oMath xmlns:m="http://schemas.openxmlformats.org/officeDocument/2006/math">
                    <m:d>
                      <m:dPr>
                        <m:begChr m:val="{"/>
                        <m:endChr m:val="}"/>
                        <m:ctrlPr>
                          <a:rPr lang="bn-BD" sz="2900" i="1" smtClean="0">
                            <a:solidFill>
                              <a:schemeClr val="tx1"/>
                            </a:solidFill>
                            <a:latin typeface="Cambria Math" panose="02040503050406030204" pitchFamily="18" charset="0"/>
                            <a:cs typeface="NikoshBAN" panose="02000000000000000000" pitchFamily="2" charset="0"/>
                          </a:rPr>
                        </m:ctrlPr>
                      </m:dPr>
                      <m:e>
                        <m:f>
                          <m:fPr>
                            <m:ctrlPr>
                              <a:rPr lang="bn-BD" sz="2900" i="1">
                                <a:solidFill>
                                  <a:schemeClr val="tx1"/>
                                </a:solidFill>
                                <a:latin typeface="Cambria Math" panose="02040503050406030204" pitchFamily="18" charset="0"/>
                                <a:cs typeface="NikoshBAN" panose="02000000000000000000" pitchFamily="2" charset="0"/>
                              </a:rPr>
                            </m:ctrlPr>
                          </m:fPr>
                          <m:num>
                            <m:r>
                              <a:rPr lang="en-US" sz="2900" b="0" i="1">
                                <a:solidFill>
                                  <a:schemeClr val="tx1"/>
                                </a:solidFill>
                                <a:latin typeface="Cambria Math" panose="02040503050406030204" pitchFamily="18" charset="0"/>
                                <a:cs typeface="NikoshBAN" panose="02000000000000000000" pitchFamily="2" charset="0"/>
                              </a:rPr>
                              <m:t>1</m:t>
                            </m:r>
                          </m:num>
                          <m:den>
                            <m:r>
                              <a:rPr lang="bn-BD" sz="2900" b="0" i="1">
                                <a:solidFill>
                                  <a:schemeClr val="tx1"/>
                                </a:solidFill>
                                <a:latin typeface="Cambria Math" panose="02040503050406030204" pitchFamily="18" charset="0"/>
                                <a:cs typeface="NikoshBAN" panose="02000000000000000000" pitchFamily="2" charset="0"/>
                              </a:rPr>
                              <m:t>4</m:t>
                            </m:r>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29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en-US" sz="2900" dirty="0">
                            <a:solidFill>
                              <a:schemeClr val="tx1"/>
                            </a:solidFill>
                            <a:latin typeface="NikoshBAN" panose="02000000000000000000" pitchFamily="2" charset="0"/>
                            <a:cs typeface="NikoshBAN" panose="02000000000000000000" pitchFamily="2" charset="0"/>
                          </a:rPr>
                          <m:t> </m:t>
                        </m:r>
                        <m:f>
                          <m:fPr>
                            <m:ctrlPr>
                              <a:rPr lang="bn-BD" sz="2900" i="1">
                                <a:solidFill>
                                  <a:schemeClr val="tx1"/>
                                </a:solidFill>
                                <a:latin typeface="Cambria Math" panose="02040503050406030204" pitchFamily="18" charset="0"/>
                                <a:cs typeface="NikoshBAN" panose="02000000000000000000" pitchFamily="2" charset="0"/>
                              </a:rPr>
                            </m:ctrlPr>
                          </m:fPr>
                          <m:num>
                            <m:r>
                              <a:rPr lang="bn-BD" sz="2900" b="0" i="1">
                                <a:solidFill>
                                  <a:schemeClr val="tx1"/>
                                </a:solidFill>
                                <a:latin typeface="Cambria Math" panose="02040503050406030204" pitchFamily="18" charset="0"/>
                                <a:cs typeface="NikoshBAN" panose="02000000000000000000" pitchFamily="2" charset="0"/>
                              </a:rPr>
                              <m:t>𝑞</m:t>
                            </m:r>
                          </m:num>
                          <m:den>
                            <m:d>
                              <m:dPr>
                                <m:ctrlPr>
                                  <a:rPr lang="bn-BD" sz="2900" i="1">
                                    <a:solidFill>
                                      <a:schemeClr val="tx1"/>
                                    </a:solidFill>
                                    <a:latin typeface="Cambria Math" panose="02040503050406030204" pitchFamily="18" charset="0"/>
                                    <a:cs typeface="NikoshBAN" panose="02000000000000000000" pitchFamily="2" charset="0"/>
                                  </a:rPr>
                                </m:ctrlPr>
                              </m:dPr>
                              <m:e>
                                <m:sSup>
                                  <m:sSupPr>
                                    <m:ctrlPr>
                                      <a:rPr lang="bn-BD" sz="2900" i="1">
                                        <a:solidFill>
                                          <a:schemeClr val="tx1"/>
                                        </a:solidFill>
                                        <a:latin typeface="Cambria Math" panose="02040503050406030204" pitchFamily="18" charset="0"/>
                                        <a:cs typeface="NikoshBAN" panose="02000000000000000000" pitchFamily="2" charset="0"/>
                                      </a:rPr>
                                    </m:ctrlPr>
                                  </m:sSupPr>
                                  <m:e>
                                    <m:r>
                                      <a:rPr lang="en-US" sz="2900" b="0" i="1">
                                        <a:solidFill>
                                          <a:schemeClr val="tx1"/>
                                        </a:solidFill>
                                        <a:latin typeface="Cambria Math" panose="02040503050406030204" pitchFamily="18" charset="0"/>
                                        <a:cs typeface="NikoshBAN" panose="02000000000000000000" pitchFamily="2" charset="0"/>
                                      </a:rPr>
                                      <m:t>𝑟</m:t>
                                    </m:r>
                                  </m:e>
                                  <m:sup>
                                    <m:r>
                                      <a:rPr lang="en-US" sz="2900" b="0" i="1">
                                        <a:solidFill>
                                          <a:schemeClr val="tx1"/>
                                        </a:solidFill>
                                        <a:latin typeface="Cambria Math" panose="02040503050406030204" pitchFamily="18" charset="0"/>
                                        <a:cs typeface="NikoshBAN" panose="02000000000000000000" pitchFamily="2" charset="0"/>
                                      </a:rPr>
                                      <m:t>2</m:t>
                                    </m:r>
                                  </m:sup>
                                </m:sSup>
                                <m:r>
                                  <a:rPr lang="en-US" sz="2900" b="0" i="1">
                                    <a:solidFill>
                                      <a:schemeClr val="tx1"/>
                                    </a:solidFill>
                                    <a:latin typeface="Cambria Math" panose="02040503050406030204" pitchFamily="18" charset="0"/>
                                    <a:cs typeface="NikoshBAN" panose="02000000000000000000" pitchFamily="2" charset="0"/>
                                  </a:rPr>
                                  <m:t>+</m:t>
                                </m:r>
                                <m:sSup>
                                  <m:sSupPr>
                                    <m:ctrlPr>
                                      <a:rPr lang="en-US" sz="2900" i="1">
                                        <a:solidFill>
                                          <a:schemeClr val="tx1"/>
                                        </a:solidFill>
                                        <a:latin typeface="Cambria Math" panose="02040503050406030204" pitchFamily="18" charset="0"/>
                                        <a:cs typeface="NikoshBAN" panose="02000000000000000000" pitchFamily="2" charset="0"/>
                                      </a:rPr>
                                    </m:ctrlPr>
                                  </m:sSupPr>
                                  <m:e>
                                    <m:r>
                                      <a:rPr lang="en-US" sz="2900" b="0" i="1">
                                        <a:solidFill>
                                          <a:schemeClr val="tx1"/>
                                        </a:solidFill>
                                        <a:latin typeface="Cambria Math" panose="02040503050406030204" pitchFamily="18" charset="0"/>
                                        <a:cs typeface="NikoshBAN" panose="02000000000000000000" pitchFamily="2" charset="0"/>
                                      </a:rPr>
                                      <m:t>𝑙</m:t>
                                    </m:r>
                                  </m:e>
                                  <m:sup>
                                    <m:r>
                                      <a:rPr lang="en-US" sz="2900" b="0" i="1">
                                        <a:solidFill>
                                          <a:schemeClr val="tx1"/>
                                        </a:solidFill>
                                        <a:latin typeface="Cambria Math" panose="02040503050406030204" pitchFamily="18" charset="0"/>
                                        <a:cs typeface="NikoshBAN" panose="02000000000000000000" pitchFamily="2" charset="0"/>
                                      </a:rPr>
                                      <m:t>2</m:t>
                                    </m:r>
                                  </m:sup>
                                </m:sSup>
                              </m:e>
                            </m:d>
                          </m:den>
                        </m:f>
                        <m:r>
                          <a:rPr lang="en-US" sz="2900" b="0" i="1" smtClean="0">
                            <a:solidFill>
                              <a:schemeClr val="tx1"/>
                            </a:solidFill>
                            <a:latin typeface="Cambria Math" panose="02040503050406030204" pitchFamily="18" charset="0"/>
                            <a:cs typeface="NikoshBAN" panose="02000000000000000000" pitchFamily="2" charset="0"/>
                          </a:rPr>
                          <m:t>+</m:t>
                        </m:r>
                        <m:f>
                          <m:fPr>
                            <m:ctrlPr>
                              <a:rPr lang="bn-BD" sz="2900" i="1">
                                <a:solidFill>
                                  <a:schemeClr val="tx1"/>
                                </a:solidFill>
                                <a:latin typeface="Cambria Math" panose="02040503050406030204" pitchFamily="18" charset="0"/>
                                <a:cs typeface="NikoshBAN" panose="02000000000000000000" pitchFamily="2" charset="0"/>
                              </a:rPr>
                            </m:ctrlPr>
                          </m:fPr>
                          <m:num>
                            <m:r>
                              <a:rPr lang="en-US" sz="2900" b="0" i="1">
                                <a:solidFill>
                                  <a:schemeClr val="tx1"/>
                                </a:solidFill>
                                <a:latin typeface="Cambria Math" panose="02040503050406030204" pitchFamily="18" charset="0"/>
                                <a:cs typeface="NikoshBAN" panose="02000000000000000000" pitchFamily="2" charset="0"/>
                              </a:rPr>
                              <m:t>1</m:t>
                            </m:r>
                          </m:num>
                          <m:den>
                            <m:r>
                              <a:rPr lang="bn-BD" sz="2900" b="0" i="1">
                                <a:solidFill>
                                  <a:schemeClr val="tx1"/>
                                </a:solidFill>
                                <a:latin typeface="Cambria Math" panose="02040503050406030204" pitchFamily="18" charset="0"/>
                                <a:cs typeface="NikoshBAN" panose="02000000000000000000" pitchFamily="2" charset="0"/>
                              </a:rPr>
                              <m:t>4</m:t>
                            </m:r>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2900" i="1">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2900" b="0" i="1">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m:rPr>
                            <m:nor/>
                          </m:rPr>
                          <a:rPr lang="en-US" sz="2900" dirty="0">
                            <a:solidFill>
                              <a:schemeClr val="tx1"/>
                            </a:solidFill>
                            <a:latin typeface="NikoshBAN" panose="02000000000000000000" pitchFamily="2" charset="0"/>
                            <a:cs typeface="NikoshBAN" panose="02000000000000000000" pitchFamily="2" charset="0"/>
                          </a:rPr>
                          <m:t> </m:t>
                        </m:r>
                        <m:f>
                          <m:fPr>
                            <m:ctrlPr>
                              <a:rPr lang="bn-BD" sz="2900" i="1">
                                <a:solidFill>
                                  <a:schemeClr val="tx1"/>
                                </a:solidFill>
                                <a:latin typeface="Cambria Math" panose="02040503050406030204" pitchFamily="18" charset="0"/>
                                <a:cs typeface="NikoshBAN" panose="02000000000000000000" pitchFamily="2" charset="0"/>
                              </a:rPr>
                            </m:ctrlPr>
                          </m:fPr>
                          <m:num>
                            <m:r>
                              <a:rPr lang="bn-BD" sz="2900" b="0" i="1">
                                <a:solidFill>
                                  <a:schemeClr val="tx1"/>
                                </a:solidFill>
                                <a:latin typeface="Cambria Math" panose="02040503050406030204" pitchFamily="18" charset="0"/>
                                <a:cs typeface="NikoshBAN" panose="02000000000000000000" pitchFamily="2" charset="0"/>
                              </a:rPr>
                              <m:t>𝑞</m:t>
                            </m:r>
                          </m:num>
                          <m:den>
                            <m:d>
                              <m:dPr>
                                <m:ctrlPr>
                                  <a:rPr lang="bn-BD" sz="2900" i="1">
                                    <a:solidFill>
                                      <a:schemeClr val="tx1"/>
                                    </a:solidFill>
                                    <a:latin typeface="Cambria Math" panose="02040503050406030204" pitchFamily="18" charset="0"/>
                                    <a:cs typeface="NikoshBAN" panose="02000000000000000000" pitchFamily="2" charset="0"/>
                                  </a:rPr>
                                </m:ctrlPr>
                              </m:dPr>
                              <m:e>
                                <m:sSup>
                                  <m:sSupPr>
                                    <m:ctrlPr>
                                      <a:rPr lang="bn-BD" sz="2900" i="1">
                                        <a:solidFill>
                                          <a:schemeClr val="tx1"/>
                                        </a:solidFill>
                                        <a:latin typeface="Cambria Math" panose="02040503050406030204" pitchFamily="18" charset="0"/>
                                        <a:cs typeface="NikoshBAN" panose="02000000000000000000" pitchFamily="2" charset="0"/>
                                      </a:rPr>
                                    </m:ctrlPr>
                                  </m:sSupPr>
                                  <m:e>
                                    <m:r>
                                      <a:rPr lang="en-US" sz="2900" b="0" i="1">
                                        <a:solidFill>
                                          <a:schemeClr val="tx1"/>
                                        </a:solidFill>
                                        <a:latin typeface="Cambria Math" panose="02040503050406030204" pitchFamily="18" charset="0"/>
                                        <a:cs typeface="NikoshBAN" panose="02000000000000000000" pitchFamily="2" charset="0"/>
                                      </a:rPr>
                                      <m:t>𝑟</m:t>
                                    </m:r>
                                  </m:e>
                                  <m:sup>
                                    <m:r>
                                      <a:rPr lang="en-US" sz="2900" b="0" i="1">
                                        <a:solidFill>
                                          <a:schemeClr val="tx1"/>
                                        </a:solidFill>
                                        <a:latin typeface="Cambria Math" panose="02040503050406030204" pitchFamily="18" charset="0"/>
                                        <a:cs typeface="NikoshBAN" panose="02000000000000000000" pitchFamily="2" charset="0"/>
                                      </a:rPr>
                                      <m:t>2</m:t>
                                    </m:r>
                                  </m:sup>
                                </m:sSup>
                                <m:r>
                                  <a:rPr lang="en-US" sz="2900" b="0" i="1">
                                    <a:solidFill>
                                      <a:schemeClr val="tx1"/>
                                    </a:solidFill>
                                    <a:latin typeface="Cambria Math" panose="02040503050406030204" pitchFamily="18" charset="0"/>
                                    <a:cs typeface="NikoshBAN" panose="02000000000000000000" pitchFamily="2" charset="0"/>
                                  </a:rPr>
                                  <m:t>+</m:t>
                                </m:r>
                                <m:sSup>
                                  <m:sSupPr>
                                    <m:ctrlPr>
                                      <a:rPr lang="en-US" sz="2900" i="1">
                                        <a:solidFill>
                                          <a:schemeClr val="tx1"/>
                                        </a:solidFill>
                                        <a:latin typeface="Cambria Math" panose="02040503050406030204" pitchFamily="18" charset="0"/>
                                        <a:cs typeface="NikoshBAN" panose="02000000000000000000" pitchFamily="2" charset="0"/>
                                      </a:rPr>
                                    </m:ctrlPr>
                                  </m:sSupPr>
                                  <m:e>
                                    <m:r>
                                      <a:rPr lang="en-US" sz="2900" b="0" i="1">
                                        <a:solidFill>
                                          <a:schemeClr val="tx1"/>
                                        </a:solidFill>
                                        <a:latin typeface="Cambria Math" panose="02040503050406030204" pitchFamily="18" charset="0"/>
                                        <a:cs typeface="NikoshBAN" panose="02000000000000000000" pitchFamily="2" charset="0"/>
                                      </a:rPr>
                                      <m:t>𝑙</m:t>
                                    </m:r>
                                  </m:e>
                                  <m:sup>
                                    <m:r>
                                      <a:rPr lang="en-US" sz="2900" b="0" i="1">
                                        <a:solidFill>
                                          <a:schemeClr val="tx1"/>
                                        </a:solidFill>
                                        <a:latin typeface="Cambria Math" panose="02040503050406030204" pitchFamily="18" charset="0"/>
                                        <a:cs typeface="NikoshBAN" panose="02000000000000000000" pitchFamily="2" charset="0"/>
                                      </a:rPr>
                                      <m:t>2</m:t>
                                    </m:r>
                                  </m:sup>
                                </m:sSup>
                              </m:e>
                            </m:d>
                          </m:den>
                        </m:f>
                      </m:e>
                    </m:d>
                  </m:oMath>
                </a14:m>
                <a:r>
                  <a:rPr lang="en-US" sz="2900" dirty="0">
                    <a:cs typeface="NikoshBAN" panose="02000000000000000000" pitchFamily="2" charset="0"/>
                  </a:rPr>
                  <a:t> </a:t>
                </a:r>
                <a14:m>
                  <m:oMath xmlns:m="http://schemas.openxmlformats.org/officeDocument/2006/math">
                    <m:r>
                      <a:rPr lang="en-US" sz="2900" b="0" i="1">
                        <a:latin typeface="Cambria Math" panose="02040503050406030204" pitchFamily="18" charset="0"/>
                        <a:cs typeface="NikoshBAN" panose="02000000000000000000" pitchFamily="2" charset="0"/>
                      </a:rPr>
                      <m:t>𝑐𝑜𝑠</m:t>
                    </m:r>
                    <m:r>
                      <a:rPr lang="en-US" sz="2900" b="0" i="1">
                        <a:latin typeface="Cambria Math" panose="02040503050406030204" pitchFamily="18" charset="0"/>
                        <a:ea typeface="Cambria Math" panose="02040503050406030204" pitchFamily="18" charset="0"/>
                        <a:cs typeface="NikoshBAN" panose="02000000000000000000" pitchFamily="2" charset="0"/>
                      </a:rPr>
                      <m:t>𝜃</m:t>
                    </m:r>
                  </m:oMath>
                </a14:m>
                <a:endParaRPr lang="en-US" sz="2900" dirty="0"/>
              </a:p>
            </p:txBody>
          </p:sp>
        </mc:Choice>
        <mc:Fallback xmlns="">
          <p:sp>
            <p:nvSpPr>
              <p:cNvPr id="56" name="Rectangle 55">
                <a:extLst>
                  <a:ext uri="{FF2B5EF4-FFF2-40B4-BE49-F238E27FC236}">
                    <a16:creationId xmlns:a16="http://schemas.microsoft.com/office/drawing/2014/main" id="{1EAE4DE3-2268-40A2-AD93-E0AF02C5FBAC}"/>
                  </a:ext>
                </a:extLst>
              </p:cNvPr>
              <p:cNvSpPr>
                <a:spLocks noRot="1" noChangeAspect="1" noMove="1" noResize="1" noEditPoints="1" noAdjustHandles="1" noChangeArrowheads="1" noChangeShapeType="1" noTextEdit="1"/>
              </p:cNvSpPr>
              <p:nvPr/>
            </p:nvSpPr>
            <p:spPr>
              <a:xfrm>
                <a:off x="5729966" y="5285479"/>
                <a:ext cx="6176895" cy="802656"/>
              </a:xfrm>
              <a:prstGeom prst="rect">
                <a:avLst/>
              </a:prstGeom>
              <a:blipFill>
                <a:blip r:embed="rId16"/>
                <a:stretch>
                  <a:fillRect l="-2172"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FDB0DC49-362F-4A90-9A97-427F337DF57D}"/>
                  </a:ext>
                </a:extLst>
              </p:cNvPr>
              <p:cNvSpPr/>
              <p:nvPr/>
            </p:nvSpPr>
            <p:spPr>
              <a:xfrm>
                <a:off x="6096000" y="4754406"/>
                <a:ext cx="6176895" cy="538609"/>
              </a:xfrm>
              <a:prstGeom prst="rect">
                <a:avLst/>
              </a:prstGeom>
            </p:spPr>
            <p:txBody>
              <a:bodyPr wrap="square">
                <a:spAutoFit/>
              </a:bodyPr>
              <a:lstStyle/>
              <a:p>
                <a:pPr algn="just"/>
                <a:r>
                  <a:rPr lang="en-US" sz="29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900" i="1">
                            <a:latin typeface="Cambria Math" panose="02040503050406030204" pitchFamily="18" charset="0"/>
                            <a:cs typeface="NikoshBAN" panose="02000000000000000000" pitchFamily="2" charset="0"/>
                          </a:rPr>
                        </m:ctrlPr>
                      </m:sSubPr>
                      <m:e>
                        <m:r>
                          <a:rPr lang="en-US" sz="2900" i="1">
                            <a:latin typeface="Cambria Math" panose="02040503050406030204" pitchFamily="18" charset="0"/>
                            <a:cs typeface="NikoshBAN" panose="02000000000000000000" pitchFamily="2" charset="0"/>
                          </a:rPr>
                          <m:t>𝐸</m:t>
                        </m:r>
                      </m:e>
                      <m:sub>
                        <m:r>
                          <a:rPr lang="en-US" sz="2900" i="1">
                            <a:latin typeface="Cambria Math" panose="02040503050406030204" pitchFamily="18" charset="0"/>
                            <a:cs typeface="NikoshBAN" panose="02000000000000000000" pitchFamily="2" charset="0"/>
                          </a:rPr>
                          <m:t>1</m:t>
                        </m:r>
                      </m:sub>
                    </m:sSub>
                  </m:oMath>
                </a14:m>
                <a:r>
                  <a:rPr lang="en-US" sz="2900" dirty="0">
                    <a:latin typeface="Times New Roman" panose="02020603050405020304" pitchFamily="18" charset="0"/>
                    <a:cs typeface="Times New Roman" panose="02020603050405020304" pitchFamily="18" charset="0"/>
                  </a:rPr>
                  <a:t>+</a:t>
                </a:r>
                <a:r>
                  <a:rPr lang="en-US" sz="2900" dirty="0">
                    <a:cs typeface="NikoshBAN" panose="02000000000000000000" pitchFamily="2" charset="0"/>
                  </a:rPr>
                  <a:t> </a:t>
                </a:r>
                <a14:m>
                  <m:oMath xmlns:m="http://schemas.openxmlformats.org/officeDocument/2006/math">
                    <m:sSub>
                      <m:sSubPr>
                        <m:ctrlPr>
                          <a:rPr lang="en-US" sz="2900" i="1">
                            <a:latin typeface="Cambria Math" panose="02040503050406030204" pitchFamily="18" charset="0"/>
                            <a:cs typeface="NikoshBAN" panose="02000000000000000000" pitchFamily="2" charset="0"/>
                          </a:rPr>
                        </m:ctrlPr>
                      </m:sSubPr>
                      <m:e>
                        <m:r>
                          <a:rPr lang="en-US" sz="2900" i="1">
                            <a:latin typeface="Cambria Math" panose="02040503050406030204" pitchFamily="18" charset="0"/>
                            <a:cs typeface="NikoshBAN" panose="02000000000000000000" pitchFamily="2" charset="0"/>
                          </a:rPr>
                          <m:t>𝐸</m:t>
                        </m:r>
                      </m:e>
                      <m:sub>
                        <m:r>
                          <a:rPr lang="en-US" sz="2900" i="1">
                            <a:latin typeface="Cambria Math" panose="02040503050406030204" pitchFamily="18" charset="0"/>
                            <a:cs typeface="NikoshBAN" panose="02000000000000000000" pitchFamily="2" charset="0"/>
                          </a:rPr>
                          <m:t>2</m:t>
                        </m:r>
                      </m:sub>
                    </m:sSub>
                  </m:oMath>
                </a14:m>
                <a:r>
                  <a:rPr lang="en-US" sz="2900" dirty="0">
                    <a:latin typeface="Times New Roman" panose="02020603050405020304" pitchFamily="18" charset="0"/>
                    <a:cs typeface="Times New Roman" panose="02020603050405020304" pitchFamily="18" charset="0"/>
                  </a:rPr>
                  <a:t>)</a:t>
                </a:r>
                <a:r>
                  <a:rPr lang="en-US" sz="2900" dirty="0">
                    <a:cs typeface="NikoshBAN" panose="02000000000000000000" pitchFamily="2" charset="0"/>
                  </a:rPr>
                  <a:t> </a:t>
                </a:r>
                <a14:m>
                  <m:oMath xmlns:m="http://schemas.openxmlformats.org/officeDocument/2006/math">
                    <m:r>
                      <a:rPr lang="en-US" sz="2900" i="1">
                        <a:latin typeface="Cambria Math" panose="02040503050406030204" pitchFamily="18" charset="0"/>
                        <a:cs typeface="NikoshBAN" panose="02000000000000000000" pitchFamily="2" charset="0"/>
                      </a:rPr>
                      <m:t>𝑐𝑜𝑠</m:t>
                    </m:r>
                    <m:r>
                      <a:rPr lang="en-US" sz="2900" i="1">
                        <a:latin typeface="Cambria Math" panose="02040503050406030204" pitchFamily="18" charset="0"/>
                        <a:ea typeface="Cambria Math" panose="02040503050406030204" pitchFamily="18" charset="0"/>
                        <a:cs typeface="NikoshBAN" panose="02000000000000000000" pitchFamily="2" charset="0"/>
                      </a:rPr>
                      <m:t>𝜃</m:t>
                    </m:r>
                  </m:oMath>
                </a14:m>
                <a:endParaRPr lang="en-US" sz="2900" dirty="0"/>
              </a:p>
            </p:txBody>
          </p:sp>
        </mc:Choice>
        <mc:Fallback xmlns="">
          <p:sp>
            <p:nvSpPr>
              <p:cNvPr id="57" name="Rectangle 56">
                <a:extLst>
                  <a:ext uri="{FF2B5EF4-FFF2-40B4-BE49-F238E27FC236}">
                    <a16:creationId xmlns:a16="http://schemas.microsoft.com/office/drawing/2014/main" id="{FDB0DC49-362F-4A90-9A97-427F337DF57D}"/>
                  </a:ext>
                </a:extLst>
              </p:cNvPr>
              <p:cNvSpPr>
                <a:spLocks noRot="1" noChangeAspect="1" noMove="1" noResize="1" noEditPoints="1" noAdjustHandles="1" noChangeArrowheads="1" noChangeShapeType="1" noTextEdit="1"/>
              </p:cNvSpPr>
              <p:nvPr/>
            </p:nvSpPr>
            <p:spPr>
              <a:xfrm>
                <a:off x="6096000" y="4754406"/>
                <a:ext cx="6176895" cy="538609"/>
              </a:xfrm>
              <a:prstGeom prst="rect">
                <a:avLst/>
              </a:prstGeom>
              <a:blipFill>
                <a:blip r:embed="rId17"/>
                <a:stretch>
                  <a:fillRect l="-2073" t="-13636" b="-30682"/>
                </a:stretch>
              </a:blipFill>
            </p:spPr>
            <p:txBody>
              <a:bodyPr/>
              <a:lstStyle/>
              <a:p>
                <a:r>
                  <a:rPr lang="en-US">
                    <a:noFill/>
                  </a:rPr>
                  <a:t> </a:t>
                </a:r>
              </a:p>
            </p:txBody>
          </p:sp>
        </mc:Fallback>
      </mc:AlternateContent>
    </p:spTree>
    <p:extLst>
      <p:ext uri="{BB962C8B-B14F-4D97-AF65-F5344CB8AC3E}">
        <p14:creationId xmlns:p14="http://schemas.microsoft.com/office/powerpoint/2010/main" val="3438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randombar(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randombar(horizont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randombar(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randombar(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D67B04-2F33-47C6-A92D-395B6CCDA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32" y="765591"/>
            <a:ext cx="10368161" cy="5280648"/>
          </a:xfrm>
          <a:prstGeom prst="rect">
            <a:avLst/>
          </a:prstGeom>
        </p:spPr>
      </p:pic>
      <p:sp>
        <p:nvSpPr>
          <p:cNvPr id="10" name="Rectangle 9">
            <a:extLst>
              <a:ext uri="{FF2B5EF4-FFF2-40B4-BE49-F238E27FC236}">
                <a16:creationId xmlns:a16="http://schemas.microsoft.com/office/drawing/2014/main" id="{0205646C-E2DA-447D-91D0-6FF1A3CD4B83}"/>
              </a:ext>
            </a:extLst>
          </p:cNvPr>
          <p:cNvSpPr/>
          <p:nvPr/>
        </p:nvSpPr>
        <p:spPr>
          <a:xfrm>
            <a:off x="-275219" y="3261498"/>
            <a:ext cx="7539134" cy="2123658"/>
          </a:xfrm>
          <a:prstGeom prst="rect">
            <a:avLst/>
          </a:prstGeom>
        </p:spPr>
        <p:txBody>
          <a:bodyPr wrap="square">
            <a:spAutoFit/>
          </a:bodyPr>
          <a:lstStyle/>
          <a:p>
            <a:pPr algn="ctr"/>
            <a:r>
              <a:rPr lang="bn-IN" sz="3200" dirty="0">
                <a:latin typeface="NikoshBAN" panose="02000000000000000000" pitchFamily="2" charset="0"/>
                <a:cs typeface="NikoshBAN" panose="02000000000000000000" pitchFamily="2" charset="0"/>
              </a:rPr>
              <a:t>মোহাম্মদ মুজাহিদুল আমিন সোহেল </a:t>
            </a:r>
          </a:p>
          <a:p>
            <a:pPr algn="ctr"/>
            <a:r>
              <a:rPr lang="bn-IN" sz="2400" dirty="0">
                <a:latin typeface="NikoshBAN" panose="02000000000000000000" pitchFamily="2" charset="0"/>
                <a:cs typeface="NikoshBAN" panose="02000000000000000000" pitchFamily="2" charset="0"/>
              </a:rPr>
              <a:t>প্রভাষক </a:t>
            </a:r>
          </a:p>
          <a:p>
            <a:pPr algn="ctr"/>
            <a:r>
              <a:rPr lang="bn-IN" sz="2400" dirty="0">
                <a:latin typeface="NikoshBAN" panose="02000000000000000000" pitchFamily="2" charset="0"/>
                <a:cs typeface="NikoshBAN" panose="02000000000000000000" pitchFamily="2" charset="0"/>
              </a:rPr>
              <a:t>পদার্থ বিজ্ঞান বিভাগ</a:t>
            </a:r>
          </a:p>
          <a:p>
            <a:pPr algn="ctr"/>
            <a:r>
              <a:rPr lang="bn-IN" sz="2800" dirty="0">
                <a:latin typeface="NikoshBAN" panose="02000000000000000000" pitchFamily="2" charset="0"/>
                <a:cs typeface="NikoshBAN" panose="02000000000000000000" pitchFamily="2" charset="0"/>
              </a:rPr>
              <a:t>ভোলইন বাজার উচ্চ বিদ্যালয় ও কলেজ</a:t>
            </a:r>
          </a:p>
          <a:p>
            <a:pPr algn="ctr"/>
            <a:r>
              <a:rPr lang="bn-IN" sz="2400" dirty="0">
                <a:latin typeface="NikoshBAN" panose="02000000000000000000" pitchFamily="2" charset="0"/>
                <a:cs typeface="NikoshBAN" panose="02000000000000000000" pitchFamily="2" charset="0"/>
              </a:rPr>
              <a:t>নাঙ্গলকোট কুমিল্লা।</a:t>
            </a:r>
            <a:endParaRPr lang="en-US" dirty="0"/>
          </a:p>
        </p:txBody>
      </p:sp>
      <p:sp>
        <p:nvSpPr>
          <p:cNvPr id="12" name="Rectangle 11">
            <a:extLst>
              <a:ext uri="{FF2B5EF4-FFF2-40B4-BE49-F238E27FC236}">
                <a16:creationId xmlns:a16="http://schemas.microsoft.com/office/drawing/2014/main" id="{7E9521DD-BD77-4FF4-8777-D9D807B9DDF4}"/>
              </a:ext>
            </a:extLst>
          </p:cNvPr>
          <p:cNvSpPr/>
          <p:nvPr/>
        </p:nvSpPr>
        <p:spPr>
          <a:xfrm>
            <a:off x="5450598" y="811761"/>
            <a:ext cx="1813317" cy="830997"/>
          </a:xfrm>
          <a:prstGeom prst="rect">
            <a:avLst/>
          </a:prstGeom>
        </p:spPr>
        <p:txBody>
          <a:bodyPr wrap="none">
            <a:spAutoFit/>
          </a:bodyPr>
          <a:lstStyle/>
          <a:p>
            <a:pPr algn="ctr"/>
            <a:r>
              <a:rPr lang="en-US" sz="4800" b="1" dirty="0" err="1">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2CAE0049-22A1-4D04-B391-CB36C799E452}"/>
              </a:ext>
            </a:extLst>
          </p:cNvPr>
          <p:cNvSpPr/>
          <p:nvPr/>
        </p:nvSpPr>
        <p:spPr>
          <a:xfrm>
            <a:off x="261256" y="5335675"/>
            <a:ext cx="6096000" cy="646331"/>
          </a:xfrm>
          <a:prstGeom prst="rect">
            <a:avLst/>
          </a:prstGeom>
        </p:spPr>
        <p:txBody>
          <a:bodyPr>
            <a:spAutoFit/>
          </a:bodyPr>
          <a:lstStyle/>
          <a:p>
            <a:pPr algn="ctr"/>
            <a:r>
              <a:rPr lang="en-US" b="1" dirty="0"/>
              <a:t>Phone No: 01711971742</a:t>
            </a:r>
          </a:p>
          <a:p>
            <a:pPr algn="ctr"/>
            <a:r>
              <a:rPr lang="en-US" b="1" dirty="0"/>
              <a:t>e-mail:-mmasohel76@gmail.com</a:t>
            </a:r>
            <a:endParaRPr lang="en-US" sz="1400" b="1" dirty="0"/>
          </a:p>
        </p:txBody>
      </p:sp>
      <p:pic>
        <p:nvPicPr>
          <p:cNvPr id="19" name="Content Placeholder 8">
            <a:extLst>
              <a:ext uri="{FF2B5EF4-FFF2-40B4-BE49-F238E27FC236}">
                <a16:creationId xmlns:a16="http://schemas.microsoft.com/office/drawing/2014/main" id="{58DFE5C2-C056-4A88-8295-008F33A5E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274" y="1472844"/>
            <a:ext cx="1403074" cy="1672819"/>
          </a:xfrm>
          <a:prstGeom prst="rect">
            <a:avLst/>
          </a:prstGeom>
        </p:spPr>
      </p:pic>
      <p:sp>
        <p:nvSpPr>
          <p:cNvPr id="20" name="Rectangle 19">
            <a:extLst>
              <a:ext uri="{FF2B5EF4-FFF2-40B4-BE49-F238E27FC236}">
                <a16:creationId xmlns:a16="http://schemas.microsoft.com/office/drawing/2014/main" id="{A6AC718B-8C16-4BB7-9A1A-6FEBD65F1CAF}"/>
              </a:ext>
            </a:extLst>
          </p:cNvPr>
          <p:cNvSpPr/>
          <p:nvPr/>
        </p:nvSpPr>
        <p:spPr>
          <a:xfrm>
            <a:off x="5218293" y="3209972"/>
            <a:ext cx="6096000" cy="1877437"/>
          </a:xfrm>
          <a:prstGeom prst="rect">
            <a:avLst/>
          </a:prstGeom>
        </p:spPr>
        <p:txBody>
          <a:bodyPr>
            <a:spAutoFit/>
          </a:bodyPr>
          <a:lstStyle/>
          <a:p>
            <a:pPr algn="ctr"/>
            <a:r>
              <a:rPr lang="bn-IN" sz="4000" b="1" dirty="0">
                <a:latin typeface="NikoshBAN" panose="02000000000000000000" pitchFamily="2" charset="0"/>
                <a:cs typeface="NikoshBAN" panose="02000000000000000000" pitchFamily="2" charset="0"/>
              </a:rPr>
              <a:t>পদার্থবিজ্ঞান </a:t>
            </a:r>
            <a:r>
              <a:rPr lang="bn-IN"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দ্বিতীয়</a:t>
            </a:r>
            <a:r>
              <a:rPr lang="bn-IN" sz="3600" b="1" dirty="0">
                <a:latin typeface="NikoshBAN" panose="02000000000000000000" pitchFamily="2" charset="0"/>
                <a:cs typeface="NikoshBAN" panose="02000000000000000000" pitchFamily="2" charset="0"/>
              </a:rPr>
              <a:t> পত্র</a:t>
            </a:r>
          </a:p>
          <a:p>
            <a:pPr algn="ctr"/>
            <a:r>
              <a:rPr lang="en-US" sz="2400" dirty="0" err="1">
                <a:latin typeface="NikoshBAN" panose="02000000000000000000" pitchFamily="2" charset="0"/>
                <a:cs typeface="NikoshBAN" panose="02000000000000000000" pitchFamily="2" charset="0"/>
              </a:rPr>
              <a:t>দ্বাদশ</a:t>
            </a:r>
            <a:r>
              <a:rPr lang="bn-IN" sz="2400" dirty="0">
                <a:latin typeface="NikoshBAN" panose="02000000000000000000" pitchFamily="2" charset="0"/>
                <a:cs typeface="NikoshBAN" panose="02000000000000000000" pitchFamily="2" charset="0"/>
              </a:rPr>
              <a:t> শ্রেণি </a:t>
            </a:r>
          </a:p>
          <a:p>
            <a:pPr algn="ctr"/>
            <a:r>
              <a:rPr lang="en-US" sz="2400" dirty="0" err="1">
                <a:latin typeface="NikoshBAN" panose="02000000000000000000" pitchFamily="2" charset="0"/>
                <a:cs typeface="NikoshBAN" panose="02000000000000000000" pitchFamily="2" charset="0"/>
              </a:rPr>
              <a:t>দ্বিতীয়</a:t>
            </a:r>
            <a:r>
              <a:rPr lang="bn-IN" sz="2400" dirty="0">
                <a:latin typeface="NikoshBAN" panose="02000000000000000000" pitchFamily="2" charset="0"/>
                <a:cs typeface="NikoshBAN" panose="02000000000000000000" pitchFamily="2" charset="0"/>
              </a:rPr>
              <a:t> অধ্যায়</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US" sz="2400" dirty="0" err="1">
                <a:latin typeface="NikoshBAN" panose="02000000000000000000" pitchFamily="2" charset="0"/>
                <a:cs typeface="NikoshBAN" panose="02000000000000000000" pitchFamily="2" charset="0"/>
              </a:rPr>
              <a:t>্থির</a:t>
            </a:r>
            <a:r>
              <a:rPr lang="en-US" sz="2400" dirty="0">
                <a:latin typeface="NikoshBAN" panose="02000000000000000000" pitchFamily="2" charset="0"/>
                <a:cs typeface="NikoshBAN" panose="02000000000000000000" pitchFamily="2" charset="0"/>
              </a:rPr>
              <a:t> ত</a:t>
            </a:r>
            <a:r>
              <a:rPr lang="as-IN" sz="2400" dirty="0">
                <a:latin typeface="NikoshBAN" panose="02000000000000000000" pitchFamily="2" charset="0"/>
                <a:cs typeface="NikoshBAN" panose="02000000000000000000" pitchFamily="2" charset="0"/>
              </a:rPr>
              <a:t>ড়</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ৎ</a:t>
            </a:r>
            <a:r>
              <a:rPr lang="en-US" sz="2400" dirty="0">
                <a:latin typeface="NikoshBAN" panose="02000000000000000000" pitchFamily="2" charset="0"/>
                <a:cs typeface="NikoshBAN" panose="02000000000000000000" pitchFamily="2" charset="0"/>
              </a:rPr>
              <a:t>)</a:t>
            </a:r>
            <a:endParaRPr lang="bn-IN" sz="2400" dirty="0">
              <a:latin typeface="NikoshBAN" panose="02000000000000000000" pitchFamily="2" charset="0"/>
              <a:cs typeface="NikoshBAN" panose="02000000000000000000" pitchFamily="2" charset="0"/>
            </a:endParaRPr>
          </a:p>
          <a:p>
            <a:pPr algn="ctr"/>
            <a:r>
              <a:rPr lang="bn-IN" sz="2400" dirty="0">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৫</a:t>
            </a:r>
            <a:r>
              <a:rPr lang="en-US" sz="2400" dirty="0">
                <a:latin typeface="NikoshBAN" panose="02000000000000000000" pitchFamily="2" charset="0"/>
                <a:cs typeface="NikoshBAN" panose="02000000000000000000" pitchFamily="2" charset="0"/>
              </a:rPr>
              <a:t>০</a:t>
            </a:r>
            <a:r>
              <a:rPr lang="bn-IN" sz="2400" dirty="0">
                <a:latin typeface="NikoshBAN" panose="02000000000000000000" pitchFamily="2" charset="0"/>
                <a:cs typeface="NikoshBAN" panose="02000000000000000000" pitchFamily="2" charset="0"/>
              </a:rPr>
              <a:t> মিনিট  </a:t>
            </a:r>
            <a:endParaRPr lang="bn-IN" dirty="0">
              <a:latin typeface="NikoshBAN" panose="02000000000000000000" pitchFamily="2" charset="0"/>
              <a:cs typeface="NikoshBAN" panose="02000000000000000000" pitchFamily="2" charset="0"/>
            </a:endParaRPr>
          </a:p>
        </p:txBody>
      </p:sp>
      <p:cxnSp>
        <p:nvCxnSpPr>
          <p:cNvPr id="22" name="Straight Connector 21">
            <a:extLst>
              <a:ext uri="{FF2B5EF4-FFF2-40B4-BE49-F238E27FC236}">
                <a16:creationId xmlns:a16="http://schemas.microsoft.com/office/drawing/2014/main" id="{010E9172-AEBB-4B7E-8063-4F8CC96E546B}"/>
              </a:ext>
            </a:extLst>
          </p:cNvPr>
          <p:cNvCxnSpPr/>
          <p:nvPr/>
        </p:nvCxnSpPr>
        <p:spPr>
          <a:xfrm>
            <a:off x="6123989" y="2080727"/>
            <a:ext cx="0" cy="357811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26690AA0-E6F0-4B8B-AB93-E317301BA7AC}"/>
              </a:ext>
            </a:extLst>
          </p:cNvPr>
          <p:cNvCxnSpPr/>
          <p:nvPr/>
        </p:nvCxnSpPr>
        <p:spPr>
          <a:xfrm>
            <a:off x="6198634" y="2822886"/>
            <a:ext cx="0" cy="2337392"/>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C2F8D5A9-0926-4AD0-AF33-DAF3A40FBFFD}"/>
              </a:ext>
            </a:extLst>
          </p:cNvPr>
          <p:cNvCxnSpPr/>
          <p:nvPr/>
        </p:nvCxnSpPr>
        <p:spPr>
          <a:xfrm>
            <a:off x="6046234" y="2822886"/>
            <a:ext cx="0" cy="2337392"/>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038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255630B-A847-4FF7-9188-62600C4DE1FA}"/>
                  </a:ext>
                </a:extLst>
              </p:cNvPr>
              <p:cNvSpPr/>
              <p:nvPr/>
            </p:nvSpPr>
            <p:spPr>
              <a:xfrm>
                <a:off x="685011" y="1028734"/>
                <a:ext cx="9534916" cy="1060355"/>
              </a:xfrm>
              <a:prstGeom prst="rect">
                <a:avLst/>
              </a:prstGeom>
            </p:spPr>
            <p:txBody>
              <a:bodyPr wrap="square">
                <a:spAutoFit/>
              </a:bodyPr>
              <a:lstStyle/>
              <a:p>
                <a:pPr algn="just"/>
                <a:r>
                  <a:rPr lang="en-US" sz="3600" dirty="0">
                    <a:solidFill>
                      <a:schemeClr val="tx1"/>
                    </a:solidFill>
                    <a:latin typeface="NikoshBAN" panose="02000000000000000000" pitchFamily="2" charset="0"/>
                    <a:cs typeface="NikoshBAN" panose="02000000000000000000" pitchFamily="2" charset="0"/>
                  </a:rPr>
                  <a:t>E</a:t>
                </a:r>
                <a:r>
                  <a:rPr lang="bn-BD"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Times New Roman" panose="02020603050405020304" pitchFamily="18" charset="0"/>
                    <a:cs typeface="Times New Roman" panose="02020603050405020304" pitchFamily="18" charset="0"/>
                  </a:rPr>
                  <a:t>2</a:t>
                </a:r>
                <a14:m>
                  <m:oMath xmlns:m="http://schemas.openxmlformats.org/officeDocument/2006/math">
                    <m:r>
                      <a:rPr lang="en-US" sz="3600" b="0" i="0" smtClean="0">
                        <a:latin typeface="Cambria Math" panose="02040503050406030204" pitchFamily="18" charset="0"/>
                        <a:cs typeface="NikoshBAN" panose="02000000000000000000" pitchFamily="2" charset="0"/>
                      </a:rPr>
                      <m:t>.</m:t>
                    </m:r>
                    <m:f>
                      <m:fPr>
                        <m:ctrlPr>
                          <a:rPr lang="bn-BD" sz="3600" i="1">
                            <a:latin typeface="Cambria Math" panose="02040503050406030204" pitchFamily="18" charset="0"/>
                            <a:cs typeface="NikoshBAN" panose="02000000000000000000" pitchFamily="2" charset="0"/>
                          </a:rPr>
                        </m:ctrlPr>
                      </m:fPr>
                      <m:num>
                        <m:r>
                          <a:rPr lang="en-US" sz="3600" i="1">
                            <a:latin typeface="Cambria Math" panose="02040503050406030204" pitchFamily="18" charset="0"/>
                            <a:cs typeface="NikoshBAN" panose="02000000000000000000" pitchFamily="2" charset="0"/>
                          </a:rPr>
                          <m:t>1</m:t>
                        </m:r>
                      </m:num>
                      <m:den>
                        <m:r>
                          <a:rPr lang="bn-BD" sz="3600" i="1">
                            <a:latin typeface="Cambria Math" panose="02040503050406030204" pitchFamily="18" charset="0"/>
                            <a:cs typeface="NikoshBAN" panose="02000000000000000000" pitchFamily="2" charset="0"/>
                          </a:rPr>
                          <m:t>4</m:t>
                        </m:r>
                        <m:r>
                          <a:rPr lang="bn-BD" sz="36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600" i="1">
                                <a:latin typeface="Cambria Math" panose="02040503050406030204" pitchFamily="18" charset="0"/>
                                <a:ea typeface="Cambria Math" panose="02040503050406030204" pitchFamily="18" charset="0"/>
                                <a:cs typeface="NikoshBAN" panose="02000000000000000000" pitchFamily="2" charset="0"/>
                              </a:rPr>
                            </m:ctrlPr>
                          </m:sSubPr>
                          <m:e>
                            <m:r>
                              <a:rPr lang="bn-BD" sz="3600" i="1">
                                <a:latin typeface="Cambria Math" panose="02040503050406030204" pitchFamily="18" charset="0"/>
                                <a:ea typeface="Cambria Math" panose="02040503050406030204" pitchFamily="18" charset="0"/>
                                <a:cs typeface="NikoshBAN" panose="02000000000000000000" pitchFamily="2" charset="0"/>
                              </a:rPr>
                              <m:t>𝜖</m:t>
                            </m:r>
                          </m:e>
                          <m:sub>
                            <m:r>
                              <a:rPr lang="bn-BD" sz="3600" i="1">
                                <a:latin typeface="Cambria Math" panose="02040503050406030204" pitchFamily="18" charset="0"/>
                                <a:ea typeface="Cambria Math" panose="02040503050406030204" pitchFamily="18" charset="0"/>
                                <a:cs typeface="NikoshBAN" panose="02000000000000000000" pitchFamily="2" charset="0"/>
                              </a:rPr>
                              <m:t>0</m:t>
                            </m:r>
                          </m:sub>
                        </m:sSub>
                      </m:den>
                    </m:f>
                    <m:f>
                      <m:fPr>
                        <m:ctrlPr>
                          <a:rPr lang="bn-BD" sz="3600" i="1">
                            <a:latin typeface="Cambria Math" panose="02040503050406030204" pitchFamily="18" charset="0"/>
                            <a:cs typeface="NikoshBAN" panose="02000000000000000000" pitchFamily="2" charset="0"/>
                          </a:rPr>
                        </m:ctrlPr>
                      </m:fPr>
                      <m:num>
                        <m:r>
                          <a:rPr lang="bn-BD" sz="3600" i="1">
                            <a:latin typeface="Cambria Math" panose="02040503050406030204" pitchFamily="18" charset="0"/>
                            <a:cs typeface="NikoshBAN" panose="02000000000000000000" pitchFamily="2" charset="0"/>
                          </a:rPr>
                          <m:t>𝑞</m:t>
                        </m:r>
                      </m:num>
                      <m:den>
                        <m:d>
                          <m:dPr>
                            <m:ctrlPr>
                              <a:rPr lang="bn-BD" sz="3600" i="1">
                                <a:latin typeface="Cambria Math" panose="02040503050406030204" pitchFamily="18" charset="0"/>
                                <a:cs typeface="NikoshBAN" panose="02000000000000000000" pitchFamily="2" charset="0"/>
                              </a:rPr>
                            </m:ctrlPr>
                          </m:dPr>
                          <m:e>
                            <m:sSup>
                              <m:sSupPr>
                                <m:ctrlPr>
                                  <a:rPr lang="bn-BD" sz="3600" i="1">
                                    <a:latin typeface="Cambria Math" panose="02040503050406030204" pitchFamily="18" charset="0"/>
                                    <a:cs typeface="NikoshBAN" panose="02000000000000000000" pitchFamily="2" charset="0"/>
                                  </a:rPr>
                                </m:ctrlPr>
                              </m:sSupPr>
                              <m:e>
                                <m:r>
                                  <a:rPr lang="en-US" sz="3600" i="1">
                                    <a:latin typeface="Cambria Math" panose="02040503050406030204" pitchFamily="18" charset="0"/>
                                    <a:cs typeface="NikoshBAN" panose="02000000000000000000" pitchFamily="2" charset="0"/>
                                  </a:rPr>
                                  <m:t>𝑟</m:t>
                                </m:r>
                              </m:e>
                              <m:sup>
                                <m:r>
                                  <a:rPr lang="en-US" sz="3600" i="1">
                                    <a:latin typeface="Cambria Math" panose="02040503050406030204" pitchFamily="18" charset="0"/>
                                    <a:cs typeface="NikoshBAN" panose="02000000000000000000" pitchFamily="2" charset="0"/>
                                  </a:rPr>
                                  <m:t>2</m:t>
                                </m:r>
                              </m:sup>
                            </m:sSup>
                            <m:r>
                              <a:rPr lang="en-US" sz="3600" i="1">
                                <a:latin typeface="Cambria Math" panose="02040503050406030204" pitchFamily="18" charset="0"/>
                                <a:cs typeface="NikoshBAN" panose="02000000000000000000" pitchFamily="2" charset="0"/>
                              </a:rPr>
                              <m:t>+</m:t>
                            </m:r>
                            <m:sSup>
                              <m:sSupPr>
                                <m:ctrlPr>
                                  <a:rPr lang="en-US" sz="3600" i="1">
                                    <a:latin typeface="Cambria Math" panose="02040503050406030204" pitchFamily="18" charset="0"/>
                                    <a:cs typeface="NikoshBAN" panose="02000000000000000000" pitchFamily="2" charset="0"/>
                                  </a:rPr>
                                </m:ctrlPr>
                              </m:sSupPr>
                              <m:e>
                                <m:r>
                                  <a:rPr lang="en-US" sz="3600" i="1">
                                    <a:latin typeface="Cambria Math" panose="02040503050406030204" pitchFamily="18" charset="0"/>
                                    <a:cs typeface="NikoshBAN" panose="02000000000000000000" pitchFamily="2" charset="0"/>
                                  </a:rPr>
                                  <m:t>𝑙</m:t>
                                </m:r>
                              </m:e>
                              <m:sup>
                                <m:r>
                                  <a:rPr lang="en-US" sz="3600" i="1">
                                    <a:latin typeface="Cambria Math" panose="02040503050406030204" pitchFamily="18" charset="0"/>
                                    <a:cs typeface="NikoshBAN" panose="02000000000000000000" pitchFamily="2" charset="0"/>
                                  </a:rPr>
                                  <m:t>2</m:t>
                                </m:r>
                              </m:sup>
                            </m:sSup>
                          </m:e>
                        </m:d>
                      </m:den>
                    </m:f>
                    <m:f>
                      <m:fPr>
                        <m:ctrlPr>
                          <a:rPr lang="en-US" sz="3600" i="1">
                            <a:latin typeface="Cambria Math" panose="02040503050406030204" pitchFamily="18" charset="0"/>
                            <a:cs typeface="NikoshBAN" panose="02000000000000000000" pitchFamily="2" charset="0"/>
                          </a:rPr>
                        </m:ctrlPr>
                      </m:fPr>
                      <m:num>
                        <m:r>
                          <a:rPr lang="en-US" sz="3600" b="0" i="1" smtClean="0">
                            <a:latin typeface="Cambria Math" panose="02040503050406030204" pitchFamily="18" charset="0"/>
                            <a:cs typeface="NikoshBAN" panose="02000000000000000000" pitchFamily="2" charset="0"/>
                          </a:rPr>
                          <m:t>𝑙</m:t>
                        </m:r>
                      </m:num>
                      <m:den>
                        <m:rad>
                          <m:radPr>
                            <m:degHide m:val="on"/>
                            <m:ctrlPr>
                              <a:rPr lang="en-US" sz="3600" i="1">
                                <a:latin typeface="Cambria Math" panose="02040503050406030204" pitchFamily="18" charset="0"/>
                              </a:rPr>
                            </m:ctrlPr>
                          </m:radPr>
                          <m:deg/>
                          <m:e>
                            <m:sSup>
                              <m:sSupPr>
                                <m:ctrlPr>
                                  <a:rPr lang="en-US" sz="3600" i="1">
                                    <a:latin typeface="Cambria Math" panose="02040503050406030204" pitchFamily="18" charset="0"/>
                                  </a:rPr>
                                </m:ctrlPr>
                              </m:sSupPr>
                              <m:e>
                                <m:r>
                                  <a:rPr lang="en-US" sz="3600" i="1">
                                    <a:latin typeface="Cambria Math" panose="02040503050406030204" pitchFamily="18" charset="0"/>
                                  </a:rPr>
                                  <m:t>𝑟</m:t>
                                </m:r>
                              </m:e>
                              <m:sup>
                                <m:r>
                                  <a:rPr lang="en-US" sz="3600" i="1">
                                    <a:latin typeface="Cambria Math" panose="02040503050406030204" pitchFamily="18" charset="0"/>
                                  </a:rPr>
                                  <m:t>2</m:t>
                                </m:r>
                              </m:sup>
                            </m:sSup>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𝑙</m:t>
                                </m:r>
                              </m:e>
                              <m:sup>
                                <m:r>
                                  <a:rPr lang="en-US" sz="3600" i="1">
                                    <a:latin typeface="Cambria Math" panose="02040503050406030204" pitchFamily="18" charset="0"/>
                                  </a:rPr>
                                  <m:t>2</m:t>
                                </m:r>
                              </m:sup>
                            </m:sSup>
                          </m:e>
                        </m:rad>
                      </m:den>
                    </m:f>
                    <m:r>
                      <a:rPr lang="en-US" sz="3600" b="0" i="1" smtClean="0">
                        <a:latin typeface="Cambria Math" panose="02040503050406030204" pitchFamily="18" charset="0"/>
                      </a:rPr>
                      <m:t>=</m:t>
                    </m:r>
                    <m:f>
                      <m:fPr>
                        <m:ctrlPr>
                          <a:rPr lang="bn-BD" sz="3600" i="1">
                            <a:latin typeface="Cambria Math" panose="02040503050406030204" pitchFamily="18" charset="0"/>
                            <a:cs typeface="NikoshBAN" panose="02000000000000000000" pitchFamily="2" charset="0"/>
                          </a:rPr>
                        </m:ctrlPr>
                      </m:fPr>
                      <m:num>
                        <m:r>
                          <a:rPr lang="en-US" sz="3600" i="1">
                            <a:latin typeface="Cambria Math" panose="02040503050406030204" pitchFamily="18" charset="0"/>
                            <a:cs typeface="NikoshBAN" panose="02000000000000000000" pitchFamily="2" charset="0"/>
                          </a:rPr>
                          <m:t>1</m:t>
                        </m:r>
                      </m:num>
                      <m:den>
                        <m:r>
                          <a:rPr lang="bn-BD" sz="3600" i="1">
                            <a:latin typeface="Cambria Math" panose="02040503050406030204" pitchFamily="18" charset="0"/>
                            <a:cs typeface="NikoshBAN" panose="02000000000000000000" pitchFamily="2" charset="0"/>
                          </a:rPr>
                          <m:t>4</m:t>
                        </m:r>
                        <m:r>
                          <a:rPr lang="bn-BD" sz="36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600" i="1">
                                <a:latin typeface="Cambria Math" panose="02040503050406030204" pitchFamily="18" charset="0"/>
                                <a:ea typeface="Cambria Math" panose="02040503050406030204" pitchFamily="18" charset="0"/>
                                <a:cs typeface="NikoshBAN" panose="02000000000000000000" pitchFamily="2" charset="0"/>
                              </a:rPr>
                            </m:ctrlPr>
                          </m:sSubPr>
                          <m:e>
                            <m:r>
                              <a:rPr lang="bn-BD" sz="3600" i="1">
                                <a:latin typeface="Cambria Math" panose="02040503050406030204" pitchFamily="18" charset="0"/>
                                <a:ea typeface="Cambria Math" panose="02040503050406030204" pitchFamily="18" charset="0"/>
                                <a:cs typeface="NikoshBAN" panose="02000000000000000000" pitchFamily="2" charset="0"/>
                              </a:rPr>
                              <m:t>𝜖</m:t>
                            </m:r>
                          </m:e>
                          <m:sub>
                            <m:r>
                              <a:rPr lang="bn-BD" sz="3600" i="1">
                                <a:latin typeface="Cambria Math" panose="02040503050406030204" pitchFamily="18" charset="0"/>
                                <a:ea typeface="Cambria Math" panose="02040503050406030204" pitchFamily="18" charset="0"/>
                                <a:cs typeface="NikoshBAN" panose="02000000000000000000" pitchFamily="2" charset="0"/>
                              </a:rPr>
                              <m:t>0</m:t>
                            </m:r>
                          </m:sub>
                        </m:sSub>
                      </m:den>
                    </m:f>
                    <m:f>
                      <m:fPr>
                        <m:ctrlPr>
                          <a:rPr lang="bn-BD" sz="3600" i="1" smtClean="0">
                            <a:latin typeface="Cambria Math" panose="02040503050406030204" pitchFamily="18" charset="0"/>
                            <a:cs typeface="NikoshBAN" panose="02000000000000000000" pitchFamily="2" charset="0"/>
                          </a:rPr>
                        </m:ctrlPr>
                      </m:fPr>
                      <m:num>
                        <m:r>
                          <a:rPr lang="en-US" sz="3600" b="0" i="1" smtClean="0">
                            <a:latin typeface="Cambria Math" panose="02040503050406030204" pitchFamily="18" charset="0"/>
                            <a:cs typeface="NikoshBAN" panose="02000000000000000000" pitchFamily="2" charset="0"/>
                          </a:rPr>
                          <m:t>2</m:t>
                        </m:r>
                        <m:r>
                          <a:rPr lang="en-US" sz="3600" b="0" i="1" smtClean="0">
                            <a:latin typeface="Cambria Math" panose="02040503050406030204" pitchFamily="18" charset="0"/>
                            <a:cs typeface="NikoshBAN" panose="02000000000000000000" pitchFamily="2" charset="0"/>
                          </a:rPr>
                          <m:t>𝑙𝑞</m:t>
                        </m:r>
                      </m:num>
                      <m:den>
                        <m:sSup>
                          <m:sSupPr>
                            <m:ctrlPr>
                              <a:rPr lang="en-US" sz="3600" i="1" smtClean="0">
                                <a:latin typeface="Cambria Math" panose="02040503050406030204" pitchFamily="18" charset="0"/>
                                <a:cs typeface="NikoshBAN" panose="02000000000000000000" pitchFamily="2" charset="0"/>
                              </a:rPr>
                            </m:ctrlPr>
                          </m:sSupPr>
                          <m:e>
                            <m:d>
                              <m:dPr>
                                <m:ctrlPr>
                                  <a:rPr lang="en-US" sz="3600" i="1" smtClean="0">
                                    <a:latin typeface="Cambria Math" panose="02040503050406030204" pitchFamily="18" charset="0"/>
                                    <a:cs typeface="NikoshBAN" panose="02000000000000000000" pitchFamily="2" charset="0"/>
                                  </a:rPr>
                                </m:ctrlPr>
                              </m:dPr>
                              <m:e>
                                <m:sSup>
                                  <m:sSupPr>
                                    <m:ctrlPr>
                                      <a:rPr lang="en-US" sz="3600" i="1" smtClean="0">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𝑟</m:t>
                                    </m:r>
                                  </m:e>
                                  <m:sup>
                                    <m:r>
                                      <a:rPr lang="en-US" sz="3600" b="0" i="1" smtClean="0">
                                        <a:latin typeface="Cambria Math" panose="02040503050406030204" pitchFamily="18" charset="0"/>
                                        <a:cs typeface="NikoshBAN" panose="02000000000000000000" pitchFamily="2" charset="0"/>
                                      </a:rPr>
                                      <m:t>2</m:t>
                                    </m:r>
                                  </m:sup>
                                </m:sSup>
                                <m:r>
                                  <a:rPr lang="en-US" sz="3600" b="0" i="1" smtClean="0">
                                    <a:latin typeface="Cambria Math" panose="02040503050406030204" pitchFamily="18" charset="0"/>
                                    <a:cs typeface="NikoshBAN" panose="02000000000000000000" pitchFamily="2" charset="0"/>
                                  </a:rPr>
                                  <m:t>+</m:t>
                                </m:r>
                                <m:sSup>
                                  <m:sSupPr>
                                    <m:ctrlPr>
                                      <a:rPr lang="en-US" sz="3600" b="0" i="1" smtClean="0">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𝑙</m:t>
                                    </m:r>
                                  </m:e>
                                  <m:sup>
                                    <m:r>
                                      <a:rPr lang="en-US" sz="3600" b="0" i="1" smtClean="0">
                                        <a:latin typeface="Cambria Math" panose="02040503050406030204" pitchFamily="18" charset="0"/>
                                        <a:cs typeface="NikoshBAN" panose="02000000000000000000" pitchFamily="2" charset="0"/>
                                      </a:rPr>
                                      <m:t>2</m:t>
                                    </m:r>
                                  </m:sup>
                                </m:sSup>
                              </m:e>
                            </m:d>
                          </m:e>
                          <m:sup>
                            <m:f>
                              <m:fPr>
                                <m:type m:val="skw"/>
                                <m:ctrlPr>
                                  <a:rPr lang="en-US" sz="3600" i="1" smtClean="0">
                                    <a:latin typeface="Cambria Math" panose="02040503050406030204" pitchFamily="18" charset="0"/>
                                    <a:cs typeface="NikoshBAN" panose="02000000000000000000" pitchFamily="2" charset="0"/>
                                  </a:rPr>
                                </m:ctrlPr>
                              </m:fPr>
                              <m:num>
                                <m:r>
                                  <a:rPr lang="en-US" sz="3600" b="0" i="1" smtClean="0">
                                    <a:latin typeface="Cambria Math" panose="02040503050406030204" pitchFamily="18" charset="0"/>
                                    <a:cs typeface="NikoshBAN" panose="02000000000000000000" pitchFamily="2" charset="0"/>
                                  </a:rPr>
                                  <m:t>3</m:t>
                                </m:r>
                              </m:num>
                              <m:den>
                                <m:r>
                                  <a:rPr lang="en-US" sz="3600" b="0" i="1" smtClean="0">
                                    <a:latin typeface="Cambria Math" panose="02040503050406030204" pitchFamily="18" charset="0"/>
                                    <a:cs typeface="NikoshBAN" panose="02000000000000000000" pitchFamily="2" charset="0"/>
                                  </a:rPr>
                                  <m:t>2</m:t>
                                </m:r>
                              </m:den>
                            </m:f>
                          </m:sup>
                        </m:sSup>
                        <m:r>
                          <a:rPr lang="en-US" sz="3600" b="0" i="1" smtClean="0">
                            <a:latin typeface="Cambria Math" panose="02040503050406030204" pitchFamily="18" charset="0"/>
                            <a:cs typeface="NikoshBAN" panose="02000000000000000000" pitchFamily="2" charset="0"/>
                          </a:rPr>
                          <m:t> </m:t>
                        </m:r>
                      </m:den>
                    </m:f>
                  </m:oMath>
                </a14:m>
                <a:endParaRPr lang="en-US" sz="3600" dirty="0"/>
              </a:p>
            </p:txBody>
          </p:sp>
        </mc:Choice>
        <mc:Fallback xmlns="">
          <p:sp>
            <p:nvSpPr>
              <p:cNvPr id="32" name="Rectangle 31">
                <a:extLst>
                  <a:ext uri="{FF2B5EF4-FFF2-40B4-BE49-F238E27FC236}">
                    <a16:creationId xmlns:a16="http://schemas.microsoft.com/office/drawing/2014/main" id="{D255630B-A847-4FF7-9188-62600C4DE1FA}"/>
                  </a:ext>
                </a:extLst>
              </p:cNvPr>
              <p:cNvSpPr>
                <a:spLocks noRot="1" noChangeAspect="1" noMove="1" noResize="1" noEditPoints="1" noAdjustHandles="1" noChangeArrowheads="1" noChangeShapeType="1" noTextEdit="1"/>
              </p:cNvSpPr>
              <p:nvPr/>
            </p:nvSpPr>
            <p:spPr>
              <a:xfrm>
                <a:off x="685011" y="1028734"/>
                <a:ext cx="9534916" cy="1060355"/>
              </a:xfrm>
              <a:prstGeom prst="rect">
                <a:avLst/>
              </a:prstGeom>
              <a:blipFill>
                <a:blip r:embed="rId3"/>
                <a:stretch>
                  <a:fillRect l="-1918"/>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83C484CD-F819-4683-91A3-C25E58606CBC}"/>
              </a:ext>
            </a:extLst>
          </p:cNvPr>
          <p:cNvSpPr txBox="1"/>
          <p:nvPr/>
        </p:nvSpPr>
        <p:spPr>
          <a:xfrm>
            <a:off x="4384216" y="2229490"/>
            <a:ext cx="5195010" cy="646331"/>
          </a:xfrm>
          <a:prstGeom prst="rect">
            <a:avLst/>
          </a:prstGeom>
          <a:noFill/>
          <a:ln>
            <a:noFill/>
          </a:ln>
        </p:spPr>
        <p:txBody>
          <a:bodyPr wrap="square" rtlCol="0">
            <a:spAutoFit/>
          </a:bodyPr>
          <a:lstStyle/>
          <a:p>
            <a:pPr algn="just"/>
            <a:r>
              <a:rPr lang="en-US" sz="3600" dirty="0" err="1">
                <a:solidFill>
                  <a:srgbClr val="7030A0"/>
                </a:solidFill>
                <a:latin typeface="NikoshBAN" panose="02000000000000000000" pitchFamily="2" charset="0"/>
                <a:cs typeface="NikoshBAN" panose="02000000000000000000" pitchFamily="2" charset="0"/>
              </a:rPr>
              <a:t>এটিই</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প্রাবল্যের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রাশিমালা</a:t>
            </a:r>
            <a:endParaRPr lang="en-US" sz="3600" dirty="0">
              <a:solidFill>
                <a:srgbClr val="7030A0"/>
              </a:solidFill>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944F4492-5596-4B6C-A9AF-5D5AA614C234}"/>
              </a:ext>
            </a:extLst>
          </p:cNvPr>
          <p:cNvSpPr txBox="1"/>
          <p:nvPr/>
        </p:nvSpPr>
        <p:spPr>
          <a:xfrm>
            <a:off x="679478" y="3010510"/>
            <a:ext cx="9135640" cy="646331"/>
          </a:xfrm>
          <a:prstGeom prst="rect">
            <a:avLst/>
          </a:prstGeom>
          <a:noFill/>
          <a:ln>
            <a:noFill/>
          </a:ln>
        </p:spPr>
        <p:txBody>
          <a:bodyPr wrap="square" rtlCol="0">
            <a:spAutoFit/>
          </a:bodyPr>
          <a:lstStyle/>
          <a:p>
            <a:pPr algn="just"/>
            <a:r>
              <a:rPr lang="en-US" sz="3600" dirty="0" err="1">
                <a:latin typeface="NikoshBAN" panose="02000000000000000000" pitchFamily="2" charset="0"/>
                <a:cs typeface="NikoshBAN" panose="02000000000000000000" pitchFamily="2" charset="0"/>
              </a:rPr>
              <a:t>যদি</a:t>
            </a:r>
            <a:r>
              <a:rPr lang="en-US" sz="3600" dirty="0">
                <a:latin typeface="NikoshBAN" panose="02000000000000000000" pitchFamily="2" charset="0"/>
                <a:cs typeface="NikoshBAN" panose="02000000000000000000" pitchFamily="2" charset="0"/>
              </a:rPr>
              <a:t> r &gt;&gt; l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প্রাবল্যের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রাশিমালা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হবেঃ</a:t>
            </a:r>
            <a:r>
              <a:rPr lang="en-US" sz="3600" dirty="0">
                <a:latin typeface="NikoshBAN" panose="02000000000000000000" pitchFamily="2" charset="0"/>
                <a:cs typeface="NikoshBAN" panose="02000000000000000000" pitchFamily="2" charset="0"/>
              </a:rPr>
              <a:t>- </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4A20339-C583-4129-8721-8256E0DD8A56}"/>
                  </a:ext>
                </a:extLst>
              </p:cNvPr>
              <p:cNvSpPr txBox="1"/>
              <p:nvPr/>
            </p:nvSpPr>
            <p:spPr>
              <a:xfrm>
                <a:off x="752950" y="3659345"/>
                <a:ext cx="5813941" cy="959173"/>
              </a:xfrm>
              <a:prstGeom prst="rect">
                <a:avLst/>
              </a:prstGeom>
              <a:noFill/>
              <a:ln>
                <a:noFill/>
              </a:ln>
            </p:spPr>
            <p:txBody>
              <a:bodyPr wrap="square" rtlCol="0">
                <a:spAutoFit/>
              </a:bodyPr>
              <a:lstStyle/>
              <a:p>
                <a:pPr algn="just"/>
                <a:r>
                  <a:rPr lang="en-US" sz="3600" dirty="0">
                    <a:latin typeface="NikoshBAN" panose="02000000000000000000" pitchFamily="2" charset="0"/>
                    <a:cs typeface="NikoshBAN" panose="02000000000000000000" pitchFamily="2" charset="0"/>
                  </a:rPr>
                  <a:t>E= </a:t>
                </a:r>
                <a14:m>
                  <m:oMath xmlns:m="http://schemas.openxmlformats.org/officeDocument/2006/math">
                    <m:f>
                      <m:fPr>
                        <m:ctrlPr>
                          <a:rPr lang="bn-BD" sz="3600" i="1">
                            <a:latin typeface="Cambria Math" panose="02040503050406030204" pitchFamily="18" charset="0"/>
                            <a:cs typeface="NikoshBAN" panose="02000000000000000000" pitchFamily="2" charset="0"/>
                          </a:rPr>
                        </m:ctrlPr>
                      </m:fPr>
                      <m:num>
                        <m:r>
                          <a:rPr lang="en-US" sz="3600" i="1">
                            <a:latin typeface="Cambria Math" panose="02040503050406030204" pitchFamily="18" charset="0"/>
                            <a:cs typeface="NikoshBAN" panose="02000000000000000000" pitchFamily="2" charset="0"/>
                          </a:rPr>
                          <m:t>1</m:t>
                        </m:r>
                      </m:num>
                      <m:den>
                        <m:r>
                          <a:rPr lang="bn-BD" sz="3600" i="1">
                            <a:latin typeface="Cambria Math" panose="02040503050406030204" pitchFamily="18" charset="0"/>
                            <a:cs typeface="NikoshBAN" panose="02000000000000000000" pitchFamily="2" charset="0"/>
                          </a:rPr>
                          <m:t>4</m:t>
                        </m:r>
                        <m:r>
                          <a:rPr lang="bn-BD" sz="36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600" i="1">
                                <a:latin typeface="Cambria Math" panose="02040503050406030204" pitchFamily="18" charset="0"/>
                                <a:ea typeface="Cambria Math" panose="02040503050406030204" pitchFamily="18" charset="0"/>
                                <a:cs typeface="NikoshBAN" panose="02000000000000000000" pitchFamily="2" charset="0"/>
                              </a:rPr>
                            </m:ctrlPr>
                          </m:sSubPr>
                          <m:e>
                            <m:r>
                              <a:rPr lang="bn-BD" sz="3600" i="1">
                                <a:latin typeface="Cambria Math" panose="02040503050406030204" pitchFamily="18" charset="0"/>
                                <a:ea typeface="Cambria Math" panose="02040503050406030204" pitchFamily="18" charset="0"/>
                                <a:cs typeface="NikoshBAN" panose="02000000000000000000" pitchFamily="2" charset="0"/>
                              </a:rPr>
                              <m:t>𝜖</m:t>
                            </m:r>
                          </m:e>
                          <m:sub>
                            <m:r>
                              <a:rPr lang="bn-BD" sz="3600" i="1">
                                <a:latin typeface="Cambria Math" panose="02040503050406030204" pitchFamily="18" charset="0"/>
                                <a:ea typeface="Cambria Math" panose="02040503050406030204" pitchFamily="18" charset="0"/>
                                <a:cs typeface="NikoshBAN" panose="02000000000000000000" pitchFamily="2" charset="0"/>
                              </a:rPr>
                              <m:t>0</m:t>
                            </m:r>
                          </m:sub>
                        </m:sSub>
                      </m:den>
                    </m:f>
                    <m:f>
                      <m:fPr>
                        <m:ctrlPr>
                          <a:rPr lang="bn-BD" sz="3600" i="1" smtClean="0">
                            <a:latin typeface="Cambria Math" panose="02040503050406030204" pitchFamily="18" charset="0"/>
                            <a:cs typeface="NikoshBAN" panose="02000000000000000000" pitchFamily="2" charset="0"/>
                          </a:rPr>
                        </m:ctrlPr>
                      </m:fPr>
                      <m:num>
                        <m:r>
                          <a:rPr lang="en-US" sz="3600" i="1">
                            <a:latin typeface="Cambria Math" panose="02040503050406030204" pitchFamily="18" charset="0"/>
                            <a:cs typeface="NikoshBAN" panose="02000000000000000000" pitchFamily="2" charset="0"/>
                          </a:rPr>
                          <m:t>2</m:t>
                        </m:r>
                        <m:r>
                          <a:rPr lang="en-US" sz="3600" b="0" i="1" smtClean="0">
                            <a:latin typeface="Cambria Math" panose="02040503050406030204" pitchFamily="18" charset="0"/>
                            <a:cs typeface="NikoshBAN" panose="02000000000000000000" pitchFamily="2" charset="0"/>
                          </a:rPr>
                          <m:t>𝑙</m:t>
                        </m:r>
                        <m:r>
                          <a:rPr lang="en-US" sz="3600" i="1">
                            <a:latin typeface="Cambria Math" panose="02040503050406030204" pitchFamily="18" charset="0"/>
                            <a:cs typeface="NikoshBAN" panose="02000000000000000000" pitchFamily="2" charset="0"/>
                          </a:rPr>
                          <m:t>𝑞</m:t>
                        </m:r>
                      </m:num>
                      <m:den>
                        <m:sSup>
                          <m:sSupPr>
                            <m:ctrlPr>
                              <a:rPr lang="en-US" sz="3600" i="1" smtClean="0">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𝑟</m:t>
                            </m:r>
                          </m:e>
                          <m:sup>
                            <m:r>
                              <a:rPr lang="en-US" sz="3600" b="0" i="1" smtClean="0">
                                <a:latin typeface="Cambria Math" panose="02040503050406030204" pitchFamily="18" charset="0"/>
                                <a:cs typeface="NikoshBAN" panose="02000000000000000000" pitchFamily="2" charset="0"/>
                              </a:rPr>
                              <m:t>3</m:t>
                            </m:r>
                          </m:sup>
                        </m:sSup>
                        <m:r>
                          <a:rPr lang="en-US" sz="3600" i="1">
                            <a:latin typeface="Cambria Math" panose="02040503050406030204" pitchFamily="18" charset="0"/>
                            <a:cs typeface="NikoshBAN" panose="02000000000000000000" pitchFamily="2" charset="0"/>
                          </a:rPr>
                          <m:t> </m:t>
                        </m:r>
                      </m:den>
                    </m:f>
                    <m:r>
                      <a:rPr lang="en-US" sz="3600" b="0" i="1" smtClean="0">
                        <a:latin typeface="Cambria Math" panose="02040503050406030204" pitchFamily="18" charset="0"/>
                        <a:cs typeface="NikoshBAN" panose="02000000000000000000" pitchFamily="2" charset="0"/>
                      </a:rPr>
                      <m:t>=</m:t>
                    </m:r>
                    <m:f>
                      <m:fPr>
                        <m:ctrlPr>
                          <a:rPr lang="bn-BD" sz="3600" i="1">
                            <a:latin typeface="Cambria Math" panose="02040503050406030204" pitchFamily="18" charset="0"/>
                            <a:cs typeface="NikoshBAN" panose="02000000000000000000" pitchFamily="2" charset="0"/>
                          </a:rPr>
                        </m:ctrlPr>
                      </m:fPr>
                      <m:num>
                        <m:r>
                          <a:rPr lang="en-US" sz="3600" i="1">
                            <a:latin typeface="Cambria Math" panose="02040503050406030204" pitchFamily="18" charset="0"/>
                            <a:cs typeface="NikoshBAN" panose="02000000000000000000" pitchFamily="2" charset="0"/>
                          </a:rPr>
                          <m:t>1</m:t>
                        </m:r>
                      </m:num>
                      <m:den>
                        <m:r>
                          <a:rPr lang="bn-BD" sz="3600" i="1">
                            <a:latin typeface="Cambria Math" panose="02040503050406030204" pitchFamily="18" charset="0"/>
                            <a:cs typeface="NikoshBAN" panose="02000000000000000000" pitchFamily="2" charset="0"/>
                          </a:rPr>
                          <m:t>4</m:t>
                        </m:r>
                        <m:r>
                          <a:rPr lang="bn-BD" sz="36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600" i="1">
                                <a:latin typeface="Cambria Math" panose="02040503050406030204" pitchFamily="18" charset="0"/>
                                <a:ea typeface="Cambria Math" panose="02040503050406030204" pitchFamily="18" charset="0"/>
                                <a:cs typeface="NikoshBAN" panose="02000000000000000000" pitchFamily="2" charset="0"/>
                              </a:rPr>
                            </m:ctrlPr>
                          </m:sSubPr>
                          <m:e>
                            <m:r>
                              <a:rPr lang="bn-BD" sz="3600" i="1">
                                <a:latin typeface="Cambria Math" panose="02040503050406030204" pitchFamily="18" charset="0"/>
                                <a:ea typeface="Cambria Math" panose="02040503050406030204" pitchFamily="18" charset="0"/>
                                <a:cs typeface="NikoshBAN" panose="02000000000000000000" pitchFamily="2" charset="0"/>
                              </a:rPr>
                              <m:t>𝜖</m:t>
                            </m:r>
                          </m:e>
                          <m:sub>
                            <m:r>
                              <a:rPr lang="bn-BD" sz="3600" i="1">
                                <a:latin typeface="Cambria Math" panose="02040503050406030204" pitchFamily="18" charset="0"/>
                                <a:ea typeface="Cambria Math" panose="02040503050406030204" pitchFamily="18" charset="0"/>
                                <a:cs typeface="NikoshBAN" panose="02000000000000000000" pitchFamily="2" charset="0"/>
                              </a:rPr>
                              <m:t>0</m:t>
                            </m:r>
                          </m:sub>
                        </m:sSub>
                      </m:den>
                    </m:f>
                    <m:f>
                      <m:fPr>
                        <m:ctrlPr>
                          <a:rPr lang="bn-BD" sz="3600" i="1">
                            <a:latin typeface="Cambria Math" panose="02040503050406030204" pitchFamily="18" charset="0"/>
                            <a:cs typeface="NikoshBAN" panose="02000000000000000000" pitchFamily="2" charset="0"/>
                          </a:rPr>
                        </m:ctrlPr>
                      </m:fPr>
                      <m:num>
                        <m:r>
                          <a:rPr lang="en-US" sz="3600" b="0" i="1" smtClean="0">
                            <a:latin typeface="Cambria Math" panose="02040503050406030204" pitchFamily="18" charset="0"/>
                            <a:cs typeface="NikoshBAN" panose="02000000000000000000" pitchFamily="2" charset="0"/>
                          </a:rPr>
                          <m:t>𝑝</m:t>
                        </m:r>
                      </m:num>
                      <m:den>
                        <m:sSup>
                          <m:sSupPr>
                            <m:ctrlPr>
                              <a:rPr lang="en-US" sz="3600" i="1">
                                <a:latin typeface="Cambria Math" panose="02040503050406030204" pitchFamily="18" charset="0"/>
                                <a:cs typeface="NikoshBAN" panose="02000000000000000000" pitchFamily="2" charset="0"/>
                              </a:rPr>
                            </m:ctrlPr>
                          </m:sSupPr>
                          <m:e>
                            <m:r>
                              <a:rPr lang="en-US" sz="3600" i="1">
                                <a:latin typeface="Cambria Math" panose="02040503050406030204" pitchFamily="18" charset="0"/>
                                <a:cs typeface="NikoshBAN" panose="02000000000000000000" pitchFamily="2" charset="0"/>
                              </a:rPr>
                              <m:t>𝑟</m:t>
                            </m:r>
                          </m:e>
                          <m:sup>
                            <m:r>
                              <a:rPr lang="en-US" sz="3600" i="1">
                                <a:latin typeface="Cambria Math" panose="02040503050406030204" pitchFamily="18" charset="0"/>
                                <a:cs typeface="NikoshBAN" panose="02000000000000000000" pitchFamily="2" charset="0"/>
                              </a:rPr>
                              <m:t>3</m:t>
                            </m:r>
                          </m:sup>
                        </m:sSup>
                        <m:r>
                          <a:rPr lang="en-US" sz="3600" i="1">
                            <a:latin typeface="Cambria Math" panose="02040503050406030204" pitchFamily="18" charset="0"/>
                            <a:cs typeface="NikoshBAN" panose="02000000000000000000" pitchFamily="2" charset="0"/>
                          </a:rPr>
                          <m:t> </m:t>
                        </m:r>
                      </m:den>
                    </m:f>
                  </m:oMath>
                </a14:m>
                <a:endParaRPr lang="en-US" sz="3600" dirty="0">
                  <a:latin typeface="NikoshBAN" panose="02000000000000000000" pitchFamily="2" charset="0"/>
                  <a:cs typeface="NikoshBAN" panose="02000000000000000000" pitchFamily="2" charset="0"/>
                </a:endParaRPr>
              </a:p>
            </p:txBody>
          </p:sp>
        </mc:Choice>
        <mc:Fallback xmlns="">
          <p:sp>
            <p:nvSpPr>
              <p:cNvPr id="47" name="TextBox 46">
                <a:extLst>
                  <a:ext uri="{FF2B5EF4-FFF2-40B4-BE49-F238E27FC236}">
                    <a16:creationId xmlns:a16="http://schemas.microsoft.com/office/drawing/2014/main" id="{D4A20339-C583-4129-8721-8256E0DD8A56}"/>
                  </a:ext>
                </a:extLst>
              </p:cNvPr>
              <p:cNvSpPr txBox="1">
                <a:spLocks noRot="1" noChangeAspect="1" noMove="1" noResize="1" noEditPoints="1" noAdjustHandles="1" noChangeArrowheads="1" noChangeShapeType="1" noTextEdit="1"/>
              </p:cNvSpPr>
              <p:nvPr/>
            </p:nvSpPr>
            <p:spPr>
              <a:xfrm>
                <a:off x="752950" y="3659345"/>
                <a:ext cx="5813941" cy="959173"/>
              </a:xfrm>
              <a:prstGeom prst="rect">
                <a:avLst/>
              </a:prstGeom>
              <a:blipFill>
                <a:blip r:embed="rId4"/>
                <a:stretch>
                  <a:fillRect l="-3253" b="-6329"/>
                </a:stretch>
              </a:blipFill>
              <a:ln>
                <a:noFill/>
              </a:ln>
            </p:spPr>
            <p:txBody>
              <a:bodyPr/>
              <a:lstStyle/>
              <a:p>
                <a:r>
                  <a:rPr lang="en-US">
                    <a:noFill/>
                  </a:rPr>
                  <a:t> </a:t>
                </a:r>
              </a:p>
            </p:txBody>
          </p:sp>
        </mc:Fallback>
      </mc:AlternateContent>
      <p:sp>
        <p:nvSpPr>
          <p:cNvPr id="48" name="TextBox 47">
            <a:extLst>
              <a:ext uri="{FF2B5EF4-FFF2-40B4-BE49-F238E27FC236}">
                <a16:creationId xmlns:a16="http://schemas.microsoft.com/office/drawing/2014/main" id="{D7649693-E90E-4171-B1BF-6705C0240111}"/>
              </a:ext>
            </a:extLst>
          </p:cNvPr>
          <p:cNvSpPr txBox="1"/>
          <p:nvPr/>
        </p:nvSpPr>
        <p:spPr>
          <a:xfrm>
            <a:off x="752950" y="4688216"/>
            <a:ext cx="6302243" cy="646331"/>
          </a:xfrm>
          <a:prstGeom prst="rect">
            <a:avLst/>
          </a:prstGeom>
          <a:noFill/>
          <a:ln>
            <a:noFill/>
          </a:ln>
        </p:spPr>
        <p:txBody>
          <a:bodyPr wrap="square" rtlCol="0">
            <a:spAutoFit/>
          </a:bodyPr>
          <a:lstStyle/>
          <a:p>
            <a:pPr algn="just"/>
            <a:r>
              <a:rPr lang="en-US" sz="3600" dirty="0">
                <a:latin typeface="NikoshBAN" panose="02000000000000000000" pitchFamily="2" charset="0"/>
                <a:cs typeface="NikoshBAN" panose="02000000000000000000" pitchFamily="2" charset="0"/>
              </a:rPr>
              <a:t>p </a:t>
            </a:r>
            <a:r>
              <a:rPr lang="en-US" sz="3600" dirty="0" err="1">
                <a:latin typeface="NikoshBAN" panose="02000000000000000000" pitchFamily="2" charset="0"/>
                <a:cs typeface="NikoshBAN" panose="02000000000000000000" pitchFamily="2" charset="0"/>
              </a:rPr>
              <a:t>হলো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তড়ি</a:t>
            </a:r>
            <a:r>
              <a:rPr lang="en-US" sz="3600" dirty="0">
                <a:latin typeface="NikoshBAN" panose="02000000000000000000" pitchFamily="2" charset="0"/>
                <a:cs typeface="NikoshBAN" panose="02000000000000000000" pitchFamily="2" charset="0"/>
              </a:rPr>
              <a:t>ৎ </a:t>
            </a:r>
            <a:r>
              <a:rPr lang="en-US" sz="3600" dirty="0" err="1">
                <a:latin typeface="NikoshBAN" panose="02000000000000000000" pitchFamily="2" charset="0"/>
                <a:cs typeface="NikoshBAN" panose="02000000000000000000" pitchFamily="2" charset="0"/>
              </a:rPr>
              <a:t>দ্বিমেরু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ভ্রামক</a:t>
            </a:r>
            <a:endParaRPr lang="en-US" sz="36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92B80D80-8256-4812-B0DC-026C8AE1C73B}"/>
              </a:ext>
            </a:extLst>
          </p:cNvPr>
          <p:cNvSpPr/>
          <p:nvPr/>
        </p:nvSpPr>
        <p:spPr>
          <a:xfrm>
            <a:off x="679478" y="5469236"/>
            <a:ext cx="10955109" cy="646331"/>
          </a:xfrm>
          <a:prstGeom prst="rect">
            <a:avLst/>
          </a:prstGeom>
          <a:solidFill>
            <a:schemeClr val="accent2">
              <a:lumMod val="20000"/>
              <a:lumOff val="80000"/>
            </a:schemeClr>
          </a:solidFill>
        </p:spPr>
        <p:txBody>
          <a:bodyPr wrap="square">
            <a:spAutoFit/>
          </a:bodyPr>
          <a:lstStyle/>
          <a:p>
            <a:r>
              <a:rPr lang="as-IN" sz="3600" b="1" u="sng" dirty="0">
                <a:solidFill>
                  <a:srgbClr val="7030A0"/>
                </a:solidFill>
                <a:latin typeface="NikoshBAN" panose="02000000000000000000" pitchFamily="2" charset="0"/>
                <a:cs typeface="NikoshBAN" panose="02000000000000000000" pitchFamily="2" charset="0"/>
              </a:rPr>
              <a:t>ক</a:t>
            </a:r>
            <a:r>
              <a:rPr lang="en-US" sz="3600" b="1" u="sng" dirty="0">
                <a:solidFill>
                  <a:srgbClr val="7030A0"/>
                </a:solidFill>
                <a:latin typeface="NikoshBAN" panose="02000000000000000000" pitchFamily="2" charset="0"/>
                <a:cs typeface="NikoshBAN" panose="02000000000000000000" pitchFamily="2" charset="0"/>
              </a:rPr>
              <a:t>ি</a:t>
            </a:r>
            <a:r>
              <a:rPr lang="as-IN" sz="3600" b="1" u="sng" dirty="0">
                <a:solidFill>
                  <a:srgbClr val="7030A0"/>
                </a:solidFill>
                <a:latin typeface="NikoshBAN" panose="02000000000000000000" pitchFamily="2" charset="0"/>
                <a:cs typeface="NikoshBAN" panose="02000000000000000000" pitchFamily="2" charset="0"/>
              </a:rPr>
              <a:t>ন</a:t>
            </a:r>
            <a:r>
              <a:rPr lang="en-US" sz="3600" b="1" u="sng" dirty="0">
                <a:solidFill>
                  <a:srgbClr val="7030A0"/>
                </a:solidFill>
                <a:latin typeface="NikoshBAN" panose="02000000000000000000" pitchFamily="2" charset="0"/>
                <a:cs typeface="NikoshBAN" panose="02000000000000000000" pitchFamily="2" charset="0"/>
              </a:rPr>
              <a:t>্</a:t>
            </a:r>
            <a:r>
              <a:rPr lang="as-IN" sz="3600" b="1" u="sng" dirty="0">
                <a:solidFill>
                  <a:srgbClr val="7030A0"/>
                </a:solidFill>
                <a:latin typeface="NikoshBAN" panose="02000000000000000000" pitchFamily="2" charset="0"/>
                <a:cs typeface="NikoshBAN" panose="02000000000000000000" pitchFamily="2" charset="0"/>
              </a:rPr>
              <a:t>ত</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তড়ি</a:t>
            </a:r>
            <a:r>
              <a:rPr lang="en-US" sz="3600" b="1" u="sng" dirty="0">
                <a:solidFill>
                  <a:srgbClr val="7030A0"/>
                </a:solidFill>
                <a:latin typeface="NikoshBAN" panose="02000000000000000000" pitchFamily="2" charset="0"/>
                <a:cs typeface="NikoshBAN" panose="02000000000000000000" pitchFamily="2" charset="0"/>
              </a:rPr>
              <a:t>ৎ </a:t>
            </a:r>
            <a:r>
              <a:rPr lang="bn-BD" sz="3600" b="1" u="sng" dirty="0">
                <a:solidFill>
                  <a:srgbClr val="7030A0"/>
                </a:solidFill>
                <a:latin typeface="NikoshBAN" panose="02000000000000000000" pitchFamily="2" charset="0"/>
                <a:cs typeface="NikoshBAN" panose="02000000000000000000" pitchFamily="2" charset="0"/>
              </a:rPr>
              <a:t>দ্বিমেরুর </a:t>
            </a:r>
            <a:r>
              <a:rPr lang="en-US" sz="3600" b="1" u="sng" dirty="0" err="1">
                <a:solidFill>
                  <a:srgbClr val="7030A0"/>
                </a:solidFill>
                <a:latin typeface="NikoshBAN" panose="02000000000000000000" pitchFamily="2" charset="0"/>
                <a:cs typeface="NikoshBAN" panose="02000000000000000000" pitchFamily="2" charset="0"/>
              </a:rPr>
              <a:t>লম্ব-দ্বিখন্ডক</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হতে</a:t>
            </a:r>
            <a:r>
              <a:rPr lang="en-US" sz="3600" b="1" u="sng" dirty="0">
                <a:solidFill>
                  <a:srgbClr val="7030A0"/>
                </a:solidFill>
                <a:latin typeface="NikoshBAN" panose="02000000000000000000" pitchFamily="2" charset="0"/>
                <a:cs typeface="NikoshBAN" panose="02000000000000000000" pitchFamily="2" charset="0"/>
              </a:rPr>
              <a:t> r </a:t>
            </a:r>
            <a:r>
              <a:rPr lang="en-US" sz="3600" b="1" u="sng" dirty="0" err="1">
                <a:solidFill>
                  <a:srgbClr val="7030A0"/>
                </a:solidFill>
                <a:latin typeface="NikoshBAN" panose="02000000000000000000" pitchFamily="2" charset="0"/>
                <a:cs typeface="NikoshBAN" panose="02000000000000000000" pitchFamily="2" charset="0"/>
              </a:rPr>
              <a:t>দূরত্বে</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কোন</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বিন্দুতে</a:t>
            </a:r>
            <a:r>
              <a:rPr lang="en-US" sz="3600" b="1" u="sng" dirty="0">
                <a:solidFill>
                  <a:srgbClr val="7030A0"/>
                </a:solidFill>
                <a:latin typeface="NikoshBAN" panose="02000000000000000000" pitchFamily="2" charset="0"/>
                <a:cs typeface="NikoshBAN" panose="02000000000000000000" pitchFamily="2" charset="0"/>
              </a:rPr>
              <a:t> ব</a:t>
            </a:r>
            <a:r>
              <a:rPr lang="as-IN" sz="3600" b="1" u="sng" dirty="0">
                <a:solidFill>
                  <a:srgbClr val="7030A0"/>
                </a:solidFill>
                <a:latin typeface="NikoshBAN" panose="02000000000000000000" pitchFamily="2" charset="0"/>
                <a:cs typeface="NikoshBAN" panose="02000000000000000000" pitchFamily="2" charset="0"/>
              </a:rPr>
              <a:t>ি</a:t>
            </a:r>
            <a:r>
              <a:rPr lang="en-US" sz="3600" b="1" u="sng" dirty="0">
                <a:solidFill>
                  <a:srgbClr val="7030A0"/>
                </a:solidFill>
                <a:latin typeface="NikoshBAN" panose="02000000000000000000" pitchFamily="2" charset="0"/>
                <a:cs typeface="NikoshBAN" panose="02000000000000000000" pitchFamily="2" charset="0"/>
              </a:rPr>
              <a:t>ভ</a:t>
            </a:r>
            <a:r>
              <a:rPr lang="as-IN" sz="3600" b="1" u="sng" dirty="0">
                <a:solidFill>
                  <a:srgbClr val="7030A0"/>
                </a:solidFill>
                <a:latin typeface="NikoshBAN" panose="02000000000000000000" pitchFamily="2" charset="0"/>
                <a:cs typeface="NikoshBAN" panose="02000000000000000000" pitchFamily="2" charset="0"/>
              </a:rPr>
              <a:t>ব</a:t>
            </a:r>
            <a:r>
              <a:rPr lang="en-US" sz="3600" b="1" u="sng" dirty="0">
                <a:solidFill>
                  <a:srgbClr val="7030A0"/>
                </a:solidFill>
                <a:latin typeface="NikoshBAN" panose="02000000000000000000" pitchFamily="2" charset="0"/>
                <a:cs typeface="NikoshBAN" panose="02000000000000000000" pitchFamily="2" charset="0"/>
              </a:rPr>
              <a:t> </a:t>
            </a:r>
            <a:r>
              <a:rPr lang="as-IN" sz="3600" b="1" u="sng" dirty="0">
                <a:solidFill>
                  <a:srgbClr val="7030A0"/>
                </a:solidFill>
                <a:latin typeface="NikoshBAN" panose="02000000000000000000" pitchFamily="2" charset="0"/>
                <a:cs typeface="NikoshBAN" panose="02000000000000000000" pitchFamily="2" charset="0"/>
              </a:rPr>
              <a:t>হ</a:t>
            </a:r>
            <a:r>
              <a:rPr lang="en-US" sz="3600" b="1" u="sng" dirty="0">
                <a:solidFill>
                  <a:srgbClr val="7030A0"/>
                </a:solidFill>
                <a:latin typeface="NikoshBAN" panose="02000000000000000000" pitchFamily="2" charset="0"/>
                <a:cs typeface="NikoshBAN" panose="02000000000000000000" pitchFamily="2" charset="0"/>
              </a:rPr>
              <a:t>ব</a:t>
            </a:r>
            <a:r>
              <a:rPr lang="as-IN" sz="3600" b="1" u="sng" dirty="0">
                <a:solidFill>
                  <a:srgbClr val="7030A0"/>
                </a:solidFill>
                <a:latin typeface="NikoshBAN" panose="02000000000000000000" pitchFamily="2" charset="0"/>
                <a:cs typeface="NikoshBAN" panose="02000000000000000000" pitchFamily="2" charset="0"/>
              </a:rPr>
              <a:t>ে</a:t>
            </a:r>
            <a:r>
              <a:rPr lang="en-US" sz="3600" b="1" u="sng" dirty="0">
                <a:solidFill>
                  <a:srgbClr val="7030A0"/>
                </a:solidFill>
                <a:latin typeface="NikoshBAN" panose="02000000000000000000" pitchFamily="2" charset="0"/>
                <a:cs typeface="NikoshBAN" panose="02000000000000000000" pitchFamily="2" charset="0"/>
              </a:rPr>
              <a:t> </a:t>
            </a:r>
            <a:r>
              <a:rPr lang="as-IN" sz="3600" b="1" u="sng" dirty="0">
                <a:solidFill>
                  <a:srgbClr val="7030A0"/>
                </a:solidFill>
                <a:latin typeface="NikoshBAN" panose="02000000000000000000" pitchFamily="2" charset="0"/>
                <a:cs typeface="NikoshBAN" panose="02000000000000000000" pitchFamily="2" charset="0"/>
              </a:rPr>
              <a:t>শ</a:t>
            </a:r>
            <a:r>
              <a:rPr lang="en-US" sz="3600" b="1" u="sng" dirty="0">
                <a:solidFill>
                  <a:srgbClr val="7030A0"/>
                </a:solidFill>
                <a:latin typeface="NikoshBAN" panose="02000000000000000000" pitchFamily="2" charset="0"/>
                <a:cs typeface="NikoshBAN" panose="02000000000000000000" pitchFamily="2" charset="0"/>
              </a:rPr>
              <a:t>ূ</a:t>
            </a:r>
            <a:r>
              <a:rPr lang="as-IN" sz="3600" b="1" u="sng" dirty="0">
                <a:solidFill>
                  <a:srgbClr val="7030A0"/>
                </a:solidFill>
                <a:latin typeface="NikoshBAN" panose="02000000000000000000" pitchFamily="2" charset="0"/>
                <a:cs typeface="NikoshBAN" panose="02000000000000000000" pitchFamily="2" charset="0"/>
              </a:rPr>
              <a:t>ণ</a:t>
            </a:r>
            <a:r>
              <a:rPr lang="en-US" sz="3600" b="1" u="sng" dirty="0">
                <a:solidFill>
                  <a:srgbClr val="7030A0"/>
                </a:solidFill>
                <a:latin typeface="NikoshBAN" panose="02000000000000000000" pitchFamily="2" charset="0"/>
                <a:cs typeface="NikoshBAN" panose="02000000000000000000" pitchFamily="2" charset="0"/>
              </a:rPr>
              <a:t>্</a:t>
            </a:r>
            <a:r>
              <a:rPr lang="as-IN" sz="3600" b="1" u="sng" dirty="0">
                <a:solidFill>
                  <a:srgbClr val="7030A0"/>
                </a:solidFill>
                <a:latin typeface="NikoshBAN" panose="02000000000000000000" pitchFamily="2" charset="0"/>
                <a:cs typeface="NikoshBAN" panose="02000000000000000000" pitchFamily="2" charset="0"/>
              </a:rPr>
              <a:t>য</a:t>
            </a:r>
            <a:endParaRPr lang="en-US" sz="3600" b="1" u="sng"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85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barn(inVertical)">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barn(inVertical)">
                                      <p:cBhvr>
                                        <p:cTn id="27" dur="500"/>
                                        <p:tgtEl>
                                          <p:spTgt spid="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80D80-8256-4812-B0DC-026C8AE1C73B}"/>
              </a:ext>
            </a:extLst>
          </p:cNvPr>
          <p:cNvSpPr/>
          <p:nvPr/>
        </p:nvSpPr>
        <p:spPr>
          <a:xfrm>
            <a:off x="618445" y="507740"/>
            <a:ext cx="10955109" cy="646331"/>
          </a:xfrm>
          <a:prstGeom prst="rect">
            <a:avLst/>
          </a:prstGeom>
          <a:noFill/>
        </p:spPr>
        <p:txBody>
          <a:bodyPr wrap="square">
            <a:spAutoFit/>
          </a:bodyPr>
          <a:lstStyle/>
          <a:p>
            <a:r>
              <a:rPr lang="en-US" sz="3600" b="1" u="sng" dirty="0" err="1">
                <a:solidFill>
                  <a:srgbClr val="00B050"/>
                </a:solidFill>
                <a:latin typeface="NikoshBAN" panose="02000000000000000000" pitchFamily="2" charset="0"/>
                <a:cs typeface="NikoshBAN" panose="02000000000000000000" pitchFamily="2" charset="0"/>
              </a:rPr>
              <a:t>তড়ি</a:t>
            </a:r>
            <a:r>
              <a:rPr lang="en-US" sz="3600" b="1" u="sng" dirty="0">
                <a:solidFill>
                  <a:srgbClr val="00B050"/>
                </a:solidFill>
                <a:latin typeface="NikoshBAN" panose="02000000000000000000" pitchFamily="2" charset="0"/>
                <a:cs typeface="NikoshBAN" panose="02000000000000000000" pitchFamily="2" charset="0"/>
              </a:rPr>
              <a:t>ৎ </a:t>
            </a:r>
            <a:r>
              <a:rPr lang="bn-BD" sz="3600" b="1" u="sng" dirty="0">
                <a:solidFill>
                  <a:srgbClr val="00B050"/>
                </a:solidFill>
                <a:latin typeface="NikoshBAN" panose="02000000000000000000" pitchFamily="2" charset="0"/>
                <a:cs typeface="NikoshBAN" panose="02000000000000000000" pitchFamily="2" charset="0"/>
              </a:rPr>
              <a:t>দ্বিমেরুর </a:t>
            </a:r>
            <a:r>
              <a:rPr lang="en-US" sz="3600" b="1" u="sng" dirty="0" err="1">
                <a:solidFill>
                  <a:srgbClr val="00B050"/>
                </a:solidFill>
                <a:latin typeface="NikoshBAN" panose="02000000000000000000" pitchFamily="2" charset="0"/>
                <a:cs typeface="NikoshBAN" panose="02000000000000000000" pitchFamily="2" charset="0"/>
              </a:rPr>
              <a:t>জন্য</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তড়িৎক্ষেত্রের</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যেকোন</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বিন্দুতে</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তড়ি</a:t>
            </a:r>
            <a:r>
              <a:rPr lang="en-US" sz="3600" b="1" u="sng" dirty="0">
                <a:solidFill>
                  <a:srgbClr val="00B050"/>
                </a:solidFill>
                <a:latin typeface="NikoshBAN" panose="02000000000000000000" pitchFamily="2" charset="0"/>
                <a:cs typeface="NikoshBAN" panose="02000000000000000000" pitchFamily="2" charset="0"/>
              </a:rPr>
              <a:t>ৎ </a:t>
            </a:r>
            <a:r>
              <a:rPr lang="en-US" sz="3600" b="1" u="sng" dirty="0" err="1">
                <a:solidFill>
                  <a:srgbClr val="00B050"/>
                </a:solidFill>
                <a:latin typeface="NikoshBAN" panose="02000000000000000000" pitchFamily="2" charset="0"/>
                <a:cs typeface="NikoshBAN" panose="02000000000000000000" pitchFamily="2" charset="0"/>
              </a:rPr>
              <a:t>বিভব</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এর</a:t>
            </a:r>
            <a:r>
              <a:rPr lang="en-US" sz="3600" b="1" u="sng" dirty="0">
                <a:solidFill>
                  <a:srgbClr val="00B050"/>
                </a:solidFill>
                <a:latin typeface="NikoshBAN" panose="02000000000000000000" pitchFamily="2" charset="0"/>
                <a:cs typeface="NikoshBAN" panose="02000000000000000000" pitchFamily="2" charset="0"/>
              </a:rPr>
              <a:t> </a:t>
            </a:r>
            <a:r>
              <a:rPr lang="en-US" sz="3600" b="1" u="sng" dirty="0" err="1">
                <a:solidFill>
                  <a:srgbClr val="00B050"/>
                </a:solidFill>
                <a:latin typeface="NikoshBAN" panose="02000000000000000000" pitchFamily="2" charset="0"/>
                <a:cs typeface="NikoshBAN" panose="02000000000000000000" pitchFamily="2" charset="0"/>
              </a:rPr>
              <a:t>রাশিমালা</a:t>
            </a:r>
            <a:endParaRPr lang="en-US" sz="3600" b="1" u="sng" dirty="0">
              <a:solidFill>
                <a:srgbClr val="00B050"/>
              </a:solidFill>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64BBAF8A-0598-4B13-B57D-CDF01D49DB96}"/>
              </a:ext>
            </a:extLst>
          </p:cNvPr>
          <p:cNvSpPr txBox="1"/>
          <p:nvPr/>
        </p:nvSpPr>
        <p:spPr>
          <a:xfrm>
            <a:off x="5096513" y="1195436"/>
            <a:ext cx="6490981" cy="1477328"/>
          </a:xfrm>
          <a:prstGeom prst="rect">
            <a:avLst/>
          </a:prstGeom>
          <a:noFill/>
          <a:ln>
            <a:noFill/>
          </a:ln>
        </p:spPr>
        <p:txBody>
          <a:bodyPr wrap="square" rtlCol="0">
            <a:spAutoFit/>
          </a:bodyPr>
          <a:lstStyle/>
          <a:p>
            <a:pPr algn="just"/>
            <a:r>
              <a:rPr lang="en-US" sz="3000" dirty="0" err="1">
                <a:latin typeface="NikoshBAN" panose="02000000000000000000" pitchFamily="2" charset="0"/>
                <a:cs typeface="NikoshBAN" panose="02000000000000000000" pitchFamily="2" charset="0"/>
              </a:rPr>
              <a:t>পাশের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চিত্রে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একটি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দ্বিপোল</a:t>
            </a:r>
            <a:r>
              <a:rPr lang="en-US" sz="3000" dirty="0">
                <a:latin typeface="NikoshBAN" panose="02000000000000000000" pitchFamily="2" charset="0"/>
                <a:cs typeface="NikoshBAN" panose="02000000000000000000" pitchFamily="2" charset="0"/>
              </a:rPr>
              <a:t> ও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ক্ষেত্রের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বিন্দু</a:t>
            </a:r>
            <a:r>
              <a:rPr lang="en-US" sz="3000" dirty="0">
                <a:latin typeface="NikoshBAN" panose="02000000000000000000" pitchFamily="2" charset="0"/>
                <a:cs typeface="NikoshBAN" panose="02000000000000000000" pitchFamily="2" charset="0"/>
              </a:rPr>
              <a:t> P </a:t>
            </a:r>
            <a:r>
              <a:rPr lang="en-US" sz="3000" dirty="0" err="1">
                <a:latin typeface="NikoshBAN" panose="02000000000000000000" pitchFamily="2" charset="0"/>
                <a:cs typeface="NikoshBAN" panose="02000000000000000000" pitchFamily="2" charset="0"/>
              </a:rPr>
              <a:t>দেখানো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হলো</a:t>
            </a:r>
            <a:r>
              <a:rPr lang="en-US" sz="3000" dirty="0">
                <a:latin typeface="NikoshBAN" panose="02000000000000000000" pitchFamily="2" charset="0"/>
                <a:cs typeface="NikoshBAN" panose="02000000000000000000" pitchFamily="2" charset="0"/>
              </a:rPr>
              <a:t>।+q ও -q </a:t>
            </a:r>
            <a:r>
              <a:rPr lang="en-US" sz="3000" dirty="0" err="1">
                <a:latin typeface="NikoshBAN" panose="02000000000000000000" pitchFamily="2" charset="0"/>
                <a:cs typeface="NikoshBAN" panose="02000000000000000000" pitchFamily="2" charset="0"/>
              </a:rPr>
              <a:t>আধান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হতে</a:t>
            </a:r>
            <a:r>
              <a:rPr lang="en-US" sz="3000" dirty="0">
                <a:latin typeface="NikoshBAN" panose="02000000000000000000" pitchFamily="2" charset="0"/>
                <a:cs typeface="NikoshBAN" panose="02000000000000000000" pitchFamily="2" charset="0"/>
              </a:rPr>
              <a:t> P </a:t>
            </a:r>
            <a:r>
              <a:rPr lang="en-US" sz="3000" dirty="0" err="1">
                <a:latin typeface="NikoshBAN" panose="02000000000000000000" pitchFamily="2" charset="0"/>
                <a:cs typeface="NikoshBAN" panose="02000000000000000000" pitchFamily="2" charset="0"/>
              </a:rPr>
              <a:t>বিন্দুর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দূরত্ব</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যথাক্রমে</a:t>
            </a:r>
            <a:r>
              <a:rPr lang="en-US" sz="3000" dirty="0">
                <a:latin typeface="NikoshBAN" panose="02000000000000000000" pitchFamily="2" charset="0"/>
                <a:cs typeface="NikoshBAN" panose="02000000000000000000" pitchFamily="2" charset="0"/>
              </a:rPr>
              <a:t> </a:t>
            </a:r>
            <a:r>
              <a:rPr lang="en-US" sz="3000" dirty="0">
                <a:latin typeface="Times New Roman" panose="02020603050405020304" pitchFamily="18" charset="0"/>
                <a:cs typeface="Times New Roman" panose="02020603050405020304" pitchFamily="18" charset="0"/>
              </a:rPr>
              <a:t>r</a:t>
            </a:r>
            <a:r>
              <a:rPr lang="en-US" sz="3000" baseline="-25000" dirty="0">
                <a:latin typeface="Times New Roman" panose="02020603050405020304" pitchFamily="18" charset="0"/>
                <a:cs typeface="Times New Roman" panose="02020603050405020304" pitchFamily="18" charset="0"/>
              </a:rPr>
              <a:t>1</a:t>
            </a:r>
            <a:r>
              <a:rPr lang="en-US" sz="3000" dirty="0">
                <a:latin typeface="NikoshBAN" panose="02000000000000000000" pitchFamily="2" charset="0"/>
                <a:cs typeface="NikoshBAN" panose="02000000000000000000" pitchFamily="2" charset="0"/>
              </a:rPr>
              <a:t>ও</a:t>
            </a:r>
            <a:r>
              <a:rPr lang="en-US" sz="3000" baseline="-25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r</a:t>
            </a:r>
            <a:r>
              <a:rPr lang="en-US" sz="3000" baseline="-25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r>
              <a:rPr lang="en-US" sz="3000" dirty="0">
                <a:latin typeface="NikoshBAN" panose="02000000000000000000" pitchFamily="2" charset="0"/>
                <a:cs typeface="NikoshBAN" panose="02000000000000000000" pitchFamily="2" charset="0"/>
              </a:rPr>
              <a:t> </a:t>
            </a:r>
          </a:p>
        </p:txBody>
      </p:sp>
      <p:sp>
        <p:nvSpPr>
          <p:cNvPr id="46" name="TextBox 45">
            <a:extLst>
              <a:ext uri="{FF2B5EF4-FFF2-40B4-BE49-F238E27FC236}">
                <a16:creationId xmlns:a16="http://schemas.microsoft.com/office/drawing/2014/main" id="{8E692275-8D8E-42A8-8CD2-DE5EE51DA570}"/>
              </a:ext>
            </a:extLst>
          </p:cNvPr>
          <p:cNvSpPr txBox="1"/>
          <p:nvPr/>
        </p:nvSpPr>
        <p:spPr>
          <a:xfrm>
            <a:off x="5120801" y="2680331"/>
            <a:ext cx="6479679" cy="1015663"/>
          </a:xfrm>
          <a:prstGeom prst="rect">
            <a:avLst/>
          </a:prstGeom>
          <a:noFill/>
          <a:ln>
            <a:noFill/>
          </a:ln>
        </p:spPr>
        <p:txBody>
          <a:bodyPr wrap="square" rtlCol="0">
            <a:spAutoFit/>
          </a:bodyPr>
          <a:lstStyle/>
          <a:p>
            <a:pPr algn="just"/>
            <a:r>
              <a:rPr lang="en-US" sz="3000" dirty="0" err="1">
                <a:latin typeface="NikoshBAN" panose="02000000000000000000" pitchFamily="2" charset="0"/>
                <a:cs typeface="NikoshBAN" panose="02000000000000000000" pitchFamily="2" charset="0"/>
              </a:rPr>
              <a:t>এখন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দ্বিপোল</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কেন্দ্র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হতে</a:t>
            </a:r>
            <a:r>
              <a:rPr lang="en-US" sz="3000" dirty="0">
                <a:latin typeface="NikoshBAN" panose="02000000000000000000" pitchFamily="2" charset="0"/>
                <a:cs typeface="NikoshBAN" panose="02000000000000000000" pitchFamily="2" charset="0"/>
              </a:rPr>
              <a:t> </a:t>
            </a:r>
            <a:r>
              <a:rPr lang="en-US" sz="3000" b="1" dirty="0">
                <a:latin typeface="NikoshBAN" panose="02000000000000000000" pitchFamily="2" charset="0"/>
                <a:cs typeface="NikoshBAN" panose="02000000000000000000" pitchFamily="2" charset="0"/>
              </a:rPr>
              <a:t>r </a:t>
            </a:r>
            <a:r>
              <a:rPr lang="en-US" sz="3000" b="1" dirty="0" err="1">
                <a:latin typeface="NikoshBAN" panose="02000000000000000000" pitchFamily="2" charset="0"/>
                <a:cs typeface="NikoshBAN" panose="02000000000000000000" pitchFamily="2" charset="0"/>
              </a:rPr>
              <a:t>দূরত্বে</a:t>
            </a:r>
            <a:r>
              <a:rPr lang="en-US" sz="3000" b="1" dirty="0">
                <a:latin typeface="NikoshBAN" panose="02000000000000000000" pitchFamily="2" charset="0"/>
                <a:cs typeface="NikoshBAN" panose="02000000000000000000" pitchFamily="2" charset="0"/>
              </a:rPr>
              <a:t> </a:t>
            </a:r>
            <a:r>
              <a:rPr lang="en-US" sz="3000" dirty="0">
                <a:latin typeface="NikoshBAN" panose="02000000000000000000" pitchFamily="2" charset="0"/>
                <a:cs typeface="NikoshBAN" panose="02000000000000000000" pitchFamily="2" charset="0"/>
              </a:rPr>
              <a:t>P </a:t>
            </a:r>
            <a:r>
              <a:rPr lang="en-US" sz="3000" dirty="0" err="1">
                <a:latin typeface="NikoshBAN" panose="02000000000000000000" pitchFamily="2" charset="0"/>
                <a:cs typeface="NikoshBAN" panose="02000000000000000000" pitchFamily="2" charset="0"/>
              </a:rPr>
              <a:t>বিন্দুতে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তড়ি</a:t>
            </a:r>
            <a:r>
              <a:rPr lang="en-US" sz="3000" dirty="0">
                <a:latin typeface="NikoshBAN" panose="02000000000000000000" pitchFamily="2" charset="0"/>
                <a:cs typeface="NikoshBAN" panose="02000000000000000000" pitchFamily="2" charset="0"/>
              </a:rPr>
              <a:t>ৎ </a:t>
            </a:r>
            <a:r>
              <a:rPr lang="en-US" sz="3000" dirty="0" err="1">
                <a:latin typeface="NikoshBAN" panose="02000000000000000000" pitchFamily="2" charset="0"/>
                <a:cs typeface="NikoshBAN" panose="02000000000000000000" pitchFamily="2" charset="0"/>
              </a:rPr>
              <a:t>বিভবের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রাশিমালা</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নির্ণয়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করতে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হবে</a:t>
            </a:r>
            <a:r>
              <a:rPr lang="en-US" sz="3000" dirty="0">
                <a:latin typeface="NikoshBAN" panose="02000000000000000000" pitchFamily="2" charset="0"/>
                <a:cs typeface="NikoshBAN" panose="02000000000000000000" pitchFamily="2" charset="0"/>
              </a:rPr>
              <a:t>।</a:t>
            </a:r>
            <a:r>
              <a:rPr lang="en-US" sz="3000" dirty="0">
                <a:latin typeface="Times New Roman" panose="02020603050405020304" pitchFamily="18" charset="0"/>
                <a:cs typeface="Times New Roman" panose="02020603050405020304" pitchFamily="18" charset="0"/>
              </a:rPr>
              <a:t>  </a:t>
            </a:r>
            <a:r>
              <a:rPr lang="en-US" sz="3000" dirty="0">
                <a:latin typeface="NikoshBAN" panose="02000000000000000000" pitchFamily="2" charset="0"/>
                <a:cs typeface="NikoshBAN" panose="02000000000000000000" pitchFamily="2" charset="0"/>
              </a:rPr>
              <a:t> </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249C367-C81B-4D0F-8346-939ACE795591}"/>
                  </a:ext>
                </a:extLst>
              </p:cNvPr>
              <p:cNvSpPr txBox="1"/>
              <p:nvPr/>
            </p:nvSpPr>
            <p:spPr>
              <a:xfrm>
                <a:off x="5092991" y="3699758"/>
                <a:ext cx="6481443" cy="819648"/>
              </a:xfrm>
              <a:prstGeom prst="rect">
                <a:avLst/>
              </a:prstGeom>
              <a:noFill/>
              <a:ln>
                <a:noFill/>
              </a:ln>
            </p:spPr>
            <p:txBody>
              <a:bodyPr wrap="square" rtlCol="0">
                <a:spAutoFit/>
              </a:bodyPr>
              <a:lstStyle/>
              <a:p>
                <a:pPr algn="just"/>
                <a:r>
                  <a:rPr lang="en-US" sz="2700" dirty="0">
                    <a:latin typeface="NikoshBAN" panose="02000000000000000000" pitchFamily="2" charset="0"/>
                    <a:cs typeface="NikoshBAN" panose="02000000000000000000" pitchFamily="2" charset="0"/>
                  </a:rPr>
                  <a:t>P</a:t>
                </a:r>
                <a:r>
                  <a:rPr lang="bn-BD" sz="2700" dirty="0">
                    <a:solidFill>
                      <a:schemeClr val="tx1"/>
                    </a:solidFill>
                    <a:latin typeface="NikoshBAN" panose="02000000000000000000" pitchFamily="2" charset="0"/>
                    <a:cs typeface="NikoshBAN" panose="02000000000000000000" pitchFamily="2" charset="0"/>
                  </a:rPr>
                  <a:t> বিন্দুতে </a:t>
                </a:r>
                <a:r>
                  <a:rPr lang="en-US" sz="2700" dirty="0">
                    <a:latin typeface="NikoshBAN" panose="02000000000000000000" pitchFamily="2" charset="0"/>
                    <a:cs typeface="NikoshBAN" panose="02000000000000000000" pitchFamily="2" charset="0"/>
                  </a:rPr>
                  <a:t>+</a:t>
                </a:r>
                <a:r>
                  <a:rPr lang="en-US" sz="2700" dirty="0">
                    <a:solidFill>
                      <a:schemeClr val="tx1"/>
                    </a:solidFill>
                    <a:latin typeface="NikoshBAN" panose="02000000000000000000" pitchFamily="2" charset="0"/>
                    <a:cs typeface="NikoshBAN" panose="02000000000000000000" pitchFamily="2" charset="0"/>
                  </a:rPr>
                  <a:t>q</a:t>
                </a:r>
                <a:r>
                  <a:rPr lang="bn-BD" sz="2700" dirty="0">
                    <a:solidFill>
                      <a:schemeClr val="tx1"/>
                    </a:solidFill>
                    <a:latin typeface="NikoshBAN" panose="02000000000000000000" pitchFamily="2" charset="0"/>
                    <a:cs typeface="NikoshBAN" panose="02000000000000000000" pitchFamily="2" charset="0"/>
                  </a:rPr>
                  <a:t> চার্জের জন্য তড়িৎ </a:t>
                </a:r>
                <a:r>
                  <a:rPr lang="en-US" sz="2700" dirty="0" err="1">
                    <a:solidFill>
                      <a:schemeClr val="tx1"/>
                    </a:solidFill>
                    <a:latin typeface="NikoshBAN" panose="02000000000000000000" pitchFamily="2" charset="0"/>
                    <a:cs typeface="NikoshBAN" panose="02000000000000000000" pitchFamily="2" charset="0"/>
                  </a:rPr>
                  <a:t>বিভব</a:t>
                </a:r>
                <a:r>
                  <a:rPr lang="en-US" sz="2700" dirty="0">
                    <a:solidFill>
                      <a:schemeClr val="tx1"/>
                    </a:solidFill>
                    <a:latin typeface="NikoshBAN" panose="02000000000000000000" pitchFamily="2" charset="0"/>
                    <a:cs typeface="NikoshBAN" panose="02000000000000000000" pitchFamily="2" charset="0"/>
                  </a:rPr>
                  <a:t>,</a:t>
                </a:r>
                <a:r>
                  <a:rPr lang="bn-BD" sz="2700" dirty="0">
                    <a:solidFill>
                      <a:schemeClr val="tx1"/>
                    </a:solidFill>
                    <a:latin typeface="NikoshBAN" panose="02000000000000000000" pitchFamily="2" charset="0"/>
                    <a:cs typeface="NikoshBAN" panose="02000000000000000000" pitchFamily="2" charset="0"/>
                  </a:rPr>
                  <a:t> </a:t>
                </a:r>
                <a:r>
                  <a:rPr lang="en-US" sz="2700" dirty="0">
                    <a:solidFill>
                      <a:schemeClr val="tx1"/>
                    </a:solidFill>
                    <a:latin typeface="NikoshBAN" panose="02000000000000000000" pitchFamily="2" charset="0"/>
                    <a:cs typeface="NikoshBAN" panose="02000000000000000000" pitchFamily="2" charset="0"/>
                  </a:rPr>
                  <a:t>V</a:t>
                </a:r>
                <a:r>
                  <a:rPr lang="en-US" sz="2700" baseline="-25000" dirty="0">
                    <a:solidFill>
                      <a:schemeClr val="tx1"/>
                    </a:solidFill>
                    <a:latin typeface="Times New Roman" panose="02020603050405020304" pitchFamily="18" charset="0"/>
                    <a:cs typeface="Times New Roman" panose="02020603050405020304" pitchFamily="18" charset="0"/>
                  </a:rPr>
                  <a:t>1</a:t>
                </a:r>
                <a:r>
                  <a:rPr lang="bn-BD" sz="28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𝑞</m:t>
                        </m:r>
                      </m:num>
                      <m:den>
                        <m:sSub>
                          <m:sSubPr>
                            <m:ctrlPr>
                              <a:rPr lang="en-US" sz="3000" b="0" i="1" smtClean="0">
                                <a:solidFill>
                                  <a:schemeClr val="tx1"/>
                                </a:solidFill>
                                <a:latin typeface="Cambria Math" panose="02040503050406030204" pitchFamily="18" charset="0"/>
                                <a:cs typeface="NikoshBAN" panose="02000000000000000000" pitchFamily="2" charset="0"/>
                              </a:rPr>
                            </m:ctrlPr>
                          </m:sSubPr>
                          <m:e>
                            <m:r>
                              <a:rPr lang="en-US" sz="3000" b="0" i="1" smtClean="0">
                                <a:solidFill>
                                  <a:schemeClr val="tx1"/>
                                </a:solidFill>
                                <a:latin typeface="Cambria Math" panose="02040503050406030204" pitchFamily="18" charset="0"/>
                                <a:cs typeface="NikoshBAN" panose="02000000000000000000" pitchFamily="2" charset="0"/>
                              </a:rPr>
                              <m:t>𝑟</m:t>
                            </m:r>
                          </m:e>
                          <m:sub>
                            <m:r>
                              <a:rPr lang="en-US" sz="3000" b="0" i="1" smtClean="0">
                                <a:solidFill>
                                  <a:schemeClr val="tx1"/>
                                </a:solidFill>
                                <a:latin typeface="Cambria Math" panose="02040503050406030204" pitchFamily="18" charset="0"/>
                                <a:cs typeface="NikoshBAN" panose="02000000000000000000" pitchFamily="2" charset="0"/>
                              </a:rPr>
                              <m:t>1</m:t>
                            </m:r>
                          </m:sub>
                        </m:sSub>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47" name="TextBox 46">
                <a:extLst>
                  <a:ext uri="{FF2B5EF4-FFF2-40B4-BE49-F238E27FC236}">
                    <a16:creationId xmlns:a16="http://schemas.microsoft.com/office/drawing/2014/main" id="{A249C367-C81B-4D0F-8346-939ACE795591}"/>
                  </a:ext>
                </a:extLst>
              </p:cNvPr>
              <p:cNvSpPr txBox="1">
                <a:spLocks noRot="1" noChangeAspect="1" noMove="1" noResize="1" noEditPoints="1" noAdjustHandles="1" noChangeArrowheads="1" noChangeShapeType="1" noTextEdit="1"/>
              </p:cNvSpPr>
              <p:nvPr/>
            </p:nvSpPr>
            <p:spPr>
              <a:xfrm>
                <a:off x="5092991" y="3699758"/>
                <a:ext cx="6481443" cy="819648"/>
              </a:xfrm>
              <a:prstGeom prst="rect">
                <a:avLst/>
              </a:prstGeom>
              <a:blipFill>
                <a:blip r:embed="rId3"/>
                <a:stretch>
                  <a:fillRect l="-1786" b="-14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874209C-DBDA-4D87-9F30-67C41CD76F90}"/>
                  </a:ext>
                </a:extLst>
              </p:cNvPr>
              <p:cNvSpPr txBox="1"/>
              <p:nvPr/>
            </p:nvSpPr>
            <p:spPr>
              <a:xfrm>
                <a:off x="5092992" y="4585530"/>
                <a:ext cx="6452753" cy="804259"/>
              </a:xfrm>
              <a:prstGeom prst="rect">
                <a:avLst/>
              </a:prstGeom>
              <a:noFill/>
              <a:ln>
                <a:noFill/>
              </a:ln>
            </p:spPr>
            <p:txBody>
              <a:bodyPr wrap="square" rtlCol="0">
                <a:spAutoFit/>
              </a:bodyPr>
              <a:lstStyle/>
              <a:p>
                <a:pPr algn="just"/>
                <a:r>
                  <a:rPr lang="en-US" sz="2700" dirty="0">
                    <a:latin typeface="NikoshBAN" panose="02000000000000000000" pitchFamily="2" charset="0"/>
                    <a:cs typeface="NikoshBAN" panose="02000000000000000000" pitchFamily="2" charset="0"/>
                  </a:rPr>
                  <a:t>P</a:t>
                </a:r>
                <a:r>
                  <a:rPr lang="bn-BD" sz="2700" dirty="0">
                    <a:solidFill>
                      <a:schemeClr val="tx1"/>
                    </a:solidFill>
                    <a:latin typeface="NikoshBAN" panose="02000000000000000000" pitchFamily="2" charset="0"/>
                    <a:cs typeface="NikoshBAN" panose="02000000000000000000" pitchFamily="2" charset="0"/>
                  </a:rPr>
                  <a:t> বিন্দুতে </a:t>
                </a:r>
                <a:r>
                  <a:rPr lang="en-US" sz="2700" dirty="0">
                    <a:latin typeface="NikoshBAN" panose="02000000000000000000" pitchFamily="2" charset="0"/>
                    <a:cs typeface="NikoshBAN" panose="02000000000000000000" pitchFamily="2" charset="0"/>
                  </a:rPr>
                  <a:t>-</a:t>
                </a:r>
                <a:r>
                  <a:rPr lang="en-US" sz="2700" dirty="0">
                    <a:solidFill>
                      <a:schemeClr val="tx1"/>
                    </a:solidFill>
                    <a:latin typeface="NikoshBAN" panose="02000000000000000000" pitchFamily="2" charset="0"/>
                    <a:cs typeface="NikoshBAN" panose="02000000000000000000" pitchFamily="2" charset="0"/>
                  </a:rPr>
                  <a:t>q</a:t>
                </a:r>
                <a:r>
                  <a:rPr lang="bn-BD" sz="2700" dirty="0">
                    <a:solidFill>
                      <a:schemeClr val="tx1"/>
                    </a:solidFill>
                    <a:latin typeface="NikoshBAN" panose="02000000000000000000" pitchFamily="2" charset="0"/>
                    <a:cs typeface="NikoshBAN" panose="02000000000000000000" pitchFamily="2" charset="0"/>
                  </a:rPr>
                  <a:t> চার্জের জন্য তড়িৎ </a:t>
                </a:r>
                <a:r>
                  <a:rPr lang="en-US" sz="2700" dirty="0" err="1">
                    <a:solidFill>
                      <a:schemeClr val="tx1"/>
                    </a:solidFill>
                    <a:latin typeface="NikoshBAN" panose="02000000000000000000" pitchFamily="2" charset="0"/>
                    <a:cs typeface="NikoshBAN" panose="02000000000000000000" pitchFamily="2" charset="0"/>
                  </a:rPr>
                  <a:t>বিভব</a:t>
                </a:r>
                <a:r>
                  <a:rPr lang="en-US" sz="2700" dirty="0">
                    <a:solidFill>
                      <a:schemeClr val="tx1"/>
                    </a:solidFill>
                    <a:latin typeface="NikoshBAN" panose="02000000000000000000" pitchFamily="2" charset="0"/>
                    <a:cs typeface="NikoshBAN" panose="02000000000000000000" pitchFamily="2" charset="0"/>
                  </a:rPr>
                  <a:t>,</a:t>
                </a:r>
                <a:r>
                  <a:rPr lang="bn-BD" sz="2700" dirty="0">
                    <a:solidFill>
                      <a:schemeClr val="tx1"/>
                    </a:solidFill>
                    <a:latin typeface="NikoshBAN" panose="02000000000000000000" pitchFamily="2" charset="0"/>
                    <a:cs typeface="NikoshBAN" panose="02000000000000000000" pitchFamily="2" charset="0"/>
                  </a:rPr>
                  <a:t> </a:t>
                </a:r>
                <a:r>
                  <a:rPr lang="en-US" sz="2700" dirty="0">
                    <a:solidFill>
                      <a:schemeClr val="tx1"/>
                    </a:solidFill>
                    <a:latin typeface="NikoshBAN" panose="02000000000000000000" pitchFamily="2" charset="0"/>
                    <a:cs typeface="NikoshBAN" panose="02000000000000000000" pitchFamily="2" charset="0"/>
                  </a:rPr>
                  <a:t>V</a:t>
                </a:r>
                <a:r>
                  <a:rPr lang="en-US" sz="2700" baseline="-25000" dirty="0">
                    <a:solidFill>
                      <a:schemeClr val="tx1"/>
                    </a:solidFill>
                    <a:latin typeface="Times New Roman" panose="02020603050405020304" pitchFamily="18" charset="0"/>
                    <a:cs typeface="Times New Roman" panose="02020603050405020304" pitchFamily="18" charset="0"/>
                  </a:rPr>
                  <a:t>1</a:t>
                </a:r>
                <a:r>
                  <a:rPr lang="bn-BD" sz="2800" dirty="0">
                    <a:solidFill>
                      <a:schemeClr val="tx1"/>
                    </a:solidFill>
                    <a:latin typeface="NikoshBAN" panose="02000000000000000000" pitchFamily="2" charset="0"/>
                    <a:cs typeface="NikoshBAN" panose="02000000000000000000" pitchFamily="2" charset="0"/>
                  </a:rPr>
                  <a:t>=</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r>
                      <a:rPr lang="en-US" sz="30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𝑞</m:t>
                        </m:r>
                      </m:num>
                      <m:den>
                        <m:sSub>
                          <m:sSubPr>
                            <m:ctrlPr>
                              <a:rPr lang="en-US" sz="3000" b="0" i="1" smtClean="0">
                                <a:solidFill>
                                  <a:schemeClr val="tx1"/>
                                </a:solidFill>
                                <a:latin typeface="Cambria Math" panose="02040503050406030204" pitchFamily="18" charset="0"/>
                                <a:cs typeface="NikoshBAN" panose="02000000000000000000" pitchFamily="2" charset="0"/>
                              </a:rPr>
                            </m:ctrlPr>
                          </m:sSubPr>
                          <m:e>
                            <m:r>
                              <a:rPr lang="en-US" sz="3000" b="0" i="1" smtClean="0">
                                <a:solidFill>
                                  <a:schemeClr val="tx1"/>
                                </a:solidFill>
                                <a:latin typeface="Cambria Math" panose="02040503050406030204" pitchFamily="18" charset="0"/>
                                <a:cs typeface="NikoshBAN" panose="02000000000000000000" pitchFamily="2" charset="0"/>
                              </a:rPr>
                              <m:t>𝑟</m:t>
                            </m:r>
                          </m:e>
                          <m:sub>
                            <m:r>
                              <a:rPr lang="en-US" sz="3000" b="0" i="1" smtClean="0">
                                <a:solidFill>
                                  <a:schemeClr val="tx1"/>
                                </a:solidFill>
                                <a:latin typeface="Cambria Math" panose="02040503050406030204" pitchFamily="18" charset="0"/>
                                <a:cs typeface="NikoshBAN" panose="02000000000000000000" pitchFamily="2" charset="0"/>
                              </a:rPr>
                              <m:t>2</m:t>
                            </m:r>
                          </m:sub>
                        </m:sSub>
                      </m:den>
                    </m:f>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48" name="TextBox 47">
                <a:extLst>
                  <a:ext uri="{FF2B5EF4-FFF2-40B4-BE49-F238E27FC236}">
                    <a16:creationId xmlns:a16="http://schemas.microsoft.com/office/drawing/2014/main" id="{1874209C-DBDA-4D87-9F30-67C41CD76F90}"/>
                  </a:ext>
                </a:extLst>
              </p:cNvPr>
              <p:cNvSpPr txBox="1">
                <a:spLocks noRot="1" noChangeAspect="1" noMove="1" noResize="1" noEditPoints="1" noAdjustHandles="1" noChangeArrowheads="1" noChangeShapeType="1" noTextEdit="1"/>
              </p:cNvSpPr>
              <p:nvPr/>
            </p:nvSpPr>
            <p:spPr>
              <a:xfrm>
                <a:off x="5092992" y="4585530"/>
                <a:ext cx="6452753" cy="804259"/>
              </a:xfrm>
              <a:prstGeom prst="rect">
                <a:avLst/>
              </a:prstGeom>
              <a:blipFill>
                <a:blip r:embed="rId4"/>
                <a:stretch>
                  <a:fillRect l="-1794"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70FD2D8-9FED-4DCD-9F17-9D85197CDC97}"/>
                  </a:ext>
                </a:extLst>
              </p:cNvPr>
              <p:cNvSpPr txBox="1"/>
              <p:nvPr/>
            </p:nvSpPr>
            <p:spPr>
              <a:xfrm>
                <a:off x="5145254" y="5432907"/>
                <a:ext cx="6481443" cy="829330"/>
              </a:xfrm>
              <a:prstGeom prst="rect">
                <a:avLst/>
              </a:prstGeom>
              <a:noFill/>
              <a:ln>
                <a:noFill/>
              </a:ln>
            </p:spPr>
            <p:txBody>
              <a:bodyPr wrap="square" rtlCol="0">
                <a:spAutoFit/>
              </a:bodyPr>
              <a:lstStyle/>
              <a:p>
                <a:pPr algn="just"/>
                <a:r>
                  <a:rPr lang="en-US" sz="2700" dirty="0">
                    <a:latin typeface="NikoshBAN" panose="02000000000000000000" pitchFamily="2" charset="0"/>
                    <a:cs typeface="NikoshBAN" panose="02000000000000000000" pitchFamily="2" charset="0"/>
                  </a:rPr>
                  <a:t>P</a:t>
                </a:r>
                <a:r>
                  <a:rPr lang="bn-BD" sz="2700" dirty="0">
                    <a:solidFill>
                      <a:schemeClr val="tx1"/>
                    </a:solidFill>
                    <a:latin typeface="NikoshBAN" panose="02000000000000000000" pitchFamily="2" charset="0"/>
                    <a:cs typeface="NikoshBAN" panose="02000000000000000000" pitchFamily="2" charset="0"/>
                  </a:rPr>
                  <a:t> বিন্দুতে </a:t>
                </a:r>
                <a:r>
                  <a:rPr lang="en-US" sz="2700" dirty="0" err="1">
                    <a:latin typeface="NikoshBAN" panose="02000000000000000000" pitchFamily="2" charset="0"/>
                    <a:cs typeface="NikoshBAN" panose="02000000000000000000" pitchFamily="2" charset="0"/>
                  </a:rPr>
                  <a:t>মোট</a:t>
                </a:r>
                <a:r>
                  <a:rPr lang="en-US" sz="2700" dirty="0">
                    <a:latin typeface="NikoshBAN" panose="02000000000000000000" pitchFamily="2" charset="0"/>
                    <a:cs typeface="NikoshBAN" panose="02000000000000000000" pitchFamily="2" charset="0"/>
                  </a:rPr>
                  <a:t> </a:t>
                </a:r>
                <a:r>
                  <a:rPr lang="en-US" sz="2700" dirty="0" err="1">
                    <a:solidFill>
                      <a:schemeClr val="tx1"/>
                    </a:solidFill>
                    <a:latin typeface="NikoshBAN" panose="02000000000000000000" pitchFamily="2" charset="0"/>
                    <a:cs typeface="NikoshBAN" panose="02000000000000000000" pitchFamily="2" charset="0"/>
                  </a:rPr>
                  <a:t>বিভব,</a:t>
                </a:r>
                <a:r>
                  <a:rPr lang="en-US" sz="2700" dirty="0" err="1">
                    <a:solidFill>
                      <a:schemeClr val="tx1"/>
                    </a:solidFill>
                    <a:latin typeface="Times New Roman" panose="02020603050405020304" pitchFamily="18" charset="0"/>
                    <a:cs typeface="Times New Roman" panose="02020603050405020304" pitchFamily="18" charset="0"/>
                  </a:rPr>
                  <a:t>V</a:t>
                </a:r>
                <a:r>
                  <a:rPr lang="en-US" sz="2700" dirty="0">
                    <a:solidFill>
                      <a:schemeClr val="tx1"/>
                    </a:solidFill>
                    <a:latin typeface="Times New Roman" panose="02020603050405020304" pitchFamily="18" charset="0"/>
                    <a:cs typeface="Times New Roman" panose="02020603050405020304" pitchFamily="18" charset="0"/>
                  </a:rPr>
                  <a:t>= V</a:t>
                </a:r>
                <a:r>
                  <a:rPr lang="en-US" sz="2700" baseline="-25000" dirty="0">
                    <a:solidFill>
                      <a:schemeClr val="tx1"/>
                    </a:solidFill>
                    <a:latin typeface="Times New Roman" panose="02020603050405020304" pitchFamily="18" charset="0"/>
                    <a:cs typeface="Times New Roman" panose="02020603050405020304" pitchFamily="18" charset="0"/>
                  </a:rPr>
                  <a:t>1</a:t>
                </a:r>
                <a:r>
                  <a:rPr lang="en-US" sz="2700" dirty="0">
                    <a:solidFill>
                      <a:schemeClr val="tx1"/>
                    </a:solidFill>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V</a:t>
                </a:r>
                <a:r>
                  <a:rPr lang="en-US" sz="2700" baseline="-25000" dirty="0">
                    <a:latin typeface="Times New Roman" panose="02020603050405020304" pitchFamily="18" charset="0"/>
                    <a:cs typeface="Times New Roman" panose="02020603050405020304" pitchFamily="18" charset="0"/>
                  </a:rPr>
                  <a:t>2</a:t>
                </a:r>
                <a:r>
                  <a:rPr lang="bn-BD" sz="28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000" i="1" smtClean="0">
                            <a:solidFill>
                              <a:schemeClr val="tx1"/>
                            </a:solidFill>
                            <a:latin typeface="Cambria Math" panose="02040503050406030204" pitchFamily="18" charset="0"/>
                            <a:cs typeface="NikoshBAN" panose="02000000000000000000" pitchFamily="2" charset="0"/>
                          </a:rPr>
                        </m:ctrlPr>
                      </m:fPr>
                      <m:num>
                        <m:r>
                          <a:rPr lang="en-US" sz="3000" b="0" i="1" smtClean="0">
                            <a:solidFill>
                              <a:schemeClr val="tx1"/>
                            </a:solidFill>
                            <a:latin typeface="Cambria Math" panose="02040503050406030204" pitchFamily="18" charset="0"/>
                            <a:cs typeface="NikoshBAN" panose="02000000000000000000" pitchFamily="2" charset="0"/>
                          </a:rPr>
                          <m:t>1</m:t>
                        </m:r>
                      </m:num>
                      <m:den>
                        <m:r>
                          <a:rPr lang="bn-BD" sz="3000" b="0" i="1" smtClean="0">
                            <a:solidFill>
                              <a:schemeClr val="tx1"/>
                            </a:solidFill>
                            <a:latin typeface="Cambria Math" panose="02040503050406030204" pitchFamily="18" charset="0"/>
                            <a:cs typeface="NikoshBAN" panose="02000000000000000000" pitchFamily="2" charset="0"/>
                          </a:rPr>
                          <m:t>4</m:t>
                        </m:r>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d>
                      <m:dPr>
                        <m:ctrlPr>
                          <a:rPr lang="bn-BD" sz="30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dPr>
                      <m:e>
                        <m:f>
                          <m:fPr>
                            <m:ctrlPr>
                              <a:rPr lang="bn-BD" sz="3000" i="1">
                                <a:latin typeface="Cambria Math" panose="02040503050406030204" pitchFamily="18" charset="0"/>
                                <a:cs typeface="NikoshBAN" panose="02000000000000000000" pitchFamily="2" charset="0"/>
                              </a:rPr>
                            </m:ctrlPr>
                          </m:fPr>
                          <m:num>
                            <m:r>
                              <a:rPr lang="en-US" sz="3000" i="1">
                                <a:latin typeface="Cambria Math" panose="02040503050406030204" pitchFamily="18" charset="0"/>
                                <a:cs typeface="NikoshBAN" panose="02000000000000000000" pitchFamily="2" charset="0"/>
                              </a:rPr>
                              <m:t>𝑞</m:t>
                            </m:r>
                          </m:num>
                          <m:den>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𝑟</m:t>
                                </m:r>
                              </m:e>
                              <m:sub>
                                <m:r>
                                  <a:rPr lang="en-US" sz="3000" i="1">
                                    <a:latin typeface="Cambria Math" panose="02040503050406030204" pitchFamily="18" charset="0"/>
                                    <a:cs typeface="NikoshBAN" panose="02000000000000000000" pitchFamily="2" charset="0"/>
                                  </a:rPr>
                                  <m:t>1</m:t>
                                </m:r>
                              </m:sub>
                            </m:sSub>
                          </m:den>
                        </m:f>
                        <m:r>
                          <a:rPr lang="en-US" sz="3000" b="0" i="1" smtClean="0">
                            <a:latin typeface="Cambria Math" panose="02040503050406030204" pitchFamily="18" charset="0"/>
                            <a:cs typeface="NikoshBAN" panose="02000000000000000000" pitchFamily="2" charset="0"/>
                          </a:rPr>
                          <m:t>−</m:t>
                        </m:r>
                        <m:f>
                          <m:fPr>
                            <m:ctrlPr>
                              <a:rPr lang="bn-BD" sz="3000" i="1">
                                <a:latin typeface="Cambria Math" panose="02040503050406030204" pitchFamily="18" charset="0"/>
                                <a:cs typeface="NikoshBAN" panose="02000000000000000000" pitchFamily="2" charset="0"/>
                              </a:rPr>
                            </m:ctrlPr>
                          </m:fPr>
                          <m:num>
                            <m:r>
                              <a:rPr lang="en-US" sz="3000" i="1">
                                <a:latin typeface="Cambria Math" panose="02040503050406030204" pitchFamily="18" charset="0"/>
                                <a:cs typeface="NikoshBAN" panose="02000000000000000000" pitchFamily="2" charset="0"/>
                              </a:rPr>
                              <m:t>𝑞</m:t>
                            </m:r>
                          </m:num>
                          <m:den>
                            <m:sSub>
                              <m:sSubPr>
                                <m:ctrlPr>
                                  <a:rPr lang="en-US" sz="3000" i="1">
                                    <a:latin typeface="Cambria Math" panose="02040503050406030204" pitchFamily="18" charset="0"/>
                                    <a:cs typeface="NikoshBAN" panose="02000000000000000000" pitchFamily="2" charset="0"/>
                                  </a:rPr>
                                </m:ctrlPr>
                              </m:sSubPr>
                              <m:e>
                                <m:r>
                                  <a:rPr lang="en-US" sz="3000" i="1">
                                    <a:latin typeface="Cambria Math" panose="02040503050406030204" pitchFamily="18" charset="0"/>
                                    <a:cs typeface="NikoshBAN" panose="02000000000000000000" pitchFamily="2" charset="0"/>
                                  </a:rPr>
                                  <m:t>𝑟</m:t>
                                </m:r>
                              </m:e>
                              <m:sub>
                                <m:r>
                                  <a:rPr lang="en-US" sz="3000" i="1">
                                    <a:latin typeface="Cambria Math" panose="02040503050406030204" pitchFamily="18" charset="0"/>
                                    <a:cs typeface="NikoshBAN" panose="02000000000000000000" pitchFamily="2" charset="0"/>
                                  </a:rPr>
                                  <m:t>2</m:t>
                                </m:r>
                              </m:sub>
                            </m:sSub>
                          </m:den>
                        </m:f>
                      </m:e>
                    </m:d>
                  </m:oMath>
                </a14:m>
                <a:endParaRPr lang="en-US" sz="3000" dirty="0">
                  <a:solidFill>
                    <a:schemeClr val="tx1"/>
                  </a:solidFill>
                  <a:latin typeface="NikoshBAN" panose="02000000000000000000" pitchFamily="2" charset="0"/>
                  <a:cs typeface="NikoshBAN" panose="02000000000000000000" pitchFamily="2" charset="0"/>
                </a:endParaRPr>
              </a:p>
            </p:txBody>
          </p:sp>
        </mc:Choice>
        <mc:Fallback xmlns="">
          <p:sp>
            <p:nvSpPr>
              <p:cNvPr id="49" name="TextBox 48">
                <a:extLst>
                  <a:ext uri="{FF2B5EF4-FFF2-40B4-BE49-F238E27FC236}">
                    <a16:creationId xmlns:a16="http://schemas.microsoft.com/office/drawing/2014/main" id="{270FD2D8-9FED-4DCD-9F17-9D85197CDC97}"/>
                  </a:ext>
                </a:extLst>
              </p:cNvPr>
              <p:cNvSpPr txBox="1">
                <a:spLocks noRot="1" noChangeAspect="1" noMove="1" noResize="1" noEditPoints="1" noAdjustHandles="1" noChangeArrowheads="1" noChangeShapeType="1" noTextEdit="1"/>
              </p:cNvSpPr>
              <p:nvPr/>
            </p:nvSpPr>
            <p:spPr>
              <a:xfrm>
                <a:off x="5145254" y="5432907"/>
                <a:ext cx="6481443" cy="829330"/>
              </a:xfrm>
              <a:prstGeom prst="rect">
                <a:avLst/>
              </a:prstGeom>
              <a:blipFill>
                <a:blip r:embed="rId5"/>
                <a:stretch>
                  <a:fillRect l="-1787" b="-3676"/>
                </a:stretch>
              </a:blipFill>
              <a:ln>
                <a:noFill/>
              </a:ln>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16711126-A46E-4AE3-A8E9-5DE62EA85812}"/>
              </a:ext>
            </a:extLst>
          </p:cNvPr>
          <p:cNvGrpSpPr/>
          <p:nvPr/>
        </p:nvGrpSpPr>
        <p:grpSpPr>
          <a:xfrm>
            <a:off x="646255" y="1154071"/>
            <a:ext cx="4311639" cy="5108166"/>
            <a:chOff x="646255" y="1154071"/>
            <a:chExt cx="4311639" cy="5108166"/>
          </a:xfrm>
        </p:grpSpPr>
        <p:grpSp>
          <p:nvGrpSpPr>
            <p:cNvPr id="59" name="Group 58">
              <a:extLst>
                <a:ext uri="{FF2B5EF4-FFF2-40B4-BE49-F238E27FC236}">
                  <a16:creationId xmlns:a16="http://schemas.microsoft.com/office/drawing/2014/main" id="{70575C3C-B3DF-4B1F-93CE-3F8A05E202D6}"/>
                </a:ext>
              </a:extLst>
            </p:cNvPr>
            <p:cNvGrpSpPr/>
            <p:nvPr/>
          </p:nvGrpSpPr>
          <p:grpSpPr>
            <a:xfrm>
              <a:off x="730145" y="1419850"/>
              <a:ext cx="3919804" cy="4576608"/>
              <a:chOff x="730146" y="1407690"/>
              <a:chExt cx="3919804" cy="4576608"/>
            </a:xfrm>
          </p:grpSpPr>
          <p:grpSp>
            <p:nvGrpSpPr>
              <p:cNvPr id="56" name="Group 55">
                <a:extLst>
                  <a:ext uri="{FF2B5EF4-FFF2-40B4-BE49-F238E27FC236}">
                    <a16:creationId xmlns:a16="http://schemas.microsoft.com/office/drawing/2014/main" id="{5E263125-AED6-4492-9D89-BAE69ECD26AD}"/>
                  </a:ext>
                </a:extLst>
              </p:cNvPr>
              <p:cNvGrpSpPr/>
              <p:nvPr/>
            </p:nvGrpSpPr>
            <p:grpSpPr>
              <a:xfrm>
                <a:off x="730146" y="1407690"/>
                <a:ext cx="3919804" cy="4576608"/>
                <a:chOff x="646256" y="1486626"/>
                <a:chExt cx="3919804" cy="4576608"/>
              </a:xfrm>
            </p:grpSpPr>
            <p:grpSp>
              <p:nvGrpSpPr>
                <p:cNvPr id="44" name="Group 43">
                  <a:extLst>
                    <a:ext uri="{FF2B5EF4-FFF2-40B4-BE49-F238E27FC236}">
                      <a16:creationId xmlns:a16="http://schemas.microsoft.com/office/drawing/2014/main" id="{6DDC3FB7-3C66-481A-B70E-B8C33E83047D}"/>
                    </a:ext>
                  </a:extLst>
                </p:cNvPr>
                <p:cNvGrpSpPr/>
                <p:nvPr/>
              </p:nvGrpSpPr>
              <p:grpSpPr>
                <a:xfrm>
                  <a:off x="646256" y="1486626"/>
                  <a:ext cx="3919804" cy="4576608"/>
                  <a:chOff x="774974" y="1486626"/>
                  <a:chExt cx="3793966" cy="4576608"/>
                </a:xfrm>
              </p:grpSpPr>
              <p:sp>
                <p:nvSpPr>
                  <p:cNvPr id="36" name="TextBox 35">
                    <a:extLst>
                      <a:ext uri="{FF2B5EF4-FFF2-40B4-BE49-F238E27FC236}">
                        <a16:creationId xmlns:a16="http://schemas.microsoft.com/office/drawing/2014/main" id="{D8330558-374E-43CA-B43B-AF20B98C8D69}"/>
                      </a:ext>
                    </a:extLst>
                  </p:cNvPr>
                  <p:cNvSpPr txBox="1"/>
                  <p:nvPr/>
                </p:nvSpPr>
                <p:spPr>
                  <a:xfrm>
                    <a:off x="1175181" y="1486626"/>
                    <a:ext cx="377504" cy="369332"/>
                  </a:xfrm>
                  <a:prstGeom prst="rect">
                    <a:avLst/>
                  </a:prstGeom>
                  <a:noFill/>
                  <a:ln>
                    <a:noFill/>
                  </a:ln>
                </p:spPr>
                <p:txBody>
                  <a:bodyPr wrap="square" rtlCol="0">
                    <a:spAutoFit/>
                  </a:bodyPr>
                  <a:lstStyle/>
                  <a:p>
                    <a:r>
                      <a:rPr lang="en-US" dirty="0"/>
                      <a:t>Z</a:t>
                    </a:r>
                  </a:p>
                </p:txBody>
              </p:sp>
              <p:sp>
                <p:nvSpPr>
                  <p:cNvPr id="37" name="TextBox 36">
                    <a:extLst>
                      <a:ext uri="{FF2B5EF4-FFF2-40B4-BE49-F238E27FC236}">
                        <a16:creationId xmlns:a16="http://schemas.microsoft.com/office/drawing/2014/main" id="{2B71541C-B38B-4F19-B9BD-BA3D7DBA7A6B}"/>
                      </a:ext>
                    </a:extLst>
                  </p:cNvPr>
                  <p:cNvSpPr txBox="1"/>
                  <p:nvPr/>
                </p:nvSpPr>
                <p:spPr>
                  <a:xfrm>
                    <a:off x="4191436" y="1667294"/>
                    <a:ext cx="377504" cy="369332"/>
                  </a:xfrm>
                  <a:prstGeom prst="rect">
                    <a:avLst/>
                  </a:prstGeom>
                  <a:noFill/>
                  <a:ln>
                    <a:noFill/>
                  </a:ln>
                </p:spPr>
                <p:txBody>
                  <a:bodyPr wrap="square" rtlCol="0">
                    <a:spAutoFit/>
                  </a:bodyPr>
                  <a:lstStyle/>
                  <a:p>
                    <a:r>
                      <a:rPr lang="en-US" dirty="0"/>
                      <a:t>P</a:t>
                    </a:r>
                  </a:p>
                </p:txBody>
              </p:sp>
              <p:grpSp>
                <p:nvGrpSpPr>
                  <p:cNvPr id="43" name="Group 42">
                    <a:extLst>
                      <a:ext uri="{FF2B5EF4-FFF2-40B4-BE49-F238E27FC236}">
                        <a16:creationId xmlns:a16="http://schemas.microsoft.com/office/drawing/2014/main" id="{7C843869-4C8F-471C-92F2-A689F46B12E9}"/>
                      </a:ext>
                    </a:extLst>
                  </p:cNvPr>
                  <p:cNvGrpSpPr/>
                  <p:nvPr/>
                </p:nvGrpSpPr>
                <p:grpSpPr>
                  <a:xfrm>
                    <a:off x="774974" y="1617068"/>
                    <a:ext cx="3419435" cy="4446166"/>
                    <a:chOff x="852320" y="1501629"/>
                    <a:chExt cx="3419435" cy="4446166"/>
                  </a:xfrm>
                </p:grpSpPr>
                <p:cxnSp>
                  <p:nvCxnSpPr>
                    <p:cNvPr id="5" name="Straight Connector 4">
                      <a:extLst>
                        <a:ext uri="{FF2B5EF4-FFF2-40B4-BE49-F238E27FC236}">
                          <a16:creationId xmlns:a16="http://schemas.microsoft.com/office/drawing/2014/main" id="{FA87C8C5-86B6-4787-98B1-C8522A7ED808}"/>
                        </a:ext>
                      </a:extLst>
                    </p:cNvPr>
                    <p:cNvCxnSpPr/>
                    <p:nvPr/>
                  </p:nvCxnSpPr>
                  <p:spPr>
                    <a:xfrm>
                      <a:off x="1536944" y="1501629"/>
                      <a:ext cx="0" cy="4446166"/>
                    </a:xfrm>
                    <a:prstGeom prst="line">
                      <a:avLst/>
                    </a:prstGeom>
                  </p:spPr>
                  <p:style>
                    <a:lnRef idx="3">
                      <a:schemeClr val="dk1"/>
                    </a:lnRef>
                    <a:fillRef idx="0">
                      <a:schemeClr val="dk1"/>
                    </a:fillRef>
                    <a:effectRef idx="2">
                      <a:schemeClr val="dk1"/>
                    </a:effectRef>
                    <a:fontRef idx="minor">
                      <a:schemeClr val="tx1"/>
                    </a:fontRef>
                  </p:style>
                </p:cxnSp>
                <p:sp>
                  <p:nvSpPr>
                    <p:cNvPr id="6" name="Oval 5">
                      <a:extLst>
                        <a:ext uri="{FF2B5EF4-FFF2-40B4-BE49-F238E27FC236}">
                          <a16:creationId xmlns:a16="http://schemas.microsoft.com/office/drawing/2014/main" id="{0BCB1261-D3A9-4000-B6D7-B5A8D67FA04E}"/>
                        </a:ext>
                      </a:extLst>
                    </p:cNvPr>
                    <p:cNvSpPr/>
                    <p:nvPr/>
                  </p:nvSpPr>
                  <p:spPr>
                    <a:xfrm>
                      <a:off x="1261394" y="3158253"/>
                      <a:ext cx="535604" cy="4741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r>
                        <a:rPr lang="en-US" sz="1400" b="1" dirty="0"/>
                        <a:t>q</a:t>
                      </a:r>
                      <a:endParaRPr lang="en-US" sz="1400" dirty="0"/>
                    </a:p>
                  </p:txBody>
                </p:sp>
                <p:sp>
                  <p:nvSpPr>
                    <p:cNvPr id="7" name="Oval 6">
                      <a:extLst>
                        <a:ext uri="{FF2B5EF4-FFF2-40B4-BE49-F238E27FC236}">
                          <a16:creationId xmlns:a16="http://schemas.microsoft.com/office/drawing/2014/main" id="{F81B637E-0716-4D53-B89A-D3BE3D297E3A}"/>
                        </a:ext>
                      </a:extLst>
                    </p:cNvPr>
                    <p:cNvSpPr/>
                    <p:nvPr/>
                  </p:nvSpPr>
                  <p:spPr>
                    <a:xfrm>
                      <a:off x="1253000" y="5289057"/>
                      <a:ext cx="535604" cy="4741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q</a:t>
                      </a:r>
                      <a:endParaRPr lang="en-US" sz="1400" dirty="0"/>
                    </a:p>
                  </p:txBody>
                </p:sp>
                <p:cxnSp>
                  <p:nvCxnSpPr>
                    <p:cNvPr id="13" name="Straight Arrow Connector 12">
                      <a:extLst>
                        <a:ext uri="{FF2B5EF4-FFF2-40B4-BE49-F238E27FC236}">
                          <a16:creationId xmlns:a16="http://schemas.microsoft.com/office/drawing/2014/main" id="{0CC0024D-B0BB-4371-8138-F41E4BA73F04}"/>
                        </a:ext>
                      </a:extLst>
                    </p:cNvPr>
                    <p:cNvCxnSpPr/>
                    <p:nvPr/>
                  </p:nvCxnSpPr>
                  <p:spPr>
                    <a:xfrm flipV="1">
                      <a:off x="1520802" y="1719743"/>
                      <a:ext cx="2750953" cy="27767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71419682-D21D-471C-AF09-19C8499EA9FE}"/>
                        </a:ext>
                      </a:extLst>
                    </p:cNvPr>
                    <p:cNvCxnSpPr>
                      <a:cxnSpLocks/>
                    </p:cNvCxnSpPr>
                    <p:nvPr/>
                  </p:nvCxnSpPr>
                  <p:spPr>
                    <a:xfrm flipV="1">
                      <a:off x="1701792" y="1736521"/>
                      <a:ext cx="2543037" cy="152349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44B69EBC-40EA-407F-8E23-F44A902FDF71}"/>
                        </a:ext>
                      </a:extLst>
                    </p:cNvPr>
                    <p:cNvCxnSpPr>
                      <a:cxnSpLocks/>
                    </p:cNvCxnSpPr>
                    <p:nvPr/>
                  </p:nvCxnSpPr>
                  <p:spPr>
                    <a:xfrm flipV="1">
                      <a:off x="1713093" y="1736521"/>
                      <a:ext cx="2533495" cy="36470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48AA0D6-AA0B-414B-95FF-0228113227FB}"/>
                        </a:ext>
                      </a:extLst>
                    </p:cNvPr>
                    <p:cNvCxnSpPr>
                      <a:cxnSpLocks/>
                    </p:cNvCxnSpPr>
                    <p:nvPr/>
                  </p:nvCxnSpPr>
                  <p:spPr>
                    <a:xfrm>
                      <a:off x="1701792" y="3513759"/>
                      <a:ext cx="816673" cy="723783"/>
                    </a:xfrm>
                    <a:prstGeom prst="line">
                      <a:avLst/>
                    </a:prstGeom>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CC60111E-2396-4B04-8BDE-D8C5A86883B3}"/>
                        </a:ext>
                      </a:extLst>
                    </p:cNvPr>
                    <p:cNvSpPr txBox="1"/>
                    <p:nvPr/>
                  </p:nvSpPr>
                  <p:spPr>
                    <a:xfrm>
                      <a:off x="3196206" y="3167253"/>
                      <a:ext cx="377504" cy="369332"/>
                    </a:xfrm>
                    <a:prstGeom prst="rect">
                      <a:avLst/>
                    </a:prstGeom>
                    <a:noFill/>
                    <a:ln>
                      <a:noFill/>
                    </a:ln>
                  </p:spPr>
                  <p:txBody>
                    <a:bodyPr wrap="square" rtlCol="0">
                      <a:spAutoFit/>
                    </a:bodyPr>
                    <a:lstStyle/>
                    <a:p>
                      <a:r>
                        <a:rPr lang="en-US" dirty="0"/>
                        <a:t>r</a:t>
                      </a:r>
                      <a:r>
                        <a:rPr lang="en-US" baseline="-25000" dirty="0"/>
                        <a:t>2</a:t>
                      </a:r>
                      <a:endParaRPr lang="en-US" dirty="0"/>
                    </a:p>
                  </p:txBody>
                </p:sp>
                <p:sp>
                  <p:nvSpPr>
                    <p:cNvPr id="25" name="TextBox 24">
                      <a:extLst>
                        <a:ext uri="{FF2B5EF4-FFF2-40B4-BE49-F238E27FC236}">
                          <a16:creationId xmlns:a16="http://schemas.microsoft.com/office/drawing/2014/main" id="{7586196F-3A74-4113-AE0B-FA2DBE30AF55}"/>
                        </a:ext>
                      </a:extLst>
                    </p:cNvPr>
                    <p:cNvSpPr txBox="1"/>
                    <p:nvPr/>
                  </p:nvSpPr>
                  <p:spPr>
                    <a:xfrm>
                      <a:off x="2684564" y="2847602"/>
                      <a:ext cx="377504" cy="369332"/>
                    </a:xfrm>
                    <a:prstGeom prst="rect">
                      <a:avLst/>
                    </a:prstGeom>
                    <a:noFill/>
                    <a:ln>
                      <a:noFill/>
                    </a:ln>
                  </p:spPr>
                  <p:txBody>
                    <a:bodyPr wrap="square" rtlCol="0">
                      <a:spAutoFit/>
                    </a:bodyPr>
                    <a:lstStyle/>
                    <a:p>
                      <a:r>
                        <a:rPr lang="en-US" dirty="0"/>
                        <a:t>r</a:t>
                      </a:r>
                    </a:p>
                  </p:txBody>
                </p:sp>
                <p:sp>
                  <p:nvSpPr>
                    <p:cNvPr id="26" name="TextBox 25">
                      <a:extLst>
                        <a:ext uri="{FF2B5EF4-FFF2-40B4-BE49-F238E27FC236}">
                          <a16:creationId xmlns:a16="http://schemas.microsoft.com/office/drawing/2014/main" id="{82D13A5B-071D-438E-A02E-06D0BAF25593}"/>
                        </a:ext>
                      </a:extLst>
                    </p:cNvPr>
                    <p:cNvSpPr txBox="1"/>
                    <p:nvPr/>
                  </p:nvSpPr>
                  <p:spPr>
                    <a:xfrm>
                      <a:off x="2336335" y="2313604"/>
                      <a:ext cx="377504" cy="369332"/>
                    </a:xfrm>
                    <a:prstGeom prst="rect">
                      <a:avLst/>
                    </a:prstGeom>
                    <a:noFill/>
                    <a:ln>
                      <a:noFill/>
                    </a:ln>
                  </p:spPr>
                  <p:txBody>
                    <a:bodyPr wrap="square" rtlCol="0">
                      <a:spAutoFit/>
                    </a:bodyPr>
                    <a:lstStyle/>
                    <a:p>
                      <a:r>
                        <a:rPr lang="en-US" dirty="0"/>
                        <a:t>r</a:t>
                      </a:r>
                      <a:r>
                        <a:rPr lang="en-US" baseline="-25000" dirty="0"/>
                        <a:t>1</a:t>
                      </a: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E8E5B49-AF82-42B6-9B2B-741444A96268}"/>
                            </a:ext>
                          </a:extLst>
                        </p:cNvPr>
                        <p:cNvSpPr txBox="1"/>
                        <p:nvPr/>
                      </p:nvSpPr>
                      <p:spPr>
                        <a:xfrm>
                          <a:off x="1227818" y="3840152"/>
                          <a:ext cx="3775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27" name="TextBox 26">
                          <a:extLst>
                            <a:ext uri="{FF2B5EF4-FFF2-40B4-BE49-F238E27FC236}">
                              <a16:creationId xmlns:a16="http://schemas.microsoft.com/office/drawing/2014/main" id="{4E8E5B49-AF82-42B6-9B2B-741444A96268}"/>
                            </a:ext>
                          </a:extLst>
                        </p:cNvPr>
                        <p:cNvSpPr txBox="1">
                          <a:spLocks noRot="1" noChangeAspect="1" noMove="1" noResize="1" noEditPoints="1" noAdjustHandles="1" noChangeArrowheads="1" noChangeShapeType="1" noTextEdit="1"/>
                        </p:cNvSpPr>
                        <p:nvPr/>
                      </p:nvSpPr>
                      <p:spPr>
                        <a:xfrm>
                          <a:off x="1227818" y="3840152"/>
                          <a:ext cx="377504" cy="369332"/>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ED2671-C6B8-4254-AC4E-49F773168A51}"/>
                            </a:ext>
                          </a:extLst>
                        </p:cNvPr>
                        <p:cNvSpPr txBox="1"/>
                        <p:nvPr/>
                      </p:nvSpPr>
                      <p:spPr>
                        <a:xfrm>
                          <a:off x="1227798" y="4817376"/>
                          <a:ext cx="3775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29" name="TextBox 28">
                          <a:extLst>
                            <a:ext uri="{FF2B5EF4-FFF2-40B4-BE49-F238E27FC236}">
                              <a16:creationId xmlns:a16="http://schemas.microsoft.com/office/drawing/2014/main" id="{9FED2671-C6B8-4254-AC4E-49F773168A51}"/>
                            </a:ext>
                          </a:extLst>
                        </p:cNvPr>
                        <p:cNvSpPr txBox="1">
                          <a:spLocks noRot="1" noChangeAspect="1" noMove="1" noResize="1" noEditPoints="1" noAdjustHandles="1" noChangeArrowheads="1" noChangeShapeType="1" noTextEdit="1"/>
                        </p:cNvSpPr>
                        <p:nvPr/>
                      </p:nvSpPr>
                      <p:spPr>
                        <a:xfrm>
                          <a:off x="1227798" y="4817376"/>
                          <a:ext cx="377504" cy="369332"/>
                        </a:xfrm>
                        <a:prstGeom prst="rect">
                          <a:avLst/>
                        </a:prstGeom>
                        <a:blipFill>
                          <a:blip r:embed="rId7"/>
                          <a:stretch>
                            <a:fillRect/>
                          </a:stretch>
                        </a:blipFill>
                        <a:ln>
                          <a:noFill/>
                        </a:ln>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3E53A91-9BBE-46A2-8BE7-8565C8018F27}"/>
                        </a:ext>
                      </a:extLst>
                    </p:cNvPr>
                    <p:cNvCxnSpPr>
                      <a:cxnSpLocks/>
                    </p:cNvCxnSpPr>
                    <p:nvPr/>
                  </p:nvCxnSpPr>
                  <p:spPr>
                    <a:xfrm>
                      <a:off x="1061677" y="3310082"/>
                      <a:ext cx="0" cy="230215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B4E5BC28-BBF4-478D-9CC6-10F88936E5A4}"/>
                        </a:ext>
                      </a:extLst>
                    </p:cNvPr>
                    <p:cNvSpPr txBox="1"/>
                    <p:nvPr/>
                  </p:nvSpPr>
                  <p:spPr>
                    <a:xfrm>
                      <a:off x="852320" y="4310930"/>
                      <a:ext cx="375478" cy="371136"/>
                    </a:xfrm>
                    <a:prstGeom prst="rect">
                      <a:avLst/>
                    </a:prstGeom>
                    <a:solidFill>
                      <a:schemeClr val="bg1"/>
                    </a:solidFill>
                  </p:spPr>
                  <p:txBody>
                    <a:bodyPr wrap="square" rtlCol="0">
                      <a:spAutoFit/>
                    </a:bodyPr>
                    <a:lstStyle/>
                    <a:p>
                      <a:r>
                        <a:rPr lang="en-US" dirty="0"/>
                        <a:t>2l</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33D3815-71B1-4580-9363-A3CA1C2894B7}"/>
                            </a:ext>
                          </a:extLst>
                        </p:cNvPr>
                        <p:cNvSpPr txBox="1"/>
                        <p:nvPr/>
                      </p:nvSpPr>
                      <p:spPr>
                        <a:xfrm>
                          <a:off x="1475430" y="3880210"/>
                          <a:ext cx="366125" cy="36933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4" name="TextBox 33">
                          <a:extLst>
                            <a:ext uri="{FF2B5EF4-FFF2-40B4-BE49-F238E27FC236}">
                              <a16:creationId xmlns:a16="http://schemas.microsoft.com/office/drawing/2014/main" id="{033D3815-71B1-4580-9363-A3CA1C2894B7}"/>
                            </a:ext>
                          </a:extLst>
                        </p:cNvPr>
                        <p:cNvSpPr txBox="1">
                          <a:spLocks noRot="1" noChangeAspect="1" noMove="1" noResize="1" noEditPoints="1" noAdjustHandles="1" noChangeArrowheads="1" noChangeShapeType="1" noTextEdit="1"/>
                        </p:cNvSpPr>
                        <p:nvPr/>
                      </p:nvSpPr>
                      <p:spPr>
                        <a:xfrm>
                          <a:off x="1475430" y="3880210"/>
                          <a:ext cx="366125" cy="369333"/>
                        </a:xfrm>
                        <a:prstGeom prst="rect">
                          <a:avLst/>
                        </a:prstGeom>
                        <a:blipFill>
                          <a:blip r:embed="rId8"/>
                          <a:stretch>
                            <a:fillRect/>
                          </a:stretch>
                        </a:blipFill>
                        <a:ln>
                          <a:noFill/>
                        </a:ln>
                      </p:spPr>
                      <p:txBody>
                        <a:bodyPr/>
                        <a:lstStyle/>
                        <a:p>
                          <a:r>
                            <a:rPr lang="en-US">
                              <a:noFill/>
                            </a:rPr>
                            <a:t> </a:t>
                          </a:r>
                        </a:p>
                      </p:txBody>
                    </p:sp>
                  </mc:Fallback>
                </mc:AlternateContent>
                <p:sp>
                  <p:nvSpPr>
                    <p:cNvPr id="41" name="Right Bracket 40">
                      <a:extLst>
                        <a:ext uri="{FF2B5EF4-FFF2-40B4-BE49-F238E27FC236}">
                          <a16:creationId xmlns:a16="http://schemas.microsoft.com/office/drawing/2014/main" id="{A9BF9ADE-CC07-417D-A745-6BF58B2EB726}"/>
                        </a:ext>
                      </a:extLst>
                    </p:cNvPr>
                    <p:cNvSpPr/>
                    <p:nvPr/>
                  </p:nvSpPr>
                  <p:spPr>
                    <a:xfrm rot="1912248">
                      <a:off x="2213578" y="4236108"/>
                      <a:ext cx="176658" cy="1567547"/>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434E5BD8-8C03-4DD4-B7DD-6DD35F895E35}"/>
                        </a:ext>
                      </a:extLst>
                    </p:cNvPr>
                    <p:cNvSpPr txBox="1"/>
                    <p:nvPr/>
                  </p:nvSpPr>
                  <p:spPr>
                    <a:xfrm>
                      <a:off x="2410140" y="4950145"/>
                      <a:ext cx="671119" cy="369332"/>
                    </a:xfrm>
                    <a:prstGeom prst="rect">
                      <a:avLst/>
                    </a:prstGeom>
                    <a:noFill/>
                    <a:ln>
                      <a:noFill/>
                    </a:ln>
                  </p:spPr>
                  <p:txBody>
                    <a:bodyPr wrap="square" rtlCol="0">
                      <a:spAutoFit/>
                    </a:bodyPr>
                    <a:lstStyle/>
                    <a:p>
                      <a:r>
                        <a:rPr lang="en-US" dirty="0"/>
                        <a:t>r</a:t>
                      </a:r>
                      <a:r>
                        <a:rPr lang="en-US" baseline="-25000" dirty="0"/>
                        <a:t>2 </a:t>
                      </a:r>
                      <a:r>
                        <a:rPr lang="en-US" dirty="0"/>
                        <a:t>- r</a:t>
                      </a:r>
                      <a:r>
                        <a:rPr lang="en-US" baseline="-25000" dirty="0"/>
                        <a:t>1</a:t>
                      </a:r>
                      <a:endParaRPr lang="en-US" dirty="0"/>
                    </a:p>
                  </p:txBody>
                </p:sp>
              </p:grpSp>
            </p:grpSp>
            <p:cxnSp>
              <p:nvCxnSpPr>
                <p:cNvPr id="51" name="Straight Arrow Connector 50">
                  <a:extLst>
                    <a:ext uri="{FF2B5EF4-FFF2-40B4-BE49-F238E27FC236}">
                      <a16:creationId xmlns:a16="http://schemas.microsoft.com/office/drawing/2014/main" id="{90743EC3-E5CA-461D-ADAC-3A4FAAE50958}"/>
                    </a:ext>
                  </a:extLst>
                </p:cNvPr>
                <p:cNvCxnSpPr>
                  <a:endCxn id="41" idx="0"/>
                </p:cNvCxnSpPr>
                <p:nvPr/>
              </p:nvCxnSpPr>
              <p:spPr>
                <a:xfrm flipH="1" flipV="1">
                  <a:off x="2480259" y="4421523"/>
                  <a:ext cx="122020" cy="9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1702FBAA-D377-41A8-82A5-0EEACC31D63E}"/>
                    </a:ext>
                  </a:extLst>
                </p:cNvPr>
                <p:cNvCxnSpPr>
                  <a:endCxn id="41" idx="1"/>
                </p:cNvCxnSpPr>
                <p:nvPr/>
              </p:nvCxnSpPr>
              <p:spPr>
                <a:xfrm flipH="1" flipV="1">
                  <a:off x="1652585" y="5752748"/>
                  <a:ext cx="151006" cy="789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58" name="Arc 57">
                <a:extLst>
                  <a:ext uri="{FF2B5EF4-FFF2-40B4-BE49-F238E27FC236}">
                    <a16:creationId xmlns:a16="http://schemas.microsoft.com/office/drawing/2014/main" id="{36F66518-CED6-47A6-9902-9EC522EA2924}"/>
                  </a:ext>
                </a:extLst>
              </p:cNvPr>
              <p:cNvSpPr/>
              <p:nvPr/>
            </p:nvSpPr>
            <p:spPr>
              <a:xfrm rot="20432790">
                <a:off x="1358271" y="4241088"/>
                <a:ext cx="258251" cy="296343"/>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sp>
          <p:nvSpPr>
            <p:cNvPr id="60" name="Rectangle 59">
              <a:extLst>
                <a:ext uri="{FF2B5EF4-FFF2-40B4-BE49-F238E27FC236}">
                  <a16:creationId xmlns:a16="http://schemas.microsoft.com/office/drawing/2014/main" id="{D8647443-231F-46A2-B5BC-0759177EA1BA}"/>
                </a:ext>
              </a:extLst>
            </p:cNvPr>
            <p:cNvSpPr/>
            <p:nvPr/>
          </p:nvSpPr>
          <p:spPr>
            <a:xfrm>
              <a:off x="646255" y="1154071"/>
              <a:ext cx="4311639" cy="51081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290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randombar(horizontal)">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randombar(horizont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E26B559-5D2F-461C-8D9B-1CA3C68F44C7}"/>
                  </a:ext>
                </a:extLst>
              </p:cNvPr>
              <p:cNvSpPr txBox="1"/>
              <p:nvPr/>
            </p:nvSpPr>
            <p:spPr>
              <a:xfrm>
                <a:off x="667751" y="666435"/>
                <a:ext cx="8797249" cy="878382"/>
              </a:xfrm>
              <a:prstGeom prst="rect">
                <a:avLst/>
              </a:prstGeom>
              <a:noFill/>
              <a:ln>
                <a:noFill/>
              </a:ln>
            </p:spPr>
            <p:txBody>
              <a:bodyPr wrap="square" rtlCol="0">
                <a:spAutoFit/>
              </a:bodyPr>
              <a:lstStyle/>
              <a:p>
                <a:r>
                  <a:rPr lang="en-US" sz="3200" dirty="0">
                    <a:latin typeface="NikoshBAN" panose="02000000000000000000" pitchFamily="2" charset="0"/>
                    <a:cs typeface="NikoshBAN" panose="02000000000000000000" pitchFamily="2" charset="0"/>
                  </a:rPr>
                  <a:t>P</a:t>
                </a:r>
                <a:r>
                  <a:rPr lang="bn-BD" sz="3200" dirty="0">
                    <a:solidFill>
                      <a:schemeClr val="tx1"/>
                    </a:solidFill>
                    <a:latin typeface="NikoshBAN" panose="02000000000000000000" pitchFamily="2" charset="0"/>
                    <a:cs typeface="NikoshBAN" panose="02000000000000000000" pitchFamily="2" charset="0"/>
                  </a:rPr>
                  <a:t> বিন্দুতে </a:t>
                </a:r>
                <a:r>
                  <a:rPr lang="en-US" sz="3200" dirty="0" err="1">
                    <a:latin typeface="NikoshBAN" panose="02000000000000000000" pitchFamily="2" charset="0"/>
                    <a:cs typeface="NikoshBAN" panose="02000000000000000000" pitchFamily="2" charset="0"/>
                  </a:rPr>
                  <a:t>মোট</a:t>
                </a:r>
                <a:r>
                  <a:rPr lang="en-US" sz="3200" dirty="0">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বিভব</a:t>
                </a:r>
                <a:r>
                  <a:rPr lang="en-US" sz="3200" dirty="0">
                    <a:solidFill>
                      <a:schemeClr val="tx1"/>
                    </a:solidFill>
                    <a:latin typeface="NikoshBAN" panose="02000000000000000000" pitchFamily="2" charset="0"/>
                    <a:cs typeface="NikoshBAN" panose="02000000000000000000" pitchFamily="2" charset="0"/>
                  </a:rPr>
                  <a:t>,</a:t>
                </a:r>
                <a:r>
                  <a:rPr lang="bn-BD"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V</a:t>
                </a:r>
                <a:r>
                  <a:rPr lang="bn-BD" sz="32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200" i="1" smtClean="0">
                            <a:solidFill>
                              <a:schemeClr val="tx1"/>
                            </a:solidFill>
                            <a:latin typeface="Cambria Math" panose="02040503050406030204" pitchFamily="18" charset="0"/>
                            <a:cs typeface="NikoshBAN" panose="02000000000000000000" pitchFamily="2" charset="0"/>
                          </a:rPr>
                        </m:ctrlPr>
                      </m:fPr>
                      <m:num>
                        <m:r>
                          <a:rPr lang="en-US" sz="3200" b="0" i="1" smtClean="0">
                            <a:solidFill>
                              <a:schemeClr val="tx1"/>
                            </a:solidFill>
                            <a:latin typeface="Cambria Math" panose="02040503050406030204" pitchFamily="18" charset="0"/>
                            <a:cs typeface="NikoshBAN" panose="02000000000000000000" pitchFamily="2" charset="0"/>
                          </a:rPr>
                          <m:t>𝑞</m:t>
                        </m:r>
                      </m:num>
                      <m:den>
                        <m:r>
                          <a:rPr lang="bn-BD" sz="3200" b="0" i="1" smtClean="0">
                            <a:solidFill>
                              <a:schemeClr val="tx1"/>
                            </a:solidFill>
                            <a:latin typeface="Cambria Math" panose="02040503050406030204" pitchFamily="18" charset="0"/>
                            <a:cs typeface="NikoshBAN" panose="02000000000000000000" pitchFamily="2" charset="0"/>
                          </a:rPr>
                          <m:t>4</m:t>
                        </m:r>
                        <m:r>
                          <a:rPr lang="bn-BD" sz="32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sSubPr>
                          <m:e>
                            <m:r>
                              <a:rPr lang="bn-BD" sz="32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𝜖</m:t>
                            </m:r>
                          </m:e>
                          <m:sub>
                            <m:r>
                              <a:rPr lang="bn-BD" sz="32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0</m:t>
                            </m:r>
                          </m:sub>
                        </m:sSub>
                      </m:den>
                    </m:f>
                    <m:d>
                      <m:dPr>
                        <m:ctrlPr>
                          <a:rPr lang="bn-BD" sz="3200" b="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ctrlPr>
                      </m:dPr>
                      <m:e>
                        <m:f>
                          <m:fPr>
                            <m:ctrlPr>
                              <a:rPr lang="bn-BD" sz="3200" i="1">
                                <a:latin typeface="Cambria Math" panose="02040503050406030204" pitchFamily="18" charset="0"/>
                                <a:cs typeface="NikoshBAN" panose="02000000000000000000" pitchFamily="2" charset="0"/>
                              </a:rPr>
                            </m:ctrlPr>
                          </m:fPr>
                          <m:num>
                            <m:r>
                              <a:rPr lang="en-US" sz="3200" b="0" i="1" smtClean="0">
                                <a:latin typeface="Cambria Math" panose="02040503050406030204" pitchFamily="18" charset="0"/>
                                <a:cs typeface="NikoshBAN" panose="02000000000000000000" pitchFamily="2" charset="0"/>
                              </a:rPr>
                              <m:t>1</m:t>
                            </m:r>
                          </m:num>
                          <m:den>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1</m:t>
                                </m:r>
                              </m:sub>
                            </m:sSub>
                          </m:den>
                        </m:f>
                        <m:r>
                          <a:rPr lang="en-US" sz="3200" b="0" i="1" smtClean="0">
                            <a:latin typeface="Cambria Math" panose="02040503050406030204" pitchFamily="18" charset="0"/>
                            <a:cs typeface="NikoshBAN" panose="02000000000000000000" pitchFamily="2" charset="0"/>
                          </a:rPr>
                          <m:t>−</m:t>
                        </m:r>
                        <m:f>
                          <m:fPr>
                            <m:ctrlPr>
                              <a:rPr lang="bn-BD" sz="3200" i="1">
                                <a:latin typeface="Cambria Math" panose="02040503050406030204" pitchFamily="18" charset="0"/>
                                <a:cs typeface="NikoshBAN" panose="02000000000000000000" pitchFamily="2" charset="0"/>
                              </a:rPr>
                            </m:ctrlPr>
                          </m:fPr>
                          <m:num>
                            <m:r>
                              <a:rPr lang="en-US" sz="3200" b="0" i="1" smtClean="0">
                                <a:latin typeface="Cambria Math" panose="02040503050406030204" pitchFamily="18" charset="0"/>
                                <a:cs typeface="NikoshBAN" panose="02000000000000000000" pitchFamily="2" charset="0"/>
                              </a:rPr>
                              <m:t>1</m:t>
                            </m:r>
                          </m:num>
                          <m:den>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2</m:t>
                                </m:r>
                              </m:sub>
                            </m:sSub>
                          </m:den>
                        </m:f>
                      </m:e>
                    </m:d>
                  </m:oMath>
                </a14:m>
                <a:r>
                  <a:rPr lang="en-US" sz="3200" dirty="0">
                    <a:solidFill>
                      <a:schemeClr val="tx1"/>
                    </a:solidFill>
                    <a:latin typeface="NikoshBAN" panose="02000000000000000000" pitchFamily="2" charset="0"/>
                    <a:cs typeface="NikoshBAN" panose="02000000000000000000" pitchFamily="2" charset="0"/>
                  </a:rPr>
                  <a:t> =</a:t>
                </a:r>
                <a:r>
                  <a:rPr lang="bn-BD" sz="3200" dirty="0">
                    <a:cs typeface="NikoshBAN" panose="02000000000000000000" pitchFamily="2" charset="0"/>
                  </a:rPr>
                  <a:t> </a:t>
                </a:r>
                <a14:m>
                  <m:oMath xmlns:m="http://schemas.openxmlformats.org/officeDocument/2006/math">
                    <m:f>
                      <m:fPr>
                        <m:ctrlPr>
                          <a:rPr lang="bn-BD" sz="3200" i="1">
                            <a:latin typeface="Cambria Math" panose="02040503050406030204" pitchFamily="18" charset="0"/>
                            <a:cs typeface="NikoshBAN" panose="02000000000000000000" pitchFamily="2" charset="0"/>
                          </a:rPr>
                        </m:ctrlPr>
                      </m:fPr>
                      <m:num>
                        <m:r>
                          <a:rPr lang="en-US" sz="3200" i="1">
                            <a:latin typeface="Cambria Math" panose="02040503050406030204" pitchFamily="18" charset="0"/>
                            <a:cs typeface="NikoshBAN" panose="02000000000000000000" pitchFamily="2" charset="0"/>
                          </a:rPr>
                          <m:t>𝑞</m:t>
                        </m:r>
                      </m:num>
                      <m:den>
                        <m:r>
                          <a:rPr lang="bn-BD" sz="3200" i="1">
                            <a:latin typeface="Cambria Math" panose="02040503050406030204" pitchFamily="18" charset="0"/>
                            <a:cs typeface="NikoshBAN" panose="02000000000000000000" pitchFamily="2" charset="0"/>
                          </a:rPr>
                          <m:t>4</m:t>
                        </m:r>
                        <m:r>
                          <a:rPr lang="bn-BD" sz="32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latin typeface="Cambria Math" panose="02040503050406030204" pitchFamily="18" charset="0"/>
                                <a:ea typeface="Cambria Math" panose="02040503050406030204" pitchFamily="18" charset="0"/>
                                <a:cs typeface="NikoshBAN" panose="02000000000000000000" pitchFamily="2" charset="0"/>
                              </a:rPr>
                            </m:ctrlPr>
                          </m:sSubPr>
                          <m:e>
                            <m:r>
                              <a:rPr lang="bn-BD" sz="3200" i="1">
                                <a:latin typeface="Cambria Math" panose="02040503050406030204" pitchFamily="18" charset="0"/>
                                <a:ea typeface="Cambria Math" panose="02040503050406030204" pitchFamily="18" charset="0"/>
                                <a:cs typeface="NikoshBAN" panose="02000000000000000000" pitchFamily="2" charset="0"/>
                              </a:rPr>
                              <m:t>𝜖</m:t>
                            </m:r>
                          </m:e>
                          <m:sub>
                            <m:r>
                              <a:rPr lang="bn-BD" sz="3200" i="1">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en-US" sz="32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en-US" sz="3200" i="1" smtClean="0">
                            <a:solidFill>
                              <a:schemeClr val="tx1"/>
                            </a:solidFill>
                            <a:latin typeface="Cambria Math" panose="02040503050406030204" pitchFamily="18" charset="0"/>
                            <a:cs typeface="NikoshBAN" panose="02000000000000000000" pitchFamily="2" charset="0"/>
                          </a:rPr>
                        </m:ctrlPr>
                      </m:fPr>
                      <m:num>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2</m:t>
                            </m:r>
                          </m:sub>
                        </m:sSub>
                        <m:r>
                          <a:rPr lang="en-US" sz="3200" b="0" i="1" smtClean="0">
                            <a:latin typeface="Cambria Math" panose="02040503050406030204" pitchFamily="18" charset="0"/>
                            <a:cs typeface="NikoshBAN" panose="02000000000000000000" pitchFamily="2" charset="0"/>
                          </a:rPr>
                          <m:t>−</m:t>
                        </m:r>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1</m:t>
                            </m:r>
                          </m:sub>
                        </m:sSub>
                      </m:num>
                      <m:den>
                        <m:sSub>
                          <m:sSubPr>
                            <m:ctrlPr>
                              <a:rPr lang="en-US" sz="3200" i="1" smtClean="0">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1</m:t>
                            </m:r>
                          </m:sub>
                        </m:sSub>
                        <m:r>
                          <a:rPr lang="en-US" sz="3200" b="0" i="1" smtClean="0">
                            <a:latin typeface="Cambria Math" panose="02040503050406030204" pitchFamily="18" charset="0"/>
                            <a:cs typeface="NikoshBAN" panose="02000000000000000000" pitchFamily="2" charset="0"/>
                          </a:rPr>
                          <m:t>.</m:t>
                        </m:r>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2</m:t>
                            </m:r>
                          </m:sub>
                        </m:sSub>
                      </m:den>
                    </m:f>
                  </m:oMath>
                </a14:m>
                <a:r>
                  <a:rPr lang="en-US" sz="3200" dirty="0">
                    <a:solidFill>
                      <a:schemeClr val="tx1"/>
                    </a:solidFill>
                    <a:latin typeface="NikoshBAN" panose="02000000000000000000" pitchFamily="2" charset="0"/>
                    <a:cs typeface="NikoshBAN" panose="02000000000000000000" pitchFamily="2" charset="0"/>
                  </a:rPr>
                  <a:t> </a:t>
                </a:r>
              </a:p>
            </p:txBody>
          </p:sp>
        </mc:Choice>
        <mc:Fallback xmlns="">
          <p:sp>
            <p:nvSpPr>
              <p:cNvPr id="32" name="TextBox 31">
                <a:extLst>
                  <a:ext uri="{FF2B5EF4-FFF2-40B4-BE49-F238E27FC236}">
                    <a16:creationId xmlns:a16="http://schemas.microsoft.com/office/drawing/2014/main" id="{BE26B559-5D2F-461C-8D9B-1CA3C68F44C7}"/>
                  </a:ext>
                </a:extLst>
              </p:cNvPr>
              <p:cNvSpPr txBox="1">
                <a:spLocks noRot="1" noChangeAspect="1" noMove="1" noResize="1" noEditPoints="1" noAdjustHandles="1" noChangeArrowheads="1" noChangeShapeType="1" noTextEdit="1"/>
              </p:cNvSpPr>
              <p:nvPr/>
            </p:nvSpPr>
            <p:spPr>
              <a:xfrm>
                <a:off x="667751" y="666435"/>
                <a:ext cx="8797249" cy="878382"/>
              </a:xfrm>
              <a:prstGeom prst="rect">
                <a:avLst/>
              </a:prstGeom>
              <a:blipFill>
                <a:blip r:embed="rId3"/>
                <a:stretch>
                  <a:fillRect l="-1802" b="-6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D625EF8-79FE-4C1C-B785-CAC56AA382D8}"/>
                  </a:ext>
                </a:extLst>
              </p:cNvPr>
              <p:cNvSpPr txBox="1"/>
              <p:nvPr/>
            </p:nvSpPr>
            <p:spPr>
              <a:xfrm>
                <a:off x="667751" y="1628657"/>
                <a:ext cx="5727596" cy="584775"/>
              </a:xfrm>
              <a:prstGeom prst="rect">
                <a:avLst/>
              </a:prstGeom>
              <a:noFill/>
              <a:ln>
                <a:noFill/>
              </a:ln>
            </p:spPr>
            <p:txBody>
              <a:bodyPr wrap="square" rtlCol="0">
                <a:spAutoFit/>
              </a:bodyPr>
              <a:lstStyle/>
              <a:p>
                <a:r>
                  <a:rPr lang="en-US" sz="3200" dirty="0">
                    <a:latin typeface="NikoshBAN" panose="02000000000000000000" pitchFamily="2" charset="0"/>
                    <a:cs typeface="NikoshBAN" panose="02000000000000000000" pitchFamily="2" charset="0"/>
                  </a:rPr>
                  <a:t>যদি </a:t>
                </a:r>
                <a:r>
                  <a:rPr lang="en-US" sz="3200" dirty="0">
                    <a:latin typeface="Times New Roman" panose="02020603050405020304" pitchFamily="18" charset="0"/>
                    <a:cs typeface="Times New Roman" panose="02020603050405020304" pitchFamily="18" charset="0"/>
                  </a:rPr>
                  <a:t>r&gt;&gt;2l,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পাই</a:t>
                </a:r>
                <a:r>
                  <a:rPr lang="en-US" sz="3200" dirty="0">
                    <a:latin typeface="NikoshBAN" panose="02000000000000000000" pitchFamily="2" charset="0"/>
                    <a:cs typeface="NikoshBAN" panose="02000000000000000000" pitchFamily="2" charset="0"/>
                  </a:rPr>
                  <a:t>-</a:t>
                </a:r>
                <a14:m>
                  <m:oMath xmlns:m="http://schemas.openxmlformats.org/officeDocument/2006/math">
                    <m:r>
                      <a:rPr lang="en-US" sz="3200" b="0" i="1" smtClean="0">
                        <a:latin typeface="Cambria Math" panose="02040503050406030204" pitchFamily="18" charset="0"/>
                        <a:ea typeface="Cambria Math" panose="02040503050406030204" pitchFamily="18" charset="0"/>
                      </a:rPr>
                      <m:t> </m:t>
                    </m:r>
                  </m:oMath>
                </a14:m>
                <a:endParaRPr lang="en-US" sz="3200" dirty="0"/>
              </a:p>
            </p:txBody>
          </p:sp>
        </mc:Choice>
        <mc:Fallback xmlns="">
          <p:sp>
            <p:nvSpPr>
              <p:cNvPr id="33" name="TextBox 32">
                <a:extLst>
                  <a:ext uri="{FF2B5EF4-FFF2-40B4-BE49-F238E27FC236}">
                    <a16:creationId xmlns:a16="http://schemas.microsoft.com/office/drawing/2014/main" id="{7D625EF8-79FE-4C1C-B785-CAC56AA382D8}"/>
                  </a:ext>
                </a:extLst>
              </p:cNvPr>
              <p:cNvSpPr txBox="1">
                <a:spLocks noRot="1" noChangeAspect="1" noMove="1" noResize="1" noEditPoints="1" noAdjustHandles="1" noChangeArrowheads="1" noChangeShapeType="1" noTextEdit="1"/>
              </p:cNvSpPr>
              <p:nvPr/>
            </p:nvSpPr>
            <p:spPr>
              <a:xfrm>
                <a:off x="667751" y="1628657"/>
                <a:ext cx="5727596" cy="584775"/>
              </a:xfrm>
              <a:prstGeom prst="rect">
                <a:avLst/>
              </a:prstGeom>
              <a:blipFill>
                <a:blip r:embed="rId4"/>
                <a:stretch>
                  <a:fillRect l="-2769" t="-18750" b="-343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6859857-42B8-4C65-B2D9-9A632B2F9ACB}"/>
                  </a:ext>
                </a:extLst>
              </p:cNvPr>
              <p:cNvSpPr txBox="1"/>
              <p:nvPr/>
            </p:nvSpPr>
            <p:spPr>
              <a:xfrm>
                <a:off x="669568" y="2213432"/>
                <a:ext cx="6039945" cy="584775"/>
              </a:xfrm>
              <a:prstGeom prst="rect">
                <a:avLst/>
              </a:prstGeom>
              <a:noFill/>
              <a:ln>
                <a:noFill/>
              </a:ln>
            </p:spPr>
            <p:txBody>
              <a:bodyPr wrap="square" rtlCol="0">
                <a:spAutoFit/>
              </a:bodyPr>
              <a:lstStyle/>
              <a:p>
                <a:r>
                  <a:rPr lang="en-US" sz="3200" dirty="0"/>
                  <a:t>r</a:t>
                </a:r>
                <a:r>
                  <a:rPr lang="en-US" sz="3200" baseline="-25000" dirty="0"/>
                  <a:t>2 </a:t>
                </a:r>
                <a:r>
                  <a:rPr lang="en-US" sz="3200" dirty="0"/>
                  <a:t>- r</a:t>
                </a:r>
                <a:r>
                  <a:rPr lang="en-US" sz="3200" baseline="-25000" dirty="0"/>
                  <a:t>1</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cs typeface="NikoshBAN" panose="02000000000000000000" pitchFamily="2" charset="0"/>
                      </a:rPr>
                      <m:t>𝑐𝑜𝑠</m:t>
                    </m:r>
                    <m:r>
                      <a:rPr lang="en-US" sz="3200" i="1">
                        <a:latin typeface="Cambria Math" panose="02040503050406030204" pitchFamily="18" charset="0"/>
                        <a:ea typeface="Cambria Math" panose="02040503050406030204" pitchFamily="18" charset="0"/>
                        <a:cs typeface="NikoshBAN" panose="02000000000000000000" pitchFamily="2" charset="0"/>
                      </a:rPr>
                      <m:t>𝜃</m:t>
                    </m:r>
                    <m:r>
                      <a:rPr lang="en-US" sz="3200" b="0" i="1" smtClean="0">
                        <a:latin typeface="Cambria Math" panose="02040503050406030204" pitchFamily="18" charset="0"/>
                        <a:ea typeface="Cambria Math" panose="02040503050406030204" pitchFamily="18" charset="0"/>
                        <a:cs typeface="NikoshBAN" panose="02000000000000000000" pitchFamily="2" charset="0"/>
                      </a:rPr>
                      <m:t> </m:t>
                    </m:r>
                    <m:r>
                      <a:rPr lang="en-US" sz="3200" b="0" i="1" smtClean="0">
                        <a:latin typeface="Cambria Math" panose="02040503050406030204" pitchFamily="18" charset="0"/>
                        <a:ea typeface="Cambria Math" panose="02040503050406030204" pitchFamily="18" charset="0"/>
                        <a:cs typeface="NikoshBAN" panose="02000000000000000000" pitchFamily="2" charset="0"/>
                      </a:rPr>
                      <m:t>এবং</m:t>
                    </m:r>
                    <m:r>
                      <a:rPr lang="en-US" sz="3200" b="0" i="1" smtClean="0">
                        <a:latin typeface="Cambria Math" panose="02040503050406030204" pitchFamily="18" charset="0"/>
                        <a:ea typeface="Cambria Math" panose="02040503050406030204" pitchFamily="18" charset="0"/>
                        <a:cs typeface="NikoshBAN" panose="02000000000000000000" pitchFamily="2" charset="0"/>
                      </a:rPr>
                      <m:t> </m:t>
                    </m:r>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1</m:t>
                        </m:r>
                      </m:sub>
                    </m:sSub>
                    <m:r>
                      <a:rPr lang="en-US" sz="3200" i="1">
                        <a:latin typeface="Cambria Math" panose="02040503050406030204" pitchFamily="18" charset="0"/>
                        <a:cs typeface="NikoshBAN" panose="02000000000000000000" pitchFamily="2" charset="0"/>
                      </a:rPr>
                      <m:t>.</m:t>
                    </m:r>
                    <m:sSub>
                      <m:sSubPr>
                        <m:ctrlPr>
                          <a:rPr lang="en-US" sz="3200" i="1">
                            <a:latin typeface="Cambria Math" panose="02040503050406030204" pitchFamily="18" charset="0"/>
                            <a:cs typeface="NikoshBAN" panose="02000000000000000000" pitchFamily="2" charset="0"/>
                          </a:rPr>
                        </m:ctrlPr>
                      </m:sSubPr>
                      <m:e>
                        <m:r>
                          <a:rPr lang="en-US" sz="3200" i="1">
                            <a:latin typeface="Cambria Math" panose="02040503050406030204" pitchFamily="18" charset="0"/>
                            <a:cs typeface="NikoshBAN" panose="02000000000000000000" pitchFamily="2" charset="0"/>
                          </a:rPr>
                          <m:t>𝑟</m:t>
                        </m:r>
                      </m:e>
                      <m:sub>
                        <m:r>
                          <a:rPr lang="en-US" sz="3200" i="1">
                            <a:latin typeface="Cambria Math" panose="02040503050406030204" pitchFamily="18" charset="0"/>
                            <a:cs typeface="NikoshBAN" panose="02000000000000000000" pitchFamily="2" charset="0"/>
                          </a:rPr>
                          <m:t>2</m:t>
                        </m:r>
                      </m:sub>
                    </m:sSub>
                    <m:r>
                      <a:rPr lang="en-US" sz="3200" i="1">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sSup>
                      <m:sSupPr>
                        <m:ctrlPr>
                          <a:rPr lang="en-US" sz="3200" i="1" dirty="0" smtClean="0">
                            <a:latin typeface="Cambria Math" panose="02040503050406030204" pitchFamily="18" charset="0"/>
                          </a:rPr>
                        </m:ctrlPr>
                      </m:sSupPr>
                      <m:e>
                        <m:r>
                          <a:rPr lang="en-US" sz="3200" b="0" i="1" dirty="0" smtClean="0">
                            <a:latin typeface="Cambria Math" panose="02040503050406030204" pitchFamily="18" charset="0"/>
                          </a:rPr>
                          <m:t>𝑟</m:t>
                        </m:r>
                      </m:e>
                      <m:sup>
                        <m:r>
                          <a:rPr lang="en-US" sz="3200" b="0" i="1" dirty="0" smtClean="0">
                            <a:latin typeface="Cambria Math" panose="02040503050406030204" pitchFamily="18" charset="0"/>
                          </a:rPr>
                          <m:t>2</m:t>
                        </m:r>
                      </m:sup>
                    </m:sSup>
                  </m:oMath>
                </a14:m>
                <a:r>
                  <a:rPr lang="en-US" sz="3200" dirty="0">
                    <a:latin typeface="NikoshBAN" panose="02000000000000000000" pitchFamily="2" charset="0"/>
                    <a:cs typeface="NikoshBAN" panose="02000000000000000000" pitchFamily="2" charset="0"/>
                  </a:rPr>
                  <a:t>হবে।</a:t>
                </a:r>
              </a:p>
            </p:txBody>
          </p:sp>
        </mc:Choice>
        <mc:Fallback xmlns="">
          <p:sp>
            <p:nvSpPr>
              <p:cNvPr id="75" name="TextBox 74">
                <a:extLst>
                  <a:ext uri="{FF2B5EF4-FFF2-40B4-BE49-F238E27FC236}">
                    <a16:creationId xmlns:a16="http://schemas.microsoft.com/office/drawing/2014/main" id="{86859857-42B8-4C65-B2D9-9A632B2F9ACB}"/>
                  </a:ext>
                </a:extLst>
              </p:cNvPr>
              <p:cNvSpPr txBox="1">
                <a:spLocks noRot="1" noChangeAspect="1" noMove="1" noResize="1" noEditPoints="1" noAdjustHandles="1" noChangeArrowheads="1" noChangeShapeType="1" noTextEdit="1"/>
              </p:cNvSpPr>
              <p:nvPr/>
            </p:nvSpPr>
            <p:spPr>
              <a:xfrm>
                <a:off x="669568" y="2213432"/>
                <a:ext cx="6039945" cy="584775"/>
              </a:xfrm>
              <a:prstGeom prst="rect">
                <a:avLst/>
              </a:prstGeom>
              <a:blipFill>
                <a:blip r:embed="rId5"/>
                <a:stretch>
                  <a:fillRect l="-2624" t="-15625" r="-1009" b="-343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68D1C29-693D-4E9C-9941-DC761416F6FD}"/>
                  </a:ext>
                </a:extLst>
              </p:cNvPr>
              <p:cNvSpPr txBox="1"/>
              <p:nvPr/>
            </p:nvSpPr>
            <p:spPr>
              <a:xfrm>
                <a:off x="598923" y="2798207"/>
                <a:ext cx="5950552" cy="875753"/>
              </a:xfrm>
              <a:prstGeom prst="rect">
                <a:avLst/>
              </a:prstGeom>
              <a:noFill/>
              <a:ln>
                <a:noFill/>
              </a:ln>
            </p:spPr>
            <p:txBody>
              <a:bodyPr wrap="square" rtlCol="0">
                <a:spAutoFit/>
              </a:bodyPr>
              <a:lstStyle/>
              <a:p>
                <a:r>
                  <a:rPr lang="en-US" sz="3200" dirty="0" err="1">
                    <a:latin typeface="NikoshBAN" panose="02000000000000000000" pitchFamily="2" charset="0"/>
                    <a:cs typeface="NikoshBAN" panose="02000000000000000000" pitchFamily="2" charset="0"/>
                  </a:rPr>
                  <a:t>এক্ষেত্রে</a:t>
                </a:r>
                <a:r>
                  <a:rPr lang="en-US" sz="3200" dirty="0">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V=</a:t>
                </a:r>
                <a:r>
                  <a:rPr lang="bn-BD" sz="3200" dirty="0">
                    <a:cs typeface="NikoshBAN" panose="02000000000000000000" pitchFamily="2" charset="0"/>
                  </a:rPr>
                  <a:t> </a:t>
                </a:r>
                <a14:m>
                  <m:oMath xmlns:m="http://schemas.openxmlformats.org/officeDocument/2006/math">
                    <m:f>
                      <m:fPr>
                        <m:ctrlPr>
                          <a:rPr lang="bn-BD" sz="3200" i="1">
                            <a:latin typeface="Cambria Math" panose="02040503050406030204" pitchFamily="18" charset="0"/>
                            <a:cs typeface="NikoshBAN" panose="02000000000000000000" pitchFamily="2" charset="0"/>
                          </a:rPr>
                        </m:ctrlPr>
                      </m:fPr>
                      <m:num>
                        <m:r>
                          <a:rPr lang="en-US" sz="3200" i="1">
                            <a:latin typeface="Cambria Math" panose="02040503050406030204" pitchFamily="18" charset="0"/>
                            <a:cs typeface="NikoshBAN" panose="02000000000000000000" pitchFamily="2" charset="0"/>
                          </a:rPr>
                          <m:t>𝑞</m:t>
                        </m:r>
                      </m:num>
                      <m:den>
                        <m:r>
                          <a:rPr lang="bn-BD" sz="3200" i="1">
                            <a:latin typeface="Cambria Math" panose="02040503050406030204" pitchFamily="18" charset="0"/>
                            <a:cs typeface="NikoshBAN" panose="02000000000000000000" pitchFamily="2" charset="0"/>
                          </a:rPr>
                          <m:t>4</m:t>
                        </m:r>
                        <m:r>
                          <a:rPr lang="bn-BD" sz="32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latin typeface="Cambria Math" panose="02040503050406030204" pitchFamily="18" charset="0"/>
                                <a:ea typeface="Cambria Math" panose="02040503050406030204" pitchFamily="18" charset="0"/>
                                <a:cs typeface="NikoshBAN" panose="02000000000000000000" pitchFamily="2" charset="0"/>
                              </a:rPr>
                            </m:ctrlPr>
                          </m:sSubPr>
                          <m:e>
                            <m:r>
                              <a:rPr lang="bn-BD" sz="3200" i="1">
                                <a:latin typeface="Cambria Math" panose="02040503050406030204" pitchFamily="18" charset="0"/>
                                <a:ea typeface="Cambria Math" panose="02040503050406030204" pitchFamily="18" charset="0"/>
                                <a:cs typeface="NikoshBAN" panose="02000000000000000000" pitchFamily="2" charset="0"/>
                              </a:rPr>
                              <m:t>𝜖</m:t>
                            </m:r>
                          </m:e>
                          <m:sub>
                            <m:r>
                              <a:rPr lang="bn-BD" sz="3200" i="1">
                                <a:latin typeface="Cambria Math" panose="02040503050406030204" pitchFamily="18" charset="0"/>
                                <a:ea typeface="Cambria Math" panose="02040503050406030204" pitchFamily="18" charset="0"/>
                                <a:cs typeface="NikoshBAN" panose="02000000000000000000" pitchFamily="2" charset="0"/>
                              </a:rPr>
                              <m:t>0</m:t>
                            </m:r>
                          </m:sub>
                        </m:sSub>
                      </m:den>
                    </m:f>
                  </m:oMath>
                </a14:m>
                <a:r>
                  <a:rPr lang="en-US" sz="3200" dirty="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en-US" sz="3200" i="1" smtClean="0">
                            <a:solidFill>
                              <a:schemeClr val="tx1"/>
                            </a:solidFill>
                            <a:latin typeface="Cambria Math" panose="02040503050406030204" pitchFamily="18" charset="0"/>
                            <a:cs typeface="NikoshBAN" panose="02000000000000000000" pitchFamily="2" charset="0"/>
                          </a:rPr>
                        </m:ctrlPr>
                      </m:fPr>
                      <m:num>
                        <m:r>
                          <a:rPr lang="en-US" sz="3200" i="1">
                            <a:latin typeface="Cambria Math" panose="02040503050406030204" pitchFamily="18" charset="0"/>
                            <a:ea typeface="Cambria Math" panose="02040503050406030204" pitchFamily="18" charset="0"/>
                          </a:rPr>
                          <m:t>2</m:t>
                        </m:r>
                        <m:r>
                          <a:rPr lang="en-US" sz="3200" i="1">
                            <a:latin typeface="Cambria Math" panose="02040503050406030204" pitchFamily="18" charset="0"/>
                            <a:ea typeface="Cambria Math" panose="02040503050406030204" pitchFamily="18" charset="0"/>
                          </a:rPr>
                          <m:t>𝑎</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cs typeface="NikoshBAN" panose="02000000000000000000" pitchFamily="2" charset="0"/>
                          </a:rPr>
                          <m:t>𝑐𝑜𝑠</m:t>
                        </m:r>
                        <m:r>
                          <a:rPr lang="en-US" sz="3200" i="1">
                            <a:latin typeface="Cambria Math" panose="02040503050406030204" pitchFamily="18" charset="0"/>
                            <a:ea typeface="Cambria Math" panose="02040503050406030204" pitchFamily="18" charset="0"/>
                            <a:cs typeface="NikoshBAN" panose="02000000000000000000" pitchFamily="2" charset="0"/>
                          </a:rPr>
                          <m:t>𝜃</m:t>
                        </m:r>
                      </m:num>
                      <m:den>
                        <m:sSup>
                          <m:sSupPr>
                            <m:ctrlPr>
                              <a:rPr lang="en-US" sz="3200" i="1" dirty="0">
                                <a:latin typeface="Cambria Math" panose="02040503050406030204" pitchFamily="18" charset="0"/>
                              </a:rPr>
                            </m:ctrlPr>
                          </m:sSupPr>
                          <m:e>
                            <m:r>
                              <a:rPr lang="en-US" sz="3200" i="1" dirty="0">
                                <a:latin typeface="Cambria Math" panose="02040503050406030204" pitchFamily="18" charset="0"/>
                              </a:rPr>
                              <m:t>𝑟</m:t>
                            </m:r>
                          </m:e>
                          <m:sup>
                            <m:r>
                              <a:rPr lang="en-US" sz="3200" i="1" dirty="0">
                                <a:latin typeface="Cambria Math" panose="02040503050406030204" pitchFamily="18" charset="0"/>
                              </a:rPr>
                              <m:t>2</m:t>
                            </m:r>
                          </m:sup>
                        </m:sSup>
                      </m:den>
                    </m:f>
                  </m:oMath>
                </a14:m>
                <a:r>
                  <a:rPr lang="en-US" sz="3200" dirty="0">
                    <a:solidFill>
                      <a:schemeClr val="tx1"/>
                    </a:solidFill>
                    <a:latin typeface="NikoshBAN" panose="02000000000000000000" pitchFamily="2" charset="0"/>
                    <a:cs typeface="NikoshBAN" panose="02000000000000000000" pitchFamily="2" charset="0"/>
                  </a:rPr>
                  <a:t> = </a:t>
                </a:r>
                <a14:m>
                  <m:oMath xmlns:m="http://schemas.openxmlformats.org/officeDocument/2006/math">
                    <m:f>
                      <m:fPr>
                        <m:ctrlPr>
                          <a:rPr lang="bn-BD" sz="3200" i="1">
                            <a:latin typeface="Cambria Math" panose="02040503050406030204" pitchFamily="18" charset="0"/>
                            <a:cs typeface="NikoshBAN" panose="02000000000000000000" pitchFamily="2" charset="0"/>
                          </a:rPr>
                        </m:ctrlPr>
                      </m:fPr>
                      <m:num>
                        <m:r>
                          <a:rPr lang="en-US" sz="3200" b="0" i="1" smtClean="0">
                            <a:latin typeface="Cambria Math" panose="02040503050406030204" pitchFamily="18" charset="0"/>
                            <a:cs typeface="NikoshBAN" panose="02000000000000000000" pitchFamily="2" charset="0"/>
                          </a:rPr>
                          <m:t>𝑝</m:t>
                        </m:r>
                        <m:r>
                          <a:rPr lang="en-US" sz="3200" b="0" i="1" smtClean="0">
                            <a:latin typeface="Cambria Math" panose="02040503050406030204" pitchFamily="18" charset="0"/>
                            <a:cs typeface="NikoshBAN" panose="02000000000000000000" pitchFamily="2" charset="0"/>
                          </a:rPr>
                          <m:t>.</m:t>
                        </m:r>
                        <m:r>
                          <a:rPr lang="en-US" sz="3200" i="1">
                            <a:latin typeface="Cambria Math" panose="02040503050406030204" pitchFamily="18" charset="0"/>
                            <a:cs typeface="NikoshBAN" panose="02000000000000000000" pitchFamily="2" charset="0"/>
                          </a:rPr>
                          <m:t>𝑐𝑜𝑠</m:t>
                        </m:r>
                        <m:r>
                          <a:rPr lang="en-US" sz="3200" i="1">
                            <a:latin typeface="Cambria Math" panose="02040503050406030204" pitchFamily="18" charset="0"/>
                            <a:ea typeface="Cambria Math" panose="02040503050406030204" pitchFamily="18" charset="0"/>
                            <a:cs typeface="NikoshBAN" panose="02000000000000000000" pitchFamily="2" charset="0"/>
                          </a:rPr>
                          <m:t>𝜃</m:t>
                        </m:r>
                      </m:num>
                      <m:den>
                        <m:r>
                          <a:rPr lang="bn-BD" sz="3200" i="1">
                            <a:latin typeface="Cambria Math" panose="02040503050406030204" pitchFamily="18" charset="0"/>
                            <a:cs typeface="NikoshBAN" panose="02000000000000000000" pitchFamily="2" charset="0"/>
                          </a:rPr>
                          <m:t>4</m:t>
                        </m:r>
                        <m:r>
                          <a:rPr lang="bn-BD" sz="3200" i="1">
                            <a:latin typeface="Cambria Math" panose="02040503050406030204" pitchFamily="18" charset="0"/>
                            <a:ea typeface="Cambria Math" panose="02040503050406030204" pitchFamily="18" charset="0"/>
                            <a:cs typeface="NikoshBAN" panose="02000000000000000000" pitchFamily="2" charset="0"/>
                          </a:rPr>
                          <m:t>𝜋</m:t>
                        </m:r>
                        <m:sSub>
                          <m:sSubPr>
                            <m:ctrlPr>
                              <a:rPr lang="bn-BD" sz="3200" i="1">
                                <a:latin typeface="Cambria Math" panose="02040503050406030204" pitchFamily="18" charset="0"/>
                                <a:ea typeface="Cambria Math" panose="02040503050406030204" pitchFamily="18" charset="0"/>
                                <a:cs typeface="NikoshBAN" panose="02000000000000000000" pitchFamily="2" charset="0"/>
                              </a:rPr>
                            </m:ctrlPr>
                          </m:sSubPr>
                          <m:e>
                            <m:r>
                              <a:rPr lang="bn-BD" sz="3200" i="1">
                                <a:latin typeface="Cambria Math" panose="02040503050406030204" pitchFamily="18" charset="0"/>
                                <a:ea typeface="Cambria Math" panose="02040503050406030204" pitchFamily="18" charset="0"/>
                                <a:cs typeface="NikoshBAN" panose="02000000000000000000" pitchFamily="2" charset="0"/>
                              </a:rPr>
                              <m:t>𝜖</m:t>
                            </m:r>
                          </m:e>
                          <m:sub>
                            <m:r>
                              <a:rPr lang="bn-BD" sz="3200" i="1">
                                <a:latin typeface="Cambria Math" panose="02040503050406030204" pitchFamily="18" charset="0"/>
                                <a:ea typeface="Cambria Math" panose="02040503050406030204" pitchFamily="18" charset="0"/>
                                <a:cs typeface="NikoshBAN" panose="02000000000000000000" pitchFamily="2" charset="0"/>
                              </a:rPr>
                              <m:t>0</m:t>
                            </m:r>
                          </m:sub>
                        </m:sSub>
                        <m:sSup>
                          <m:sSupPr>
                            <m:ctrlPr>
                              <a:rPr lang="en-US" sz="3200" i="1" dirty="0">
                                <a:latin typeface="Cambria Math" panose="02040503050406030204" pitchFamily="18" charset="0"/>
                              </a:rPr>
                            </m:ctrlPr>
                          </m:sSupPr>
                          <m:e>
                            <m:r>
                              <a:rPr lang="en-US" sz="3200" i="1" dirty="0">
                                <a:latin typeface="Cambria Math" panose="02040503050406030204" pitchFamily="18" charset="0"/>
                              </a:rPr>
                              <m:t>𝑟</m:t>
                            </m:r>
                          </m:e>
                          <m:sup>
                            <m:r>
                              <a:rPr lang="en-US" sz="3200" i="1" dirty="0">
                                <a:latin typeface="Cambria Math" panose="02040503050406030204" pitchFamily="18" charset="0"/>
                              </a:rPr>
                              <m:t>2</m:t>
                            </m:r>
                          </m:sup>
                        </m:sSup>
                      </m:den>
                    </m:f>
                  </m:oMath>
                </a14:m>
                <a:r>
                  <a:rPr lang="en-US" sz="3200" dirty="0">
                    <a:solidFill>
                      <a:schemeClr val="tx1"/>
                    </a:solidFill>
                    <a:latin typeface="NikoshBAN" panose="02000000000000000000" pitchFamily="2" charset="0"/>
                    <a:cs typeface="NikoshBAN" panose="02000000000000000000" pitchFamily="2" charset="0"/>
                  </a:rPr>
                  <a:t> </a:t>
                </a:r>
              </a:p>
            </p:txBody>
          </p:sp>
        </mc:Choice>
        <mc:Fallback xmlns="">
          <p:sp>
            <p:nvSpPr>
              <p:cNvPr id="76" name="TextBox 75">
                <a:extLst>
                  <a:ext uri="{FF2B5EF4-FFF2-40B4-BE49-F238E27FC236}">
                    <a16:creationId xmlns:a16="http://schemas.microsoft.com/office/drawing/2014/main" id="{268D1C29-693D-4E9C-9941-DC761416F6FD}"/>
                  </a:ext>
                </a:extLst>
              </p:cNvPr>
              <p:cNvSpPr txBox="1">
                <a:spLocks noRot="1" noChangeAspect="1" noMove="1" noResize="1" noEditPoints="1" noAdjustHandles="1" noChangeArrowheads="1" noChangeShapeType="1" noTextEdit="1"/>
              </p:cNvSpPr>
              <p:nvPr/>
            </p:nvSpPr>
            <p:spPr>
              <a:xfrm>
                <a:off x="598923" y="2798207"/>
                <a:ext cx="5950552" cy="875753"/>
              </a:xfrm>
              <a:prstGeom prst="rect">
                <a:avLst/>
              </a:prstGeom>
              <a:blipFill>
                <a:blip r:embed="rId6"/>
                <a:stretch>
                  <a:fillRect l="-2561" b="-5556"/>
                </a:stretch>
              </a:blipFill>
              <a:ln>
                <a:noFill/>
              </a:ln>
            </p:spPr>
            <p:txBody>
              <a:bodyPr/>
              <a:lstStyle/>
              <a:p>
                <a:r>
                  <a:rPr lang="en-US">
                    <a:noFill/>
                  </a:rPr>
                  <a:t> </a:t>
                </a:r>
              </a:p>
            </p:txBody>
          </p:sp>
        </mc:Fallback>
      </mc:AlternateContent>
      <p:sp>
        <p:nvSpPr>
          <p:cNvPr id="77" name="TextBox 76">
            <a:extLst>
              <a:ext uri="{FF2B5EF4-FFF2-40B4-BE49-F238E27FC236}">
                <a16:creationId xmlns:a16="http://schemas.microsoft.com/office/drawing/2014/main" id="{ABD96D2E-7E3F-4579-AA61-D51F11182680}"/>
              </a:ext>
            </a:extLst>
          </p:cNvPr>
          <p:cNvSpPr txBox="1"/>
          <p:nvPr/>
        </p:nvSpPr>
        <p:spPr>
          <a:xfrm>
            <a:off x="559876" y="3654783"/>
            <a:ext cx="6377811" cy="1077218"/>
          </a:xfrm>
          <a:prstGeom prst="rect">
            <a:avLst/>
          </a:prstGeom>
          <a:noFill/>
          <a:ln>
            <a:noFill/>
          </a:ln>
        </p:spPr>
        <p:txBody>
          <a:bodyPr wrap="square" rtlCol="0">
            <a:spAutoFit/>
          </a:bodyPr>
          <a:lstStyle/>
          <a:p>
            <a:r>
              <a:rPr lang="en-US" sz="3200" dirty="0" err="1">
                <a:latin typeface="NikoshBAN" panose="02000000000000000000" pitchFamily="2" charset="0"/>
                <a:cs typeface="NikoshBAN" panose="02000000000000000000" pitchFamily="2" charset="0"/>
              </a:rPr>
              <a:t>এটিই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হচ্ছে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তড়ি</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দ্বিমেরুর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রাশিমালা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যেখানে</a:t>
            </a:r>
            <a:r>
              <a:rPr lang="en-US" sz="3200" dirty="0">
                <a:latin typeface="NikoshBAN" panose="02000000000000000000" pitchFamily="2" charset="0"/>
                <a:cs typeface="NikoshBAN" panose="02000000000000000000" pitchFamily="2" charset="0"/>
              </a:rPr>
              <a:t>, </a:t>
            </a:r>
            <a:r>
              <a:rPr lang="en-US" sz="3200" dirty="0"/>
              <a:t>P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তড়ি</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দ্বিমেরু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ভ্রামক</a:t>
            </a:r>
            <a:r>
              <a:rPr lang="en-US" sz="3200" dirty="0">
                <a:latin typeface="NikoshBAN" panose="02000000000000000000" pitchFamily="2" charset="0"/>
                <a:cs typeface="NikoshBAN" panose="02000000000000000000" pitchFamily="2" charset="0"/>
              </a:rPr>
              <a:t>।</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038A2AD-4C5F-423D-A413-B959802ACFA7}"/>
                  </a:ext>
                </a:extLst>
              </p:cNvPr>
              <p:cNvSpPr txBox="1"/>
              <p:nvPr/>
            </p:nvSpPr>
            <p:spPr>
              <a:xfrm>
                <a:off x="516347" y="4667902"/>
                <a:ext cx="6766024" cy="1293752"/>
              </a:xfrm>
              <a:prstGeom prst="rect">
                <a:avLst/>
              </a:prstGeom>
              <a:noFill/>
              <a:ln>
                <a:noFill/>
              </a:ln>
            </p:spPr>
            <p:txBody>
              <a:bodyPr wrap="square" rtlCol="0">
                <a:spAutoFit/>
              </a:bodyPr>
              <a:lstStyle/>
              <a:p>
                <a:r>
                  <a:rPr lang="en-US" sz="3200" dirty="0">
                    <a:latin typeface="NikoshBAN" panose="02000000000000000000" pitchFamily="2" charset="0"/>
                    <a:cs typeface="NikoshBAN" panose="02000000000000000000" pitchFamily="2" charset="0"/>
                  </a:rPr>
                  <a:t>উপরের </a:t>
                </a:r>
                <a:r>
                  <a:rPr lang="en-US" sz="3200" dirty="0" err="1">
                    <a:latin typeface="NikoshBAN" panose="02000000000000000000" pitchFamily="2" charset="0"/>
                    <a:cs typeface="NikoshBAN" panose="02000000000000000000" pitchFamily="2" charset="0"/>
                  </a:rPr>
                  <a:t>প্রাবল্যের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সমীকরণ</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বিভব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14:m>
                  <m:oMath xmlns:m="http://schemas.openxmlformats.org/officeDocument/2006/math">
                    <m:r>
                      <a:rPr lang="en-US" sz="3200" b="1" i="1" smtClean="0">
                        <a:solidFill>
                          <a:srgbClr val="FF0000"/>
                        </a:solidFill>
                        <a:latin typeface="Cambria Math" panose="02040503050406030204" pitchFamily="18" charset="0"/>
                        <a:cs typeface="NikoshBAN" panose="02000000000000000000" pitchFamily="2" charset="0"/>
                      </a:rPr>
                      <m:t>𝑬</m:t>
                    </m:r>
                    <m: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f>
                      <m:fPr>
                        <m:ctrlP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ctrlPr>
                      </m:fPr>
                      <m:num>
                        <m: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𝟏</m:t>
                        </m:r>
                      </m:num>
                      <m:den>
                        <m:sSup>
                          <m:sSupPr>
                            <m:ctrlP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𝒓</m:t>
                            </m:r>
                          </m:e>
                          <m:sup>
                            <m:r>
                              <a:rPr lang="en-US" sz="3200" b="1"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𝟑</m:t>
                            </m:r>
                          </m:sup>
                        </m:sSup>
                      </m:den>
                    </m:f>
                  </m:oMath>
                </a14:m>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14:m>
                  <m:oMath xmlns:m="http://schemas.openxmlformats.org/officeDocument/2006/math">
                    <m:r>
                      <a:rPr lang="en-US" sz="3200" b="1" i="1" smtClean="0">
                        <a:solidFill>
                          <a:srgbClr val="00B050"/>
                        </a:solidFill>
                        <a:latin typeface="Cambria Math" panose="02040503050406030204" pitchFamily="18" charset="0"/>
                        <a:cs typeface="NikoshBAN" panose="02000000000000000000" pitchFamily="2" charset="0"/>
                      </a:rPr>
                      <m:t>𝑽</m:t>
                    </m:r>
                    <m:r>
                      <a:rPr lang="en-US" sz="3200" b="1" i="1" smtClean="0">
                        <a:solidFill>
                          <a:srgbClr val="00B050"/>
                        </a:solidFill>
                        <a:latin typeface="Cambria Math" panose="02040503050406030204" pitchFamily="18" charset="0"/>
                        <a:ea typeface="Cambria Math" panose="02040503050406030204" pitchFamily="18" charset="0"/>
                        <a:cs typeface="NikoshBAN" panose="02000000000000000000" pitchFamily="2" charset="0"/>
                      </a:rPr>
                      <m:t>∝</m:t>
                    </m:r>
                    <m:f>
                      <m:fPr>
                        <m:ctrlPr>
                          <a:rPr lang="en-US" sz="3200" b="1" i="1">
                            <a:solidFill>
                              <a:srgbClr val="00B050"/>
                            </a:solidFill>
                            <a:latin typeface="Cambria Math" panose="02040503050406030204" pitchFamily="18" charset="0"/>
                            <a:ea typeface="Cambria Math" panose="02040503050406030204" pitchFamily="18" charset="0"/>
                            <a:cs typeface="NikoshBAN" panose="02000000000000000000" pitchFamily="2" charset="0"/>
                          </a:rPr>
                        </m:ctrlPr>
                      </m:fPr>
                      <m:num>
                        <m:r>
                          <a:rPr lang="en-US" sz="3200" b="1" i="1">
                            <a:solidFill>
                              <a:srgbClr val="00B050"/>
                            </a:solidFill>
                            <a:latin typeface="Cambria Math" panose="02040503050406030204" pitchFamily="18" charset="0"/>
                            <a:ea typeface="Cambria Math" panose="02040503050406030204" pitchFamily="18" charset="0"/>
                            <a:cs typeface="NikoshBAN" panose="02000000000000000000" pitchFamily="2" charset="0"/>
                          </a:rPr>
                          <m:t>𝟏</m:t>
                        </m:r>
                      </m:num>
                      <m:den>
                        <m:sSup>
                          <m:sSupPr>
                            <m:ctrlPr>
                              <a:rPr lang="en-US" sz="3200" b="1" i="1">
                                <a:solidFill>
                                  <a:srgbClr val="00B050"/>
                                </a:solidFill>
                                <a:latin typeface="Cambria Math" panose="02040503050406030204" pitchFamily="18" charset="0"/>
                                <a:ea typeface="Cambria Math" panose="02040503050406030204" pitchFamily="18" charset="0"/>
                                <a:cs typeface="NikoshBAN" panose="02000000000000000000" pitchFamily="2" charset="0"/>
                              </a:rPr>
                            </m:ctrlPr>
                          </m:sSupPr>
                          <m:e>
                            <m:r>
                              <a:rPr lang="en-US" sz="3200" b="1" i="1">
                                <a:solidFill>
                                  <a:srgbClr val="00B050"/>
                                </a:solidFill>
                                <a:latin typeface="Cambria Math" panose="02040503050406030204" pitchFamily="18" charset="0"/>
                                <a:ea typeface="Cambria Math" panose="02040503050406030204" pitchFamily="18" charset="0"/>
                                <a:cs typeface="NikoshBAN" panose="02000000000000000000" pitchFamily="2" charset="0"/>
                              </a:rPr>
                              <m:t>𝒓</m:t>
                            </m:r>
                          </m:e>
                          <m:sup>
                            <m:r>
                              <a:rPr lang="en-US" sz="3200" b="1" i="1" smtClean="0">
                                <a:solidFill>
                                  <a:srgbClr val="00B050"/>
                                </a:solidFill>
                                <a:latin typeface="Cambria Math" panose="02040503050406030204" pitchFamily="18" charset="0"/>
                                <a:ea typeface="Cambria Math" panose="02040503050406030204" pitchFamily="18" charset="0"/>
                                <a:cs typeface="NikoshBAN" panose="02000000000000000000" pitchFamily="2" charset="0"/>
                              </a:rPr>
                              <m:t>𝟐</m:t>
                            </m:r>
                          </m:sup>
                        </m:sSup>
                      </m:den>
                    </m:f>
                  </m:oMath>
                </a14:m>
                <a:endParaRPr lang="en-US" sz="3200" b="1" dirty="0">
                  <a:latin typeface="NikoshBAN" panose="02000000000000000000" pitchFamily="2" charset="0"/>
                  <a:cs typeface="NikoshBAN" panose="02000000000000000000" pitchFamily="2" charset="0"/>
                </a:endParaRPr>
              </a:p>
            </p:txBody>
          </p:sp>
        </mc:Choice>
        <mc:Fallback xmlns="">
          <p:sp>
            <p:nvSpPr>
              <p:cNvPr id="78" name="TextBox 77">
                <a:extLst>
                  <a:ext uri="{FF2B5EF4-FFF2-40B4-BE49-F238E27FC236}">
                    <a16:creationId xmlns:a16="http://schemas.microsoft.com/office/drawing/2014/main" id="{D038A2AD-4C5F-423D-A413-B959802ACFA7}"/>
                  </a:ext>
                </a:extLst>
              </p:cNvPr>
              <p:cNvSpPr txBox="1">
                <a:spLocks noRot="1" noChangeAspect="1" noMove="1" noResize="1" noEditPoints="1" noAdjustHandles="1" noChangeArrowheads="1" noChangeShapeType="1" noTextEdit="1"/>
              </p:cNvSpPr>
              <p:nvPr/>
            </p:nvSpPr>
            <p:spPr>
              <a:xfrm>
                <a:off x="516347" y="4667902"/>
                <a:ext cx="6766024" cy="1293752"/>
              </a:xfrm>
              <a:prstGeom prst="rect">
                <a:avLst/>
              </a:prstGeom>
              <a:blipFill>
                <a:blip r:embed="rId7"/>
                <a:stretch>
                  <a:fillRect l="-2342" t="-6132" b="-8962"/>
                </a:stretch>
              </a:blipFill>
              <a:ln>
                <a:no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14C21C-FEE0-4763-A5E4-5B51335318A6}"/>
              </a:ext>
            </a:extLst>
          </p:cNvPr>
          <p:cNvGrpSpPr/>
          <p:nvPr/>
        </p:nvGrpSpPr>
        <p:grpSpPr>
          <a:xfrm>
            <a:off x="7147420" y="1628657"/>
            <a:ext cx="4375012" cy="4637919"/>
            <a:chOff x="7147420" y="1628657"/>
            <a:chExt cx="4375012" cy="4637919"/>
          </a:xfrm>
        </p:grpSpPr>
        <p:sp>
          <p:nvSpPr>
            <p:cNvPr id="4" name="Rectangle 3">
              <a:extLst>
                <a:ext uri="{FF2B5EF4-FFF2-40B4-BE49-F238E27FC236}">
                  <a16:creationId xmlns:a16="http://schemas.microsoft.com/office/drawing/2014/main" id="{816C9828-EA37-480E-B0E8-34D8CC10B61B}"/>
                </a:ext>
              </a:extLst>
            </p:cNvPr>
            <p:cNvSpPr/>
            <p:nvPr/>
          </p:nvSpPr>
          <p:spPr>
            <a:xfrm>
              <a:off x="7147420" y="1628657"/>
              <a:ext cx="4375012" cy="46379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5" name="Group 104">
              <a:extLst>
                <a:ext uri="{FF2B5EF4-FFF2-40B4-BE49-F238E27FC236}">
                  <a16:creationId xmlns:a16="http://schemas.microsoft.com/office/drawing/2014/main" id="{8A9B9067-C375-4951-BF12-51375C95A35D}"/>
                </a:ext>
              </a:extLst>
            </p:cNvPr>
            <p:cNvGrpSpPr/>
            <p:nvPr/>
          </p:nvGrpSpPr>
          <p:grpSpPr>
            <a:xfrm>
              <a:off x="7395388" y="1628657"/>
              <a:ext cx="4059763" cy="4576608"/>
              <a:chOff x="730146" y="1407690"/>
              <a:chExt cx="3919804" cy="4576608"/>
            </a:xfrm>
          </p:grpSpPr>
          <p:grpSp>
            <p:nvGrpSpPr>
              <p:cNvPr id="106" name="Group 105">
                <a:extLst>
                  <a:ext uri="{FF2B5EF4-FFF2-40B4-BE49-F238E27FC236}">
                    <a16:creationId xmlns:a16="http://schemas.microsoft.com/office/drawing/2014/main" id="{2612F3CD-BC30-45C9-A895-DAC17ADA16A9}"/>
                  </a:ext>
                </a:extLst>
              </p:cNvPr>
              <p:cNvGrpSpPr/>
              <p:nvPr/>
            </p:nvGrpSpPr>
            <p:grpSpPr>
              <a:xfrm>
                <a:off x="730146" y="1407690"/>
                <a:ext cx="3919804" cy="4576608"/>
                <a:chOff x="646256" y="1486626"/>
                <a:chExt cx="3919804" cy="4576608"/>
              </a:xfrm>
            </p:grpSpPr>
            <p:grpSp>
              <p:nvGrpSpPr>
                <p:cNvPr id="108" name="Group 107">
                  <a:extLst>
                    <a:ext uri="{FF2B5EF4-FFF2-40B4-BE49-F238E27FC236}">
                      <a16:creationId xmlns:a16="http://schemas.microsoft.com/office/drawing/2014/main" id="{17EA0915-4753-49FD-9CFF-7575A18A1ED3}"/>
                    </a:ext>
                  </a:extLst>
                </p:cNvPr>
                <p:cNvGrpSpPr/>
                <p:nvPr/>
              </p:nvGrpSpPr>
              <p:grpSpPr>
                <a:xfrm>
                  <a:off x="646256" y="1486626"/>
                  <a:ext cx="3919804" cy="4576608"/>
                  <a:chOff x="774974" y="1486626"/>
                  <a:chExt cx="3793966" cy="4576608"/>
                </a:xfrm>
              </p:grpSpPr>
              <p:sp>
                <p:nvSpPr>
                  <p:cNvPr id="111" name="TextBox 110">
                    <a:extLst>
                      <a:ext uri="{FF2B5EF4-FFF2-40B4-BE49-F238E27FC236}">
                        <a16:creationId xmlns:a16="http://schemas.microsoft.com/office/drawing/2014/main" id="{8BD7AB1F-4F7E-4E93-91AC-6E0CEF5A2446}"/>
                      </a:ext>
                    </a:extLst>
                  </p:cNvPr>
                  <p:cNvSpPr txBox="1"/>
                  <p:nvPr/>
                </p:nvSpPr>
                <p:spPr>
                  <a:xfrm>
                    <a:off x="1175181" y="1486626"/>
                    <a:ext cx="377504" cy="369332"/>
                  </a:xfrm>
                  <a:prstGeom prst="rect">
                    <a:avLst/>
                  </a:prstGeom>
                  <a:noFill/>
                  <a:ln>
                    <a:noFill/>
                  </a:ln>
                </p:spPr>
                <p:txBody>
                  <a:bodyPr wrap="square" rtlCol="0">
                    <a:spAutoFit/>
                  </a:bodyPr>
                  <a:lstStyle/>
                  <a:p>
                    <a:r>
                      <a:rPr lang="en-US" dirty="0"/>
                      <a:t>Z</a:t>
                    </a:r>
                  </a:p>
                </p:txBody>
              </p:sp>
              <p:sp>
                <p:nvSpPr>
                  <p:cNvPr id="112" name="TextBox 111">
                    <a:extLst>
                      <a:ext uri="{FF2B5EF4-FFF2-40B4-BE49-F238E27FC236}">
                        <a16:creationId xmlns:a16="http://schemas.microsoft.com/office/drawing/2014/main" id="{1169B430-A3B3-423D-8BAC-C0BB4D308A6C}"/>
                      </a:ext>
                    </a:extLst>
                  </p:cNvPr>
                  <p:cNvSpPr txBox="1"/>
                  <p:nvPr/>
                </p:nvSpPr>
                <p:spPr>
                  <a:xfrm>
                    <a:off x="4191436" y="1667294"/>
                    <a:ext cx="377504" cy="369332"/>
                  </a:xfrm>
                  <a:prstGeom prst="rect">
                    <a:avLst/>
                  </a:prstGeom>
                  <a:noFill/>
                  <a:ln>
                    <a:noFill/>
                  </a:ln>
                </p:spPr>
                <p:txBody>
                  <a:bodyPr wrap="square" rtlCol="0">
                    <a:spAutoFit/>
                  </a:bodyPr>
                  <a:lstStyle/>
                  <a:p>
                    <a:r>
                      <a:rPr lang="en-US" dirty="0"/>
                      <a:t>P</a:t>
                    </a:r>
                  </a:p>
                </p:txBody>
              </p:sp>
              <p:grpSp>
                <p:nvGrpSpPr>
                  <p:cNvPr id="113" name="Group 112">
                    <a:extLst>
                      <a:ext uri="{FF2B5EF4-FFF2-40B4-BE49-F238E27FC236}">
                        <a16:creationId xmlns:a16="http://schemas.microsoft.com/office/drawing/2014/main" id="{DB83AED5-295E-4FD6-AA4B-2D9A6D0BC976}"/>
                      </a:ext>
                    </a:extLst>
                  </p:cNvPr>
                  <p:cNvGrpSpPr/>
                  <p:nvPr/>
                </p:nvGrpSpPr>
                <p:grpSpPr>
                  <a:xfrm>
                    <a:off x="774974" y="1617068"/>
                    <a:ext cx="3419435" cy="4446166"/>
                    <a:chOff x="852320" y="1501629"/>
                    <a:chExt cx="3419435" cy="4446166"/>
                  </a:xfrm>
                </p:grpSpPr>
                <p:cxnSp>
                  <p:nvCxnSpPr>
                    <p:cNvPr id="114" name="Straight Connector 113">
                      <a:extLst>
                        <a:ext uri="{FF2B5EF4-FFF2-40B4-BE49-F238E27FC236}">
                          <a16:creationId xmlns:a16="http://schemas.microsoft.com/office/drawing/2014/main" id="{5464777E-A13B-4B63-9618-C53E2106965E}"/>
                        </a:ext>
                      </a:extLst>
                    </p:cNvPr>
                    <p:cNvCxnSpPr/>
                    <p:nvPr/>
                  </p:nvCxnSpPr>
                  <p:spPr>
                    <a:xfrm>
                      <a:off x="1536944" y="1501629"/>
                      <a:ext cx="0" cy="4446166"/>
                    </a:xfrm>
                    <a:prstGeom prst="line">
                      <a:avLst/>
                    </a:prstGeom>
                  </p:spPr>
                  <p:style>
                    <a:lnRef idx="3">
                      <a:schemeClr val="dk1"/>
                    </a:lnRef>
                    <a:fillRef idx="0">
                      <a:schemeClr val="dk1"/>
                    </a:fillRef>
                    <a:effectRef idx="2">
                      <a:schemeClr val="dk1"/>
                    </a:effectRef>
                    <a:fontRef idx="minor">
                      <a:schemeClr val="tx1"/>
                    </a:fontRef>
                  </p:style>
                </p:cxnSp>
                <p:sp>
                  <p:nvSpPr>
                    <p:cNvPr id="115" name="Oval 114">
                      <a:extLst>
                        <a:ext uri="{FF2B5EF4-FFF2-40B4-BE49-F238E27FC236}">
                          <a16:creationId xmlns:a16="http://schemas.microsoft.com/office/drawing/2014/main" id="{1093413A-5E0D-4FA3-B753-CE16BE776653}"/>
                        </a:ext>
                      </a:extLst>
                    </p:cNvPr>
                    <p:cNvSpPr/>
                    <p:nvPr/>
                  </p:nvSpPr>
                  <p:spPr>
                    <a:xfrm>
                      <a:off x="1261394" y="3158253"/>
                      <a:ext cx="535604" cy="4741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r>
                        <a:rPr lang="en-US" sz="1400" b="1" dirty="0"/>
                        <a:t>q</a:t>
                      </a:r>
                      <a:endParaRPr lang="en-US" sz="1400" dirty="0"/>
                    </a:p>
                  </p:txBody>
                </p:sp>
                <p:sp>
                  <p:nvSpPr>
                    <p:cNvPr id="116" name="Oval 115">
                      <a:extLst>
                        <a:ext uri="{FF2B5EF4-FFF2-40B4-BE49-F238E27FC236}">
                          <a16:creationId xmlns:a16="http://schemas.microsoft.com/office/drawing/2014/main" id="{347E7E9F-F103-4832-8B4A-EF2A00FE2431}"/>
                        </a:ext>
                      </a:extLst>
                    </p:cNvPr>
                    <p:cNvSpPr/>
                    <p:nvPr/>
                  </p:nvSpPr>
                  <p:spPr>
                    <a:xfrm>
                      <a:off x="1253000" y="5289057"/>
                      <a:ext cx="535604" cy="4741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q</a:t>
                      </a:r>
                      <a:endParaRPr lang="en-US" sz="1400" dirty="0"/>
                    </a:p>
                  </p:txBody>
                </p:sp>
                <p:cxnSp>
                  <p:nvCxnSpPr>
                    <p:cNvPr id="117" name="Straight Arrow Connector 116">
                      <a:extLst>
                        <a:ext uri="{FF2B5EF4-FFF2-40B4-BE49-F238E27FC236}">
                          <a16:creationId xmlns:a16="http://schemas.microsoft.com/office/drawing/2014/main" id="{D83B811E-5704-4112-AE0F-38675227C1EF}"/>
                        </a:ext>
                      </a:extLst>
                    </p:cNvPr>
                    <p:cNvCxnSpPr/>
                    <p:nvPr/>
                  </p:nvCxnSpPr>
                  <p:spPr>
                    <a:xfrm flipV="1">
                      <a:off x="1520802" y="1719743"/>
                      <a:ext cx="2750953" cy="27767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3629BED2-5EE5-49A9-8A24-EF10DEA4A198}"/>
                        </a:ext>
                      </a:extLst>
                    </p:cNvPr>
                    <p:cNvCxnSpPr>
                      <a:cxnSpLocks/>
                    </p:cNvCxnSpPr>
                    <p:nvPr/>
                  </p:nvCxnSpPr>
                  <p:spPr>
                    <a:xfrm flipV="1">
                      <a:off x="1701792" y="1736521"/>
                      <a:ext cx="2543037" cy="152349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19" name="Straight Arrow Connector 118">
                      <a:extLst>
                        <a:ext uri="{FF2B5EF4-FFF2-40B4-BE49-F238E27FC236}">
                          <a16:creationId xmlns:a16="http://schemas.microsoft.com/office/drawing/2014/main" id="{73A1DE28-D1AD-4B9C-8C4C-797BC7DF905D}"/>
                        </a:ext>
                      </a:extLst>
                    </p:cNvPr>
                    <p:cNvCxnSpPr>
                      <a:cxnSpLocks/>
                    </p:cNvCxnSpPr>
                    <p:nvPr/>
                  </p:nvCxnSpPr>
                  <p:spPr>
                    <a:xfrm flipV="1">
                      <a:off x="1713093" y="1736521"/>
                      <a:ext cx="2533495" cy="36470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20" name="Straight Connector 119">
                      <a:extLst>
                        <a:ext uri="{FF2B5EF4-FFF2-40B4-BE49-F238E27FC236}">
                          <a16:creationId xmlns:a16="http://schemas.microsoft.com/office/drawing/2014/main" id="{3AA0C306-6283-47A8-8F01-0B58C71CEF7A}"/>
                        </a:ext>
                      </a:extLst>
                    </p:cNvPr>
                    <p:cNvCxnSpPr>
                      <a:cxnSpLocks/>
                    </p:cNvCxnSpPr>
                    <p:nvPr/>
                  </p:nvCxnSpPr>
                  <p:spPr>
                    <a:xfrm>
                      <a:off x="1701792" y="3513759"/>
                      <a:ext cx="816673" cy="723783"/>
                    </a:xfrm>
                    <a:prstGeom prst="line">
                      <a:avLst/>
                    </a:prstGeom>
                  </p:spPr>
                  <p:style>
                    <a:lnRef idx="3">
                      <a:schemeClr val="dk1"/>
                    </a:lnRef>
                    <a:fillRef idx="0">
                      <a:schemeClr val="dk1"/>
                    </a:fillRef>
                    <a:effectRef idx="2">
                      <a:schemeClr val="dk1"/>
                    </a:effectRef>
                    <a:fontRef idx="minor">
                      <a:schemeClr val="tx1"/>
                    </a:fontRef>
                  </p:style>
                </p:cxnSp>
                <p:sp>
                  <p:nvSpPr>
                    <p:cNvPr id="121" name="TextBox 120">
                      <a:extLst>
                        <a:ext uri="{FF2B5EF4-FFF2-40B4-BE49-F238E27FC236}">
                          <a16:creationId xmlns:a16="http://schemas.microsoft.com/office/drawing/2014/main" id="{31304D4B-6E77-4A26-AE61-37A7DBAFB17B}"/>
                        </a:ext>
                      </a:extLst>
                    </p:cNvPr>
                    <p:cNvSpPr txBox="1"/>
                    <p:nvPr/>
                  </p:nvSpPr>
                  <p:spPr>
                    <a:xfrm>
                      <a:off x="3196206" y="3167253"/>
                      <a:ext cx="377504" cy="369332"/>
                    </a:xfrm>
                    <a:prstGeom prst="rect">
                      <a:avLst/>
                    </a:prstGeom>
                    <a:noFill/>
                    <a:ln>
                      <a:noFill/>
                    </a:ln>
                  </p:spPr>
                  <p:txBody>
                    <a:bodyPr wrap="square" rtlCol="0">
                      <a:spAutoFit/>
                    </a:bodyPr>
                    <a:lstStyle/>
                    <a:p>
                      <a:r>
                        <a:rPr lang="en-US" dirty="0"/>
                        <a:t>r</a:t>
                      </a:r>
                      <a:r>
                        <a:rPr lang="en-US" baseline="-25000" dirty="0"/>
                        <a:t>2</a:t>
                      </a:r>
                      <a:endParaRPr lang="en-US" dirty="0"/>
                    </a:p>
                  </p:txBody>
                </p:sp>
                <p:sp>
                  <p:nvSpPr>
                    <p:cNvPr id="122" name="TextBox 121">
                      <a:extLst>
                        <a:ext uri="{FF2B5EF4-FFF2-40B4-BE49-F238E27FC236}">
                          <a16:creationId xmlns:a16="http://schemas.microsoft.com/office/drawing/2014/main" id="{27C61137-8F52-48C5-8CED-FE1E714E5C52}"/>
                        </a:ext>
                      </a:extLst>
                    </p:cNvPr>
                    <p:cNvSpPr txBox="1"/>
                    <p:nvPr/>
                  </p:nvSpPr>
                  <p:spPr>
                    <a:xfrm>
                      <a:off x="2684564" y="2847602"/>
                      <a:ext cx="377504" cy="369332"/>
                    </a:xfrm>
                    <a:prstGeom prst="rect">
                      <a:avLst/>
                    </a:prstGeom>
                    <a:noFill/>
                    <a:ln>
                      <a:noFill/>
                    </a:ln>
                  </p:spPr>
                  <p:txBody>
                    <a:bodyPr wrap="square" rtlCol="0">
                      <a:spAutoFit/>
                    </a:bodyPr>
                    <a:lstStyle/>
                    <a:p>
                      <a:r>
                        <a:rPr lang="en-US" dirty="0"/>
                        <a:t>r</a:t>
                      </a:r>
                    </a:p>
                  </p:txBody>
                </p:sp>
                <p:sp>
                  <p:nvSpPr>
                    <p:cNvPr id="123" name="TextBox 122">
                      <a:extLst>
                        <a:ext uri="{FF2B5EF4-FFF2-40B4-BE49-F238E27FC236}">
                          <a16:creationId xmlns:a16="http://schemas.microsoft.com/office/drawing/2014/main" id="{5A47852E-A26E-4C8B-B242-FE9BF3DAFA28}"/>
                        </a:ext>
                      </a:extLst>
                    </p:cNvPr>
                    <p:cNvSpPr txBox="1"/>
                    <p:nvPr/>
                  </p:nvSpPr>
                  <p:spPr>
                    <a:xfrm>
                      <a:off x="2336335" y="2313604"/>
                      <a:ext cx="377504" cy="369332"/>
                    </a:xfrm>
                    <a:prstGeom prst="rect">
                      <a:avLst/>
                    </a:prstGeom>
                    <a:noFill/>
                    <a:ln>
                      <a:noFill/>
                    </a:ln>
                  </p:spPr>
                  <p:txBody>
                    <a:bodyPr wrap="square" rtlCol="0">
                      <a:spAutoFit/>
                    </a:bodyPr>
                    <a:lstStyle/>
                    <a:p>
                      <a:r>
                        <a:rPr lang="en-US" dirty="0"/>
                        <a:t>r</a:t>
                      </a:r>
                      <a:r>
                        <a:rPr lang="en-US" baseline="-25000" dirty="0"/>
                        <a:t>1</a:t>
                      </a:r>
                      <a:endParaRPr lang="en-US" dirty="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7B252E50-C984-443E-94BF-0E0E9FB562AF}"/>
                            </a:ext>
                          </a:extLst>
                        </p:cNvPr>
                        <p:cNvSpPr txBox="1"/>
                        <p:nvPr/>
                      </p:nvSpPr>
                      <p:spPr>
                        <a:xfrm>
                          <a:off x="1227818" y="3840152"/>
                          <a:ext cx="3775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124" name="TextBox 123">
                          <a:extLst>
                            <a:ext uri="{FF2B5EF4-FFF2-40B4-BE49-F238E27FC236}">
                              <a16:creationId xmlns:a16="http://schemas.microsoft.com/office/drawing/2014/main" id="{7B252E50-C984-443E-94BF-0E0E9FB562AF}"/>
                            </a:ext>
                          </a:extLst>
                        </p:cNvPr>
                        <p:cNvSpPr txBox="1">
                          <a:spLocks noRot="1" noChangeAspect="1" noMove="1" noResize="1" noEditPoints="1" noAdjustHandles="1" noChangeArrowheads="1" noChangeShapeType="1" noTextEdit="1"/>
                        </p:cNvSpPr>
                        <p:nvPr/>
                      </p:nvSpPr>
                      <p:spPr>
                        <a:xfrm>
                          <a:off x="1227818" y="3840152"/>
                          <a:ext cx="377504" cy="36933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9C6CF250-3B2D-4734-9AFA-8DCA65AE15E8}"/>
                            </a:ext>
                          </a:extLst>
                        </p:cNvPr>
                        <p:cNvSpPr txBox="1"/>
                        <p:nvPr/>
                      </p:nvSpPr>
                      <p:spPr>
                        <a:xfrm>
                          <a:off x="1227798" y="4817376"/>
                          <a:ext cx="37750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125" name="TextBox 124">
                          <a:extLst>
                            <a:ext uri="{FF2B5EF4-FFF2-40B4-BE49-F238E27FC236}">
                              <a16:creationId xmlns:a16="http://schemas.microsoft.com/office/drawing/2014/main" id="{9C6CF250-3B2D-4734-9AFA-8DCA65AE15E8}"/>
                            </a:ext>
                          </a:extLst>
                        </p:cNvPr>
                        <p:cNvSpPr txBox="1">
                          <a:spLocks noRot="1" noChangeAspect="1" noMove="1" noResize="1" noEditPoints="1" noAdjustHandles="1" noChangeArrowheads="1" noChangeShapeType="1" noTextEdit="1"/>
                        </p:cNvSpPr>
                        <p:nvPr/>
                      </p:nvSpPr>
                      <p:spPr>
                        <a:xfrm>
                          <a:off x="1227798" y="4817376"/>
                          <a:ext cx="377504" cy="369332"/>
                        </a:xfrm>
                        <a:prstGeom prst="rect">
                          <a:avLst/>
                        </a:prstGeom>
                        <a:blipFill>
                          <a:blip r:embed="rId9"/>
                          <a:stretch>
                            <a:fillRect/>
                          </a:stretch>
                        </a:blipFill>
                        <a:ln>
                          <a:noFill/>
                        </a:ln>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0F287958-95D7-40BB-8A1D-44ABDBDFCC1B}"/>
                        </a:ext>
                      </a:extLst>
                    </p:cNvPr>
                    <p:cNvCxnSpPr>
                      <a:cxnSpLocks/>
                    </p:cNvCxnSpPr>
                    <p:nvPr/>
                  </p:nvCxnSpPr>
                  <p:spPr>
                    <a:xfrm>
                      <a:off x="1061677" y="3310082"/>
                      <a:ext cx="0" cy="230215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7" name="TextBox 126">
                      <a:extLst>
                        <a:ext uri="{FF2B5EF4-FFF2-40B4-BE49-F238E27FC236}">
                          <a16:creationId xmlns:a16="http://schemas.microsoft.com/office/drawing/2014/main" id="{BD38AE30-C0E3-4F79-A4B2-34726B6348A5}"/>
                        </a:ext>
                      </a:extLst>
                    </p:cNvPr>
                    <p:cNvSpPr txBox="1"/>
                    <p:nvPr/>
                  </p:nvSpPr>
                  <p:spPr>
                    <a:xfrm>
                      <a:off x="852320" y="4310930"/>
                      <a:ext cx="375478" cy="371136"/>
                    </a:xfrm>
                    <a:prstGeom prst="rect">
                      <a:avLst/>
                    </a:prstGeom>
                    <a:solidFill>
                      <a:schemeClr val="bg1"/>
                    </a:solidFill>
                  </p:spPr>
                  <p:txBody>
                    <a:bodyPr wrap="square" rtlCol="0">
                      <a:spAutoFit/>
                    </a:bodyPr>
                    <a:lstStyle/>
                    <a:p>
                      <a:r>
                        <a:rPr lang="en-US" dirty="0"/>
                        <a:t>2l</a:t>
                      </a: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8E5461F9-E3E7-4FC3-A361-0C8687DD5389}"/>
                            </a:ext>
                          </a:extLst>
                        </p:cNvPr>
                        <p:cNvSpPr txBox="1"/>
                        <p:nvPr/>
                      </p:nvSpPr>
                      <p:spPr>
                        <a:xfrm>
                          <a:off x="1475430" y="3880210"/>
                          <a:ext cx="366125" cy="36933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28" name="TextBox 127">
                          <a:extLst>
                            <a:ext uri="{FF2B5EF4-FFF2-40B4-BE49-F238E27FC236}">
                              <a16:creationId xmlns:a16="http://schemas.microsoft.com/office/drawing/2014/main" id="{8E5461F9-E3E7-4FC3-A361-0C8687DD5389}"/>
                            </a:ext>
                          </a:extLst>
                        </p:cNvPr>
                        <p:cNvSpPr txBox="1">
                          <a:spLocks noRot="1" noChangeAspect="1" noMove="1" noResize="1" noEditPoints="1" noAdjustHandles="1" noChangeArrowheads="1" noChangeShapeType="1" noTextEdit="1"/>
                        </p:cNvSpPr>
                        <p:nvPr/>
                      </p:nvSpPr>
                      <p:spPr>
                        <a:xfrm>
                          <a:off x="1475430" y="3880210"/>
                          <a:ext cx="366125" cy="369333"/>
                        </a:xfrm>
                        <a:prstGeom prst="rect">
                          <a:avLst/>
                        </a:prstGeom>
                        <a:blipFill>
                          <a:blip r:embed="rId10"/>
                          <a:stretch>
                            <a:fillRect/>
                          </a:stretch>
                        </a:blipFill>
                        <a:ln>
                          <a:noFill/>
                        </a:ln>
                      </p:spPr>
                      <p:txBody>
                        <a:bodyPr/>
                        <a:lstStyle/>
                        <a:p>
                          <a:r>
                            <a:rPr lang="en-US">
                              <a:noFill/>
                            </a:rPr>
                            <a:t> </a:t>
                          </a:r>
                        </a:p>
                      </p:txBody>
                    </p:sp>
                  </mc:Fallback>
                </mc:AlternateContent>
                <p:sp>
                  <p:nvSpPr>
                    <p:cNvPr id="129" name="Right Bracket 128">
                      <a:extLst>
                        <a:ext uri="{FF2B5EF4-FFF2-40B4-BE49-F238E27FC236}">
                          <a16:creationId xmlns:a16="http://schemas.microsoft.com/office/drawing/2014/main" id="{F695104F-AC46-41A4-8827-CF749AEFD942}"/>
                        </a:ext>
                      </a:extLst>
                    </p:cNvPr>
                    <p:cNvSpPr/>
                    <p:nvPr/>
                  </p:nvSpPr>
                  <p:spPr>
                    <a:xfrm rot="1912248">
                      <a:off x="2213578" y="4236108"/>
                      <a:ext cx="176658" cy="1567547"/>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0" name="TextBox 129">
                      <a:extLst>
                        <a:ext uri="{FF2B5EF4-FFF2-40B4-BE49-F238E27FC236}">
                          <a16:creationId xmlns:a16="http://schemas.microsoft.com/office/drawing/2014/main" id="{1B7B4C7C-454A-42D1-B181-6F5C0EA73F49}"/>
                        </a:ext>
                      </a:extLst>
                    </p:cNvPr>
                    <p:cNvSpPr txBox="1"/>
                    <p:nvPr/>
                  </p:nvSpPr>
                  <p:spPr>
                    <a:xfrm>
                      <a:off x="2410140" y="4950145"/>
                      <a:ext cx="671119" cy="369332"/>
                    </a:xfrm>
                    <a:prstGeom prst="rect">
                      <a:avLst/>
                    </a:prstGeom>
                    <a:noFill/>
                    <a:ln>
                      <a:noFill/>
                    </a:ln>
                  </p:spPr>
                  <p:txBody>
                    <a:bodyPr wrap="square" rtlCol="0">
                      <a:spAutoFit/>
                    </a:bodyPr>
                    <a:lstStyle/>
                    <a:p>
                      <a:r>
                        <a:rPr lang="en-US" dirty="0"/>
                        <a:t>r</a:t>
                      </a:r>
                      <a:r>
                        <a:rPr lang="en-US" baseline="-25000" dirty="0"/>
                        <a:t>2 </a:t>
                      </a:r>
                      <a:r>
                        <a:rPr lang="en-US" dirty="0"/>
                        <a:t>- r</a:t>
                      </a:r>
                      <a:r>
                        <a:rPr lang="en-US" baseline="-25000" dirty="0"/>
                        <a:t>1</a:t>
                      </a:r>
                      <a:endParaRPr lang="en-US" dirty="0"/>
                    </a:p>
                  </p:txBody>
                </p:sp>
              </p:grpSp>
            </p:grpSp>
            <p:cxnSp>
              <p:nvCxnSpPr>
                <p:cNvPr id="109" name="Straight Arrow Connector 108">
                  <a:extLst>
                    <a:ext uri="{FF2B5EF4-FFF2-40B4-BE49-F238E27FC236}">
                      <a16:creationId xmlns:a16="http://schemas.microsoft.com/office/drawing/2014/main" id="{F605BD42-C63F-4043-BD4E-D3B5B7859307}"/>
                    </a:ext>
                  </a:extLst>
                </p:cNvPr>
                <p:cNvCxnSpPr>
                  <a:endCxn id="129" idx="0"/>
                </p:cNvCxnSpPr>
                <p:nvPr/>
              </p:nvCxnSpPr>
              <p:spPr>
                <a:xfrm flipH="1" flipV="1">
                  <a:off x="2480259" y="4421523"/>
                  <a:ext cx="122020" cy="9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Arrow Connector 109">
                  <a:extLst>
                    <a:ext uri="{FF2B5EF4-FFF2-40B4-BE49-F238E27FC236}">
                      <a16:creationId xmlns:a16="http://schemas.microsoft.com/office/drawing/2014/main" id="{97F40F9D-54EE-47A8-9E8A-29B00CA4ABCF}"/>
                    </a:ext>
                  </a:extLst>
                </p:cNvPr>
                <p:cNvCxnSpPr>
                  <a:endCxn id="129" idx="1"/>
                </p:cNvCxnSpPr>
                <p:nvPr/>
              </p:nvCxnSpPr>
              <p:spPr>
                <a:xfrm flipH="1" flipV="1">
                  <a:off x="1652585" y="5752748"/>
                  <a:ext cx="151006" cy="789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07" name="Arc 106">
                <a:extLst>
                  <a:ext uri="{FF2B5EF4-FFF2-40B4-BE49-F238E27FC236}">
                    <a16:creationId xmlns:a16="http://schemas.microsoft.com/office/drawing/2014/main" id="{33A44A34-7E26-4EB2-9AB9-953272288AD7}"/>
                  </a:ext>
                </a:extLst>
              </p:cNvPr>
              <p:cNvSpPr/>
              <p:nvPr/>
            </p:nvSpPr>
            <p:spPr>
              <a:xfrm rot="20432790">
                <a:off x="1358271" y="4241088"/>
                <a:ext cx="258251" cy="296343"/>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14348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randombar(horizontal)">
                                      <p:cBhvr>
                                        <p:cTn id="17" dur="500"/>
                                        <p:tgtEl>
                                          <p:spTgt spid="75"/>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randombar(horizontal)">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randombar(horizontal)">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5" grpId="0"/>
      <p:bldP spid="76" grpId="0"/>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47DAA6B-1C51-4721-A721-568634C58582}"/>
              </a:ext>
            </a:extLst>
          </p:cNvPr>
          <p:cNvGrpSpPr/>
          <p:nvPr/>
        </p:nvGrpSpPr>
        <p:grpSpPr>
          <a:xfrm>
            <a:off x="945329" y="1027409"/>
            <a:ext cx="5634735" cy="2520411"/>
            <a:chOff x="1497305" y="918506"/>
            <a:chExt cx="5634735" cy="2520411"/>
          </a:xfrm>
        </p:grpSpPr>
        <p:grpSp>
          <p:nvGrpSpPr>
            <p:cNvPr id="36" name="Group 35">
              <a:extLst>
                <a:ext uri="{FF2B5EF4-FFF2-40B4-BE49-F238E27FC236}">
                  <a16:creationId xmlns:a16="http://schemas.microsoft.com/office/drawing/2014/main" id="{0BD19293-F090-463F-A9BB-5FCE48463CA1}"/>
                </a:ext>
              </a:extLst>
            </p:cNvPr>
            <p:cNvGrpSpPr/>
            <p:nvPr/>
          </p:nvGrpSpPr>
          <p:grpSpPr>
            <a:xfrm>
              <a:off x="1497305" y="2461180"/>
              <a:ext cx="5482335" cy="632591"/>
              <a:chOff x="4023208" y="1499027"/>
              <a:chExt cx="5979965" cy="748874"/>
            </a:xfrm>
          </p:grpSpPr>
          <p:cxnSp>
            <p:nvCxnSpPr>
              <p:cNvPr id="37" name="Straight Connector 36">
                <a:extLst>
                  <a:ext uri="{FF2B5EF4-FFF2-40B4-BE49-F238E27FC236}">
                    <a16:creationId xmlns:a16="http://schemas.microsoft.com/office/drawing/2014/main" id="{A425D287-48B1-4AE4-B92E-48B98FFCB318}"/>
                  </a:ext>
                </a:extLst>
              </p:cNvPr>
              <p:cNvCxnSpPr>
                <a:cxnSpLocks/>
              </p:cNvCxnSpPr>
              <p:nvPr/>
            </p:nvCxnSpPr>
            <p:spPr>
              <a:xfrm flipV="1">
                <a:off x="5050372" y="1816711"/>
                <a:ext cx="4076360" cy="15652"/>
              </a:xfrm>
              <a:prstGeom prst="line">
                <a:avLst/>
              </a:prstGeom>
            </p:spPr>
            <p:style>
              <a:lnRef idx="3">
                <a:schemeClr val="accent1"/>
              </a:lnRef>
              <a:fillRef idx="0">
                <a:schemeClr val="accent1"/>
              </a:fillRef>
              <a:effectRef idx="2">
                <a:schemeClr val="accent1"/>
              </a:effectRef>
              <a:fontRef idx="minor">
                <a:schemeClr val="tx1"/>
              </a:fontRef>
            </p:style>
          </p:cxnSp>
          <p:grpSp>
            <p:nvGrpSpPr>
              <p:cNvPr id="38" name="Group 37">
                <a:extLst>
                  <a:ext uri="{FF2B5EF4-FFF2-40B4-BE49-F238E27FC236}">
                    <a16:creationId xmlns:a16="http://schemas.microsoft.com/office/drawing/2014/main" id="{C84CE5DE-E38F-47C1-8AD3-843E638EB398}"/>
                  </a:ext>
                </a:extLst>
              </p:cNvPr>
              <p:cNvGrpSpPr/>
              <p:nvPr/>
            </p:nvGrpSpPr>
            <p:grpSpPr>
              <a:xfrm>
                <a:off x="4023208" y="1499027"/>
                <a:ext cx="5979965" cy="748874"/>
                <a:chOff x="4023208" y="1499027"/>
                <a:chExt cx="5979965" cy="748874"/>
              </a:xfrm>
            </p:grpSpPr>
            <p:sp>
              <p:nvSpPr>
                <p:cNvPr id="39" name="Oval 38">
                  <a:extLst>
                    <a:ext uri="{FF2B5EF4-FFF2-40B4-BE49-F238E27FC236}">
                      <a16:creationId xmlns:a16="http://schemas.microsoft.com/office/drawing/2014/main" id="{E36937B9-8173-45D0-A422-D884D2831109}"/>
                    </a:ext>
                  </a:extLst>
                </p:cNvPr>
                <p:cNvSpPr/>
                <p:nvPr/>
              </p:nvSpPr>
              <p:spPr>
                <a:xfrm>
                  <a:off x="4352232" y="1514679"/>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40" name="Oval 39">
                  <a:extLst>
                    <a:ext uri="{FF2B5EF4-FFF2-40B4-BE49-F238E27FC236}">
                      <a16:creationId xmlns:a16="http://schemas.microsoft.com/office/drawing/2014/main" id="{522969E5-2C09-41A7-9FC2-D7F4E03E6614}"/>
                    </a:ext>
                  </a:extLst>
                </p:cNvPr>
                <p:cNvSpPr/>
                <p:nvPr/>
              </p:nvSpPr>
              <p:spPr>
                <a:xfrm>
                  <a:off x="9092541" y="1499027"/>
                  <a:ext cx="663948" cy="61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43" name="TextBox 42">
                  <a:extLst>
                    <a:ext uri="{FF2B5EF4-FFF2-40B4-BE49-F238E27FC236}">
                      <a16:creationId xmlns:a16="http://schemas.microsoft.com/office/drawing/2014/main" id="{602E69DB-674A-4329-AC13-3C4E385DF657}"/>
                    </a:ext>
                  </a:extLst>
                </p:cNvPr>
                <p:cNvSpPr txBox="1"/>
                <p:nvPr/>
              </p:nvSpPr>
              <p:spPr>
                <a:xfrm>
                  <a:off x="7027574" y="1701374"/>
                  <a:ext cx="663947" cy="546527"/>
                </a:xfrm>
                <a:prstGeom prst="rect">
                  <a:avLst/>
                </a:prstGeom>
                <a:noFill/>
              </p:spPr>
              <p:txBody>
                <a:bodyPr wrap="square" rtlCol="0">
                  <a:spAutoFit/>
                </a:bodyPr>
                <a:lstStyle/>
                <a:p>
                  <a:r>
                    <a:rPr lang="bn-BD" sz="2400" dirty="0">
                      <a:solidFill>
                        <a:schemeClr val="accent1"/>
                      </a:solidFill>
                    </a:rPr>
                    <a:t>O</a:t>
                  </a:r>
                  <a:endParaRPr lang="en-US" sz="2400" dirty="0">
                    <a:solidFill>
                      <a:schemeClr val="accent1"/>
                    </a:solidFill>
                  </a:endParaRPr>
                </a:p>
              </p:txBody>
            </p:sp>
            <p:sp>
              <p:nvSpPr>
                <p:cNvPr id="52" name="TextBox 51">
                  <a:extLst>
                    <a:ext uri="{FF2B5EF4-FFF2-40B4-BE49-F238E27FC236}">
                      <a16:creationId xmlns:a16="http://schemas.microsoft.com/office/drawing/2014/main" id="{74923433-DC75-4E46-86A9-A166AE7BDBD4}"/>
                    </a:ext>
                  </a:extLst>
                </p:cNvPr>
                <p:cNvSpPr txBox="1"/>
                <p:nvPr/>
              </p:nvSpPr>
              <p:spPr>
                <a:xfrm>
                  <a:off x="4023208" y="1572891"/>
                  <a:ext cx="382312" cy="546528"/>
                </a:xfrm>
                <a:prstGeom prst="rect">
                  <a:avLst/>
                </a:prstGeom>
                <a:noFill/>
              </p:spPr>
              <p:txBody>
                <a:bodyPr wrap="square" rtlCol="0">
                  <a:spAutoFit/>
                </a:bodyPr>
                <a:lstStyle/>
                <a:p>
                  <a:r>
                    <a:rPr lang="bn-BD" sz="2400" dirty="0">
                      <a:solidFill>
                        <a:schemeClr val="accent1"/>
                      </a:solidFill>
                    </a:rPr>
                    <a:t>A</a:t>
                  </a:r>
                  <a:endParaRPr lang="en-US" sz="2400" dirty="0">
                    <a:solidFill>
                      <a:schemeClr val="accent1"/>
                    </a:solidFill>
                  </a:endParaRPr>
                </a:p>
              </p:txBody>
            </p:sp>
            <p:sp>
              <p:nvSpPr>
                <p:cNvPr id="53" name="TextBox 52">
                  <a:extLst>
                    <a:ext uri="{FF2B5EF4-FFF2-40B4-BE49-F238E27FC236}">
                      <a16:creationId xmlns:a16="http://schemas.microsoft.com/office/drawing/2014/main" id="{5DDF4F64-DB06-41AD-BB5E-12FF9659A885}"/>
                    </a:ext>
                  </a:extLst>
                </p:cNvPr>
                <p:cNvSpPr txBox="1"/>
                <p:nvPr/>
              </p:nvSpPr>
              <p:spPr>
                <a:xfrm>
                  <a:off x="9689244" y="1563915"/>
                  <a:ext cx="313929" cy="546528"/>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grpSp>
        </p:grpSp>
        <p:cxnSp>
          <p:nvCxnSpPr>
            <p:cNvPr id="10" name="Straight Arrow Connector 9">
              <a:extLst>
                <a:ext uri="{FF2B5EF4-FFF2-40B4-BE49-F238E27FC236}">
                  <a16:creationId xmlns:a16="http://schemas.microsoft.com/office/drawing/2014/main" id="{6DAABBB1-E7ED-4BC2-8101-F42E03EE7324}"/>
                </a:ext>
              </a:extLst>
            </p:cNvPr>
            <p:cNvCxnSpPr/>
            <p:nvPr/>
          </p:nvCxnSpPr>
          <p:spPr>
            <a:xfrm>
              <a:off x="4251659" y="2461180"/>
              <a:ext cx="0" cy="54993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5E8F46F9-6115-4522-8B1A-0F93E2EC736F}"/>
                </a:ext>
              </a:extLst>
            </p:cNvPr>
            <p:cNvCxnSpPr>
              <a:cxnSpLocks/>
            </p:cNvCxnSpPr>
            <p:nvPr/>
          </p:nvCxnSpPr>
          <p:spPr>
            <a:xfrm flipH="1" flipV="1">
              <a:off x="2793534" y="1283516"/>
              <a:ext cx="1458125" cy="14369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D4F6D8C5-EF94-49CA-9D1C-A9CD44CB322E}"/>
                </a:ext>
              </a:extLst>
            </p:cNvPr>
            <p:cNvSpPr txBox="1"/>
            <p:nvPr/>
          </p:nvSpPr>
          <p:spPr>
            <a:xfrm>
              <a:off x="3559282" y="1602219"/>
              <a:ext cx="996725" cy="369332"/>
            </a:xfrm>
            <a:prstGeom prst="rect">
              <a:avLst/>
            </a:prstGeom>
            <a:noFill/>
          </p:spPr>
          <p:txBody>
            <a:bodyPr wrap="square" rtlCol="0">
              <a:spAutoFit/>
            </a:bodyPr>
            <a:lstStyle/>
            <a:p>
              <a:r>
                <a:rPr lang="en-US" dirty="0">
                  <a:solidFill>
                    <a:schemeClr val="accent1"/>
                  </a:solidFill>
                </a:rPr>
                <a:t>r = 5 m</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C4F92A-E7D3-47E4-8000-5725F658C301}"/>
                    </a:ext>
                  </a:extLst>
                </p:cNvPr>
                <p:cNvSpPr txBox="1"/>
                <p:nvPr/>
              </p:nvSpPr>
              <p:spPr>
                <a:xfrm>
                  <a:off x="3007117" y="2335902"/>
                  <a:ext cx="8546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ea typeface="Cambria Math" panose="02040503050406030204" pitchFamily="18" charset="0"/>
                          </a:rPr>
                          <m:t>𝜃</m:t>
                        </m:r>
                        <m:r>
                          <a:rPr lang="en-US" b="0" i="1" smtClean="0">
                            <a:solidFill>
                              <a:schemeClr val="accent1"/>
                            </a:solidFill>
                            <a:latin typeface="Cambria Math" panose="02040503050406030204" pitchFamily="18" charset="0"/>
                            <a:ea typeface="Cambria Math" panose="02040503050406030204" pitchFamily="18" charset="0"/>
                          </a:rPr>
                          <m:t>=</m:t>
                        </m:r>
                        <m:sSup>
                          <m:sSupPr>
                            <m:ctrlPr>
                              <a:rPr lang="en-US" b="0" i="1" smtClean="0">
                                <a:solidFill>
                                  <a:schemeClr val="accent1"/>
                                </a:solidFill>
                                <a:latin typeface="Cambria Math" panose="02040503050406030204" pitchFamily="18" charset="0"/>
                                <a:ea typeface="Cambria Math" panose="02040503050406030204" pitchFamily="18" charset="0"/>
                              </a:rPr>
                            </m:ctrlPr>
                          </m:sSupPr>
                          <m:e>
                            <m:r>
                              <a:rPr lang="en-US" b="0" i="1" smtClean="0">
                                <a:solidFill>
                                  <a:schemeClr val="accent1"/>
                                </a:solidFill>
                                <a:latin typeface="Cambria Math" panose="02040503050406030204" pitchFamily="18" charset="0"/>
                                <a:ea typeface="Cambria Math" panose="02040503050406030204" pitchFamily="18" charset="0"/>
                              </a:rPr>
                              <m:t>45</m:t>
                            </m:r>
                          </m:e>
                          <m:sup>
                            <m:r>
                              <a:rPr lang="en-US" b="0" i="1" smtClean="0">
                                <a:solidFill>
                                  <a:schemeClr val="accent1"/>
                                </a:solidFill>
                                <a:latin typeface="Cambria Math" panose="02040503050406030204" pitchFamily="18" charset="0"/>
                                <a:ea typeface="Cambria Math" panose="02040503050406030204" pitchFamily="18" charset="0"/>
                              </a:rPr>
                              <m:t>0</m:t>
                            </m:r>
                          </m:sup>
                        </m:sSup>
                      </m:oMath>
                    </m:oMathPara>
                  </a14:m>
                  <a:endParaRPr lang="en-US" dirty="0"/>
                </a:p>
              </p:txBody>
            </p:sp>
          </mc:Choice>
          <mc:Fallback xmlns="">
            <p:sp>
              <p:nvSpPr>
                <p:cNvPr id="15" name="TextBox 14">
                  <a:extLst>
                    <a:ext uri="{FF2B5EF4-FFF2-40B4-BE49-F238E27FC236}">
                      <a16:creationId xmlns:a16="http://schemas.microsoft.com/office/drawing/2014/main" id="{8DC4F92A-E7D3-47E4-8000-5725F658C301}"/>
                    </a:ext>
                  </a:extLst>
                </p:cNvPr>
                <p:cNvSpPr txBox="1">
                  <a:spLocks noRot="1" noChangeAspect="1" noMove="1" noResize="1" noEditPoints="1" noAdjustHandles="1" noChangeArrowheads="1" noChangeShapeType="1" noTextEdit="1"/>
                </p:cNvSpPr>
                <p:nvPr/>
              </p:nvSpPr>
              <p:spPr>
                <a:xfrm>
                  <a:off x="3007117" y="2335902"/>
                  <a:ext cx="854657" cy="276999"/>
                </a:xfrm>
                <a:prstGeom prst="rect">
                  <a:avLst/>
                </a:prstGeom>
                <a:blipFill>
                  <a:blip r:embed="rId3"/>
                  <a:stretch>
                    <a:fillRect l="-6429" t="-4444" r="-2143" b="-8889"/>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0FEC2399-81A8-4F73-9E0E-F5FD22DE0B8E}"/>
                </a:ext>
              </a:extLst>
            </p:cNvPr>
            <p:cNvSpPr txBox="1"/>
            <p:nvPr/>
          </p:nvSpPr>
          <p:spPr>
            <a:xfrm>
              <a:off x="2719312" y="918506"/>
              <a:ext cx="287805" cy="461665"/>
            </a:xfrm>
            <a:prstGeom prst="rect">
              <a:avLst/>
            </a:prstGeom>
            <a:noFill/>
          </p:spPr>
          <p:txBody>
            <a:bodyPr wrap="square" rtlCol="0">
              <a:spAutoFit/>
            </a:bodyPr>
            <a:lstStyle/>
            <a:p>
              <a:r>
                <a:rPr lang="en-US" sz="2400" dirty="0">
                  <a:solidFill>
                    <a:schemeClr val="accent1"/>
                  </a:solidFill>
                </a:rPr>
                <a:t>P</a:t>
              </a:r>
            </a:p>
          </p:txBody>
        </p:sp>
        <p:cxnSp>
          <p:nvCxnSpPr>
            <p:cNvPr id="17" name="Straight Arrow Connector 16">
              <a:extLst>
                <a:ext uri="{FF2B5EF4-FFF2-40B4-BE49-F238E27FC236}">
                  <a16:creationId xmlns:a16="http://schemas.microsoft.com/office/drawing/2014/main" id="{E220FB5F-E788-4F2D-9E16-83D811A9800D}"/>
                </a:ext>
              </a:extLst>
            </p:cNvPr>
            <p:cNvCxnSpPr>
              <a:cxnSpLocks/>
            </p:cNvCxnSpPr>
            <p:nvPr/>
          </p:nvCxnSpPr>
          <p:spPr>
            <a:xfrm>
              <a:off x="2017067" y="3196206"/>
              <a:ext cx="223459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72" name="TextBox 71">
              <a:extLst>
                <a:ext uri="{FF2B5EF4-FFF2-40B4-BE49-F238E27FC236}">
                  <a16:creationId xmlns:a16="http://schemas.microsoft.com/office/drawing/2014/main" id="{B5591B16-443B-4B68-8D1F-A2B99A5A0FAE}"/>
                </a:ext>
              </a:extLst>
            </p:cNvPr>
            <p:cNvSpPr txBox="1"/>
            <p:nvPr/>
          </p:nvSpPr>
          <p:spPr>
            <a:xfrm>
              <a:off x="6844235" y="2668392"/>
              <a:ext cx="287805" cy="461665"/>
            </a:xfrm>
            <a:prstGeom prst="rect">
              <a:avLst/>
            </a:prstGeom>
            <a:noFill/>
          </p:spPr>
          <p:txBody>
            <a:bodyPr wrap="square" rtlCol="0">
              <a:spAutoFit/>
            </a:bodyPr>
            <a:lstStyle/>
            <a:p>
              <a:r>
                <a:rPr lang="bn-BD" sz="2400" dirty="0">
                  <a:solidFill>
                    <a:schemeClr val="accent1"/>
                  </a:solidFill>
                </a:rPr>
                <a:t>B</a:t>
              </a:r>
              <a:endParaRPr lang="en-US" sz="2400" dirty="0">
                <a:solidFill>
                  <a:schemeClr val="accent1"/>
                </a:solidFill>
              </a:endParaRPr>
            </a:p>
          </p:txBody>
        </p:sp>
        <p:sp>
          <p:nvSpPr>
            <p:cNvPr id="73" name="TextBox 72">
              <a:extLst>
                <a:ext uri="{FF2B5EF4-FFF2-40B4-BE49-F238E27FC236}">
                  <a16:creationId xmlns:a16="http://schemas.microsoft.com/office/drawing/2014/main" id="{792F06C0-781E-415E-B4E7-BD084E60E077}"/>
                </a:ext>
              </a:extLst>
            </p:cNvPr>
            <p:cNvSpPr txBox="1"/>
            <p:nvPr/>
          </p:nvSpPr>
          <p:spPr>
            <a:xfrm>
              <a:off x="2905959" y="2977252"/>
              <a:ext cx="287805" cy="461665"/>
            </a:xfrm>
            <a:prstGeom prst="rect">
              <a:avLst/>
            </a:prstGeom>
            <a:solidFill>
              <a:schemeClr val="bg1"/>
            </a:solidFill>
          </p:spPr>
          <p:txBody>
            <a:bodyPr wrap="square" rtlCol="0">
              <a:spAutoFit/>
            </a:bodyPr>
            <a:lstStyle/>
            <a:p>
              <a:r>
                <a:rPr lang="en-US" sz="2400" dirty="0">
                  <a:solidFill>
                    <a:schemeClr val="accent1"/>
                  </a:solidFill>
                </a:rPr>
                <a:t>a</a:t>
              </a:r>
            </a:p>
          </p:txBody>
        </p:sp>
        <p:cxnSp>
          <p:nvCxnSpPr>
            <p:cNvPr id="74" name="Straight Arrow Connector 73">
              <a:extLst>
                <a:ext uri="{FF2B5EF4-FFF2-40B4-BE49-F238E27FC236}">
                  <a16:creationId xmlns:a16="http://schemas.microsoft.com/office/drawing/2014/main" id="{15240A76-DEAA-468C-81C9-5CA61A2908E6}"/>
                </a:ext>
              </a:extLst>
            </p:cNvPr>
            <p:cNvCxnSpPr>
              <a:cxnSpLocks/>
            </p:cNvCxnSpPr>
            <p:nvPr/>
          </p:nvCxnSpPr>
          <p:spPr>
            <a:xfrm>
              <a:off x="4214543" y="2258038"/>
              <a:ext cx="223459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79" name="TextBox 78">
              <a:extLst>
                <a:ext uri="{FF2B5EF4-FFF2-40B4-BE49-F238E27FC236}">
                  <a16:creationId xmlns:a16="http://schemas.microsoft.com/office/drawing/2014/main" id="{7A37C542-56F7-4D80-86BC-D6D31CB56C1A}"/>
                </a:ext>
              </a:extLst>
            </p:cNvPr>
            <p:cNvSpPr txBox="1"/>
            <p:nvPr/>
          </p:nvSpPr>
          <p:spPr>
            <a:xfrm>
              <a:off x="5187936" y="1988324"/>
              <a:ext cx="287805" cy="461665"/>
            </a:xfrm>
            <a:prstGeom prst="rect">
              <a:avLst/>
            </a:prstGeom>
            <a:solidFill>
              <a:schemeClr val="bg1"/>
            </a:solidFill>
          </p:spPr>
          <p:txBody>
            <a:bodyPr wrap="square" rtlCol="0">
              <a:spAutoFit/>
            </a:bodyPr>
            <a:lstStyle/>
            <a:p>
              <a:r>
                <a:rPr lang="en-US" sz="2400" dirty="0">
                  <a:solidFill>
                    <a:schemeClr val="accent1"/>
                  </a:solidFill>
                </a:rPr>
                <a:t>a</a:t>
              </a:r>
            </a:p>
          </p:txBody>
        </p:sp>
      </p:grpSp>
      <p:sp>
        <p:nvSpPr>
          <p:cNvPr id="20" name="TextBox 19">
            <a:extLst>
              <a:ext uri="{FF2B5EF4-FFF2-40B4-BE49-F238E27FC236}">
                <a16:creationId xmlns:a16="http://schemas.microsoft.com/office/drawing/2014/main" id="{D7B75A6C-5B95-487B-92AD-45E46F7E622E}"/>
              </a:ext>
            </a:extLst>
          </p:cNvPr>
          <p:cNvSpPr txBox="1"/>
          <p:nvPr/>
        </p:nvSpPr>
        <p:spPr>
          <a:xfrm>
            <a:off x="945329" y="3547820"/>
            <a:ext cx="5419288"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উপরের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চিত্রের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আ</a:t>
            </a:r>
            <a:r>
              <a:rPr lang="en-US" sz="2400" dirty="0" err="1">
                <a:latin typeface="NikoshBAN" panose="02000000000000000000" pitchFamily="2" charset="0"/>
                <a:cs typeface="NikoshBAN" panose="02000000000000000000" pitchFamily="2" charset="0"/>
              </a:rPr>
              <a:t>লোকে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নিচের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প্রশ্নগুল</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 </a:t>
            </a:r>
            <a:r>
              <a:rPr lang="en-US" sz="2400" dirty="0" err="1">
                <a:latin typeface="NikoshBAN" panose="02000000000000000000" pitchFamily="2" charset="0"/>
                <a:cs typeface="NikoshBAN" panose="02000000000000000000" pitchFamily="2" charset="0"/>
              </a:rPr>
              <a:t>উত্তর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দাও</a:t>
            </a:r>
            <a:endParaRPr lang="en-US" sz="2400"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4A63F6E9-EDE8-4ECD-9128-3F266DCAD267}"/>
              </a:ext>
            </a:extLst>
          </p:cNvPr>
          <p:cNvSpPr txBox="1"/>
          <p:nvPr/>
        </p:nvSpPr>
        <p:spPr>
          <a:xfrm>
            <a:off x="5107121" y="611910"/>
            <a:ext cx="1860312"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ড়</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endParaRPr lang="en-US" sz="3600" dirty="0">
              <a:latin typeface="NikoshBAN" panose="02000000000000000000" pitchFamily="2" charset="0"/>
              <a:cs typeface="NikoshBAN" panose="02000000000000000000" pitchFamily="2" charset="0"/>
            </a:endParaRPr>
          </a:p>
        </p:txBody>
      </p:sp>
      <p:sp>
        <p:nvSpPr>
          <p:cNvPr id="80" name="TextBox 79">
            <a:extLst>
              <a:ext uri="{FF2B5EF4-FFF2-40B4-BE49-F238E27FC236}">
                <a16:creationId xmlns:a16="http://schemas.microsoft.com/office/drawing/2014/main" id="{5F7CF285-7B50-4AC3-BAFB-CF91CA6B9850}"/>
              </a:ext>
            </a:extLst>
          </p:cNvPr>
          <p:cNvSpPr txBox="1"/>
          <p:nvPr/>
        </p:nvSpPr>
        <p:spPr>
          <a:xfrm>
            <a:off x="945328" y="3969984"/>
            <a:ext cx="10631477"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ক) </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ড়</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ৎ </a:t>
            </a:r>
            <a:r>
              <a:rPr lang="as-IN" sz="2400" dirty="0">
                <a:latin typeface="NikoshBAN" panose="02000000000000000000" pitchFamily="2" charset="0"/>
                <a:cs typeface="NikoshBAN" panose="02000000000000000000" pitchFamily="2" charset="0"/>
              </a:rPr>
              <a:t>দ</a:t>
            </a:r>
            <a:r>
              <a:rPr lang="en-US" sz="2400" dirty="0" err="1">
                <a:latin typeface="NikoshBAN" panose="02000000000000000000" pitchFamily="2" charset="0"/>
                <a:cs typeface="NikoshBAN" panose="02000000000000000000" pitchFamily="2" charset="0"/>
              </a:rPr>
              <a:t>্বিমেরু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১</a:t>
            </a:r>
            <a:endParaRPr lang="en-US" sz="2400" dirty="0">
              <a:latin typeface="NikoshBAN" panose="02000000000000000000" pitchFamily="2" charset="0"/>
              <a:cs typeface="NikoshBAN" panose="02000000000000000000" pitchFamily="2" charset="0"/>
            </a:endParaRPr>
          </a:p>
        </p:txBody>
      </p:sp>
      <p:sp>
        <p:nvSpPr>
          <p:cNvPr id="81" name="TextBox 80">
            <a:extLst>
              <a:ext uri="{FF2B5EF4-FFF2-40B4-BE49-F238E27FC236}">
                <a16:creationId xmlns:a16="http://schemas.microsoft.com/office/drawing/2014/main" id="{29318E9B-37E0-4B00-A167-69D657D1F151}"/>
              </a:ext>
            </a:extLst>
          </p:cNvPr>
          <p:cNvSpPr txBox="1"/>
          <p:nvPr/>
        </p:nvSpPr>
        <p:spPr>
          <a:xfrm>
            <a:off x="945329" y="4357491"/>
            <a:ext cx="10631478"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খ) </a:t>
            </a:r>
            <a:r>
              <a:rPr lang="en-US" sz="2400" dirty="0" err="1">
                <a:latin typeface="NikoshBAN" panose="02000000000000000000" pitchFamily="2" charset="0"/>
                <a:cs typeface="NikoshBAN" panose="02000000000000000000" pitchFamily="2" charset="0"/>
              </a:rPr>
              <a:t>একটি</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ড়</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ৎ </a:t>
            </a:r>
            <a:r>
              <a:rPr lang="as-IN" sz="2400" dirty="0">
                <a:latin typeface="NikoshBAN" panose="02000000000000000000" pitchFamily="2" charset="0"/>
                <a:cs typeface="NikoshBAN" panose="02000000000000000000" pitchFamily="2" charset="0"/>
              </a:rPr>
              <a:t>দ</a:t>
            </a:r>
            <a:r>
              <a:rPr lang="en-US" sz="2400" dirty="0" err="1">
                <a:latin typeface="NikoshBAN" panose="02000000000000000000" pitchFamily="2" charset="0"/>
                <a:cs typeface="NikoshBAN" panose="02000000000000000000" pitchFamily="2" charset="0"/>
              </a:rPr>
              <a:t>্বিমেরুকে</a:t>
            </a:r>
            <a:r>
              <a:rPr lang="en-US" sz="2400" dirty="0">
                <a:latin typeface="NikoshBAN" panose="02000000000000000000" pitchFamily="2" charset="0"/>
                <a:cs typeface="NikoshBAN" panose="02000000000000000000" pitchFamily="2" charset="0"/>
              </a:rPr>
              <a:t> ক</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ন </a:t>
            </a:r>
            <a:r>
              <a:rPr lang="as-IN" sz="2400" dirty="0">
                <a:latin typeface="NikoshBAN" panose="02000000000000000000" pitchFamily="2" charset="0"/>
                <a:cs typeface="NikoshBAN" panose="02000000000000000000" pitchFamily="2" charset="0"/>
              </a:rPr>
              <a:t>অ</a:t>
            </a:r>
            <a:r>
              <a:rPr lang="en-US" sz="2400" dirty="0">
                <a:latin typeface="NikoshBAN" panose="02000000000000000000" pitchFamily="2" charset="0"/>
                <a:cs typeface="NikoshBAN" panose="02000000000000000000" pitchFamily="2" charset="0"/>
              </a:rPr>
              <a:t>স</a:t>
            </a:r>
            <a:r>
              <a:rPr lang="as-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ড়</a:t>
            </a:r>
            <a:r>
              <a:rPr lang="as-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ৎ </a:t>
            </a:r>
            <a:r>
              <a:rPr lang="en-US" sz="2400" dirty="0" err="1">
                <a:latin typeface="NikoshBAN" panose="02000000000000000000" pitchFamily="2" charset="0"/>
                <a:cs typeface="NikoshBAN" panose="02000000000000000000" pitchFamily="2" charset="0"/>
              </a:rPr>
              <a:t>ক্ষেত্রে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স্থাপন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ঘটবে</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য</a:t>
            </a:r>
            <a:r>
              <a:rPr lang="en-US" sz="2400" dirty="0" err="1">
                <a:latin typeface="NikoshBAN" panose="02000000000000000000" pitchFamily="2" charset="0"/>
                <a:cs typeface="NikoshBAN" panose="02000000000000000000" pitchFamily="2" charset="0"/>
              </a:rPr>
              <a:t>াখ্যা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২</a:t>
            </a:r>
            <a:endParaRPr lang="en-US" sz="2400" dirty="0">
              <a:latin typeface="NikoshBAN" panose="02000000000000000000" pitchFamily="2" charset="0"/>
              <a:cs typeface="NikoshBAN" panose="02000000000000000000" pitchFamily="2" charset="0"/>
            </a:endParaRPr>
          </a:p>
        </p:txBody>
      </p:sp>
      <p:sp>
        <p:nvSpPr>
          <p:cNvPr id="82" name="TextBox 81">
            <a:extLst>
              <a:ext uri="{FF2B5EF4-FFF2-40B4-BE49-F238E27FC236}">
                <a16:creationId xmlns:a16="http://schemas.microsoft.com/office/drawing/2014/main" id="{0433C087-4AE8-4491-AB40-A29B4EBF1569}"/>
              </a:ext>
            </a:extLst>
          </p:cNvPr>
          <p:cNvSpPr txBox="1"/>
          <p:nvPr/>
        </p:nvSpPr>
        <p:spPr>
          <a:xfrm>
            <a:off x="945327" y="4758014"/>
            <a:ext cx="10631478"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গ) </a:t>
            </a:r>
            <a:r>
              <a:rPr lang="en-US" sz="2400" dirty="0"/>
              <a:t>P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দ</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ভ</a:t>
            </a:r>
            <a:r>
              <a:rPr lang="en-US" sz="2400" dirty="0">
                <a:latin typeface="NikoshBAN" panose="02000000000000000000" pitchFamily="2" charset="0"/>
                <a:cs typeface="NikoshBAN" panose="02000000000000000000" pitchFamily="2" charset="0"/>
              </a:rPr>
              <a:t>ব </a:t>
            </a:r>
            <a:r>
              <a:rPr lang="en-US" sz="2400" dirty="0" err="1">
                <a:latin typeface="NikoshBAN" panose="02000000000000000000" pitchFamily="2" charset="0"/>
                <a:cs typeface="NikoshBAN" panose="02000000000000000000" pitchFamily="2" charset="0"/>
              </a:rPr>
              <a:t>এর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রাশিমালা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নির্ণয়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৩</a:t>
            </a:r>
            <a:endParaRPr lang="en-US" sz="24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FF173F2-C35A-4BE3-A14F-C821F82987E1}"/>
                  </a:ext>
                </a:extLst>
              </p:cNvPr>
              <p:cNvSpPr txBox="1"/>
              <p:nvPr/>
            </p:nvSpPr>
            <p:spPr>
              <a:xfrm>
                <a:off x="945327" y="5202714"/>
                <a:ext cx="10631478" cy="830997"/>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ঘ) </a:t>
                </a:r>
                <a:r>
                  <a:rPr lang="en-US" sz="2400" dirty="0"/>
                  <a:t> </a:t>
                </a:r>
                <a:r>
                  <a:rPr lang="en-US" sz="2400" dirty="0">
                    <a:latin typeface="NikoshBAN" panose="02000000000000000000" pitchFamily="2" charset="0"/>
                    <a:cs typeface="NikoshBAN" panose="02000000000000000000" pitchFamily="2" charset="0"/>
                  </a:rPr>
                  <a:t>q = </a:t>
                </a:r>
                <a:r>
                  <a:rPr lang="en-US" sz="2400" dirty="0">
                    <a:latin typeface="Times New Roman" panose="02020603050405020304" pitchFamily="18" charset="0"/>
                    <a:cs typeface="Times New Roman" panose="02020603050405020304" pitchFamily="18" charset="0"/>
                  </a:rPr>
                  <a:t>10</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NikoshBAN" panose="02000000000000000000" pitchFamily="2" charset="0"/>
                      </a:rPr>
                      <m:t>𝜇</m:t>
                    </m:r>
                  </m:oMath>
                </a14:m>
                <a:r>
                  <a:rPr lang="en-US" sz="2400" dirty="0">
                    <a:latin typeface="NikoshBAN" panose="02000000000000000000" pitchFamily="2" charset="0"/>
                    <a:cs typeface="NikoshBAN" panose="02000000000000000000" pitchFamily="2" charset="0"/>
                  </a:rPr>
                  <a:t>C </a:t>
                </a:r>
                <a:r>
                  <a:rPr lang="en-US" sz="2400" dirty="0" err="1">
                    <a:latin typeface="NikoshBAN" panose="02000000000000000000" pitchFamily="2" charset="0"/>
                    <a:cs typeface="NikoshBAN" panose="02000000000000000000" pitchFamily="2" charset="0"/>
                  </a:rPr>
                  <a:t>এবং</a:t>
                </a:r>
                <a:r>
                  <a:rPr lang="en-US" sz="2400" dirty="0">
                    <a:latin typeface="NikoshBAN" panose="02000000000000000000" pitchFamily="2" charset="0"/>
                    <a:cs typeface="NikoshBAN" panose="02000000000000000000" pitchFamily="2" charset="0"/>
                  </a:rPr>
                  <a:t> a= </a:t>
                </a:r>
                <a:r>
                  <a:rPr lang="en-US" sz="2400" dirty="0">
                    <a:latin typeface="Times New Roman" panose="02020603050405020304" pitchFamily="18" charset="0"/>
                    <a:cs typeface="Times New Roman" panose="02020603050405020304" pitchFamily="18" charset="0"/>
                  </a:rPr>
                  <a:t>.5</a:t>
                </a:r>
                <a:r>
                  <a:rPr lang="en-US" sz="2400" dirty="0">
                    <a:latin typeface="NikoshBAN" panose="02000000000000000000" pitchFamily="2" charset="0"/>
                    <a:cs typeface="NikoshBAN" panose="02000000000000000000" pitchFamily="2" charset="0"/>
                  </a:rPr>
                  <a:t> m </a:t>
                </a:r>
                <a:r>
                  <a:rPr lang="en-US" sz="2400" dirty="0" err="1">
                    <a:latin typeface="NikoshBAN" panose="02000000000000000000" pitchFamily="2" charset="0"/>
                    <a:cs typeface="NikoshBAN" panose="02000000000000000000" pitchFamily="2" charset="0"/>
                  </a:rPr>
                  <a:t>হলে</a:t>
                </a:r>
                <a:r>
                  <a:rPr lang="en-US" sz="2400" dirty="0">
                    <a:latin typeface="NikoshBAN" panose="02000000000000000000" pitchFamily="2" charset="0"/>
                    <a:cs typeface="NikoshBAN" panose="02000000000000000000" pitchFamily="2" charset="0"/>
                  </a:rPr>
                  <a:t> p </a:t>
                </a:r>
                <a:r>
                  <a:rPr lang="en-US" sz="2400" dirty="0" err="1">
                    <a:latin typeface="NikoshBAN" panose="02000000000000000000" pitchFamily="2" charset="0"/>
                    <a:cs typeface="NikoshBAN" panose="02000000000000000000" pitchFamily="2" charset="0"/>
                  </a:rPr>
                  <a:t>বিন্দুতে</a:t>
                </a:r>
                <a:r>
                  <a:rPr lang="en-US" sz="2400" dirty="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2 </a:t>
                </a:r>
                <a:r>
                  <a:rPr lang="en-US" sz="2400" dirty="0">
                    <a:latin typeface="NikoshBAN" panose="02000000000000000000" pitchFamily="2" charset="0"/>
                    <a:cs typeface="NikoshBAN" panose="02000000000000000000" pitchFamily="2" charset="0"/>
                  </a:rPr>
                  <a:t>C </a:t>
                </a:r>
                <a:r>
                  <a:rPr lang="en-US" sz="2400" dirty="0" err="1">
                    <a:latin typeface="NikoshBAN" panose="02000000000000000000" pitchFamily="2" charset="0"/>
                    <a:cs typeface="NikoshBAN" panose="02000000000000000000" pitchFamily="2" charset="0"/>
                  </a:rPr>
                  <a:t>চার্জ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স্থাপন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সম্পাদিত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কাজের</a:t>
                </a:r>
                <a:r>
                  <a:rPr lang="en-US" sz="2400" dirty="0">
                    <a:latin typeface="NikoshBAN" panose="02000000000000000000" pitchFamily="2" charset="0"/>
                    <a:cs typeface="NikoshBAN" panose="02000000000000000000" pitchFamily="2" charset="0"/>
                  </a:rPr>
                  <a:t>		৪ </a:t>
                </a:r>
              </a:p>
              <a:p>
                <a:r>
                  <a:rPr lang="en-US" sz="2400" dirty="0" err="1">
                    <a:latin typeface="NikoshBAN" panose="02000000000000000000" pitchFamily="2" charset="0"/>
                    <a:cs typeface="NikoshBAN" panose="02000000000000000000" pitchFamily="2" charset="0"/>
                  </a:rPr>
                  <a:t>পরিমাণ</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হিসাব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p>
            </p:txBody>
          </p:sp>
        </mc:Choice>
        <mc:Fallback xmlns="">
          <p:sp>
            <p:nvSpPr>
              <p:cNvPr id="83" name="TextBox 82">
                <a:extLst>
                  <a:ext uri="{FF2B5EF4-FFF2-40B4-BE49-F238E27FC236}">
                    <a16:creationId xmlns:a16="http://schemas.microsoft.com/office/drawing/2014/main" id="{7FF173F2-C35A-4BE3-A14F-C821F82987E1}"/>
                  </a:ext>
                </a:extLst>
              </p:cNvPr>
              <p:cNvSpPr txBox="1">
                <a:spLocks noRot="1" noChangeAspect="1" noMove="1" noResize="1" noEditPoints="1" noAdjustHandles="1" noChangeArrowheads="1" noChangeShapeType="1" noTextEdit="1"/>
              </p:cNvSpPr>
              <p:nvPr/>
            </p:nvSpPr>
            <p:spPr>
              <a:xfrm>
                <a:off x="945327" y="5202714"/>
                <a:ext cx="10631478" cy="830997"/>
              </a:xfrm>
              <a:prstGeom prst="rect">
                <a:avLst/>
              </a:prstGeom>
              <a:blipFill>
                <a:blip r:embed="rId4"/>
                <a:stretch>
                  <a:fillRect l="-860" t="-8029" b="-15328"/>
                </a:stretch>
              </a:blipFill>
            </p:spPr>
            <p:txBody>
              <a:bodyPr/>
              <a:lstStyle/>
              <a:p>
                <a:r>
                  <a:rPr lang="en-US">
                    <a:noFill/>
                  </a:rPr>
                  <a:t> </a:t>
                </a:r>
              </a:p>
            </p:txBody>
          </p:sp>
        </mc:Fallback>
      </mc:AlternateContent>
    </p:spTree>
    <p:extLst>
      <p:ext uri="{BB962C8B-B14F-4D97-AF65-F5344CB8AC3E}">
        <p14:creationId xmlns:p14="http://schemas.microsoft.com/office/powerpoint/2010/main" val="387718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randombar(horizontal)">
                                      <p:cBhvr>
                                        <p:cTn id="22" dur="500"/>
                                        <p:tgtEl>
                                          <p:spTgt spid="8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randombar(horizontal)">
                                      <p:cBhvr>
                                        <p:cTn id="25" dur="500"/>
                                        <p:tgtEl>
                                          <p:spTgt spid="8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randombar(horizontal)">
                                      <p:cBhvr>
                                        <p:cTn id="28" dur="500"/>
                                        <p:tgtEl>
                                          <p:spTgt spid="8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randombar(horizontal)">
                                      <p:cBhvr>
                                        <p:cTn id="3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80" grpId="0"/>
      <p:bldP spid="81" grpId="0"/>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5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70270-7E8A-479D-A29B-E4B29BDC8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51" y="536620"/>
            <a:ext cx="11056690" cy="5771129"/>
          </a:xfrm>
          <a:prstGeom prst="rect">
            <a:avLst/>
          </a:prstGeom>
        </p:spPr>
      </p:pic>
      <p:sp>
        <p:nvSpPr>
          <p:cNvPr id="4" name="Rectangle 3">
            <a:extLst>
              <a:ext uri="{FF2B5EF4-FFF2-40B4-BE49-F238E27FC236}">
                <a16:creationId xmlns:a16="http://schemas.microsoft.com/office/drawing/2014/main" id="{86C309F9-9FD9-404F-80BB-47A7CE6AD87B}"/>
              </a:ext>
            </a:extLst>
          </p:cNvPr>
          <p:cNvSpPr/>
          <p:nvPr/>
        </p:nvSpPr>
        <p:spPr>
          <a:xfrm>
            <a:off x="9160778" y="1090569"/>
            <a:ext cx="2449585" cy="394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NikoshBAN" panose="02000000000000000000" pitchFamily="2" charset="0"/>
                <a:cs typeface="NikoshBAN" panose="02000000000000000000" pitchFamily="2" charset="0"/>
              </a:rPr>
              <a:t>লক্ষ্য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67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149628-2519-4C72-AB60-D84D45E1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2" y="527320"/>
            <a:ext cx="11274804" cy="5803360"/>
          </a:xfrm>
          <a:prstGeom prst="rect">
            <a:avLst/>
          </a:prstGeom>
        </p:spPr>
      </p:pic>
      <p:sp>
        <p:nvSpPr>
          <p:cNvPr id="7" name="Rectangle 6">
            <a:extLst>
              <a:ext uri="{FF2B5EF4-FFF2-40B4-BE49-F238E27FC236}">
                <a16:creationId xmlns:a16="http://schemas.microsoft.com/office/drawing/2014/main" id="{120D7384-6B3F-432E-AC2B-D9A487B609A9}"/>
              </a:ext>
            </a:extLst>
          </p:cNvPr>
          <p:cNvSpPr/>
          <p:nvPr/>
        </p:nvSpPr>
        <p:spPr>
          <a:xfrm>
            <a:off x="9212510" y="931178"/>
            <a:ext cx="2449585" cy="394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NikoshBAN" panose="02000000000000000000" pitchFamily="2" charset="0"/>
                <a:cs typeface="NikoshBAN" panose="02000000000000000000" pitchFamily="2" charset="0"/>
              </a:rPr>
              <a:t>লক্ষ্য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96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7EB1F2-FBF1-411A-85E8-4389017F8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24" y="527320"/>
            <a:ext cx="11309758" cy="5803360"/>
          </a:xfrm>
          <a:prstGeom prst="rect">
            <a:avLst/>
          </a:prstGeom>
        </p:spPr>
      </p:pic>
      <p:sp>
        <p:nvSpPr>
          <p:cNvPr id="10" name="Rectangle 9">
            <a:extLst>
              <a:ext uri="{FF2B5EF4-FFF2-40B4-BE49-F238E27FC236}">
                <a16:creationId xmlns:a16="http://schemas.microsoft.com/office/drawing/2014/main" id="{BAACAB88-1656-4921-8823-3494154C89C1}"/>
              </a:ext>
            </a:extLst>
          </p:cNvPr>
          <p:cNvSpPr/>
          <p:nvPr/>
        </p:nvSpPr>
        <p:spPr>
          <a:xfrm>
            <a:off x="9222297" y="1052817"/>
            <a:ext cx="2449585" cy="394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NikoshBAN" panose="02000000000000000000" pitchFamily="2" charset="0"/>
                <a:cs typeface="NikoshBAN" panose="02000000000000000000" pitchFamily="2" charset="0"/>
              </a:rPr>
              <a:t>লক্ষ্য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29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71D46-17E4-4E88-B1AA-EF555C45FD06}"/>
              </a:ext>
            </a:extLst>
          </p:cNvPr>
          <p:cNvSpPr/>
          <p:nvPr/>
        </p:nvSpPr>
        <p:spPr>
          <a:xfrm>
            <a:off x="441121" y="520505"/>
            <a:ext cx="11309757" cy="5816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600" dirty="0">
                <a:latin typeface="NikoshBAN" panose="02000000000000000000" pitchFamily="2" charset="0"/>
                <a:cs typeface="NikoshBAN" panose="02000000000000000000" pitchFamily="2" charset="0"/>
              </a:rPr>
              <a:t>ক</a:t>
            </a:r>
            <a:r>
              <a:rPr lang="as-IN" sz="9600" dirty="0">
                <a:latin typeface="NikoshBAN" panose="02000000000000000000" pitchFamily="2" charset="0"/>
                <a:cs typeface="NikoshBAN" panose="02000000000000000000" pitchFamily="2" charset="0"/>
              </a:rPr>
              <a:t>ী</a:t>
            </a:r>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দেখলে</a:t>
            </a:r>
            <a:r>
              <a:rPr lang="en-US" sz="9600" dirty="0">
                <a:latin typeface="NikoshBAN" panose="02000000000000000000" pitchFamily="2" charset="0"/>
                <a:cs typeface="NikoshBAN" panose="02000000000000000000" pitchFamily="2" charset="0"/>
              </a:rPr>
              <a:t>?</a:t>
            </a:r>
          </a:p>
          <a:p>
            <a:pPr algn="ctr"/>
            <a:endParaRPr lang="en-US" sz="96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8D9E402D-DB39-4A30-97E0-8F12A6473F6B}"/>
              </a:ext>
            </a:extLst>
          </p:cNvPr>
          <p:cNvSpPr/>
          <p:nvPr/>
        </p:nvSpPr>
        <p:spPr>
          <a:xfrm>
            <a:off x="441120" y="3590874"/>
            <a:ext cx="11309757" cy="24739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latin typeface="NikoshBAN" panose="02000000000000000000" pitchFamily="2" charset="0"/>
                <a:cs typeface="NikoshBAN" panose="02000000000000000000" pitchFamily="2" charset="0"/>
              </a:rPr>
              <a:t>দ</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ট</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স</a:t>
            </a:r>
            <a:r>
              <a:rPr lang="en-US" sz="4400" dirty="0">
                <a:latin typeface="NikoshBAN" panose="02000000000000000000" pitchFamily="2" charset="0"/>
                <a:cs typeface="NikoshBAN" panose="02000000000000000000" pitchFamily="2" charset="0"/>
              </a:rPr>
              <a:t>ম</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ম</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ণ </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ত</a:t>
            </a:r>
            <a:r>
              <a:rPr lang="as-IN" sz="4400" dirty="0">
                <a:latin typeface="NikoshBAN" panose="02000000000000000000" pitchFamily="2" charset="0"/>
                <a:cs typeface="NikoshBAN" panose="02000000000000000000" pitchFamily="2" charset="0"/>
              </a:rPr>
              <a:t>ধ</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ম</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দ</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চ</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জ</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স</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প</a:t>
            </a:r>
            <a:r>
              <a:rPr lang="en-US" sz="4400" dirty="0">
                <a:latin typeface="NikoshBAN" panose="02000000000000000000" pitchFamily="2" charset="0"/>
                <a:cs typeface="NikoshBAN" panose="02000000000000000000" pitchFamily="2" charset="0"/>
              </a:rPr>
              <a:t>র</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র </a:t>
            </a:r>
            <a:r>
              <a:rPr lang="as-IN" sz="4400" dirty="0">
                <a:latin typeface="NikoshBAN" panose="02000000000000000000" pitchFamily="2" charset="0"/>
                <a:cs typeface="NikoshBAN" panose="02000000000000000000" pitchFamily="2" charset="0"/>
              </a:rPr>
              <a:t>খ</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ছ</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ছ</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রাখলে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ঘটে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দেখলাম</a:t>
            </a:r>
            <a:r>
              <a:rPr lang="en-US" sz="4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143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25755-4C7F-4CA1-BA01-AC3FA81557F8}"/>
              </a:ext>
            </a:extLst>
          </p:cNvPr>
          <p:cNvSpPr txBox="1"/>
          <p:nvPr/>
        </p:nvSpPr>
        <p:spPr>
          <a:xfrm>
            <a:off x="2258036" y="771787"/>
            <a:ext cx="7675927" cy="1446550"/>
          </a:xfrm>
          <a:prstGeom prst="rect">
            <a:avLst/>
          </a:prstGeom>
          <a:noFill/>
          <a:ln>
            <a:noFill/>
          </a:ln>
        </p:spPr>
        <p:txBody>
          <a:bodyPr wrap="square" rtlCol="0">
            <a:spAutoFit/>
          </a:bodyPr>
          <a:lstStyle/>
          <a:p>
            <a:pPr algn="ctr"/>
            <a:r>
              <a:rPr lang="en-US" sz="8800" b="1" dirty="0" err="1">
                <a:latin typeface="NikoshBAN" panose="02000000000000000000" pitchFamily="2" charset="0"/>
                <a:cs typeface="NikoshBAN" panose="02000000000000000000" pitchFamily="2" charset="0"/>
              </a:rPr>
              <a:t>আজকের</a:t>
            </a:r>
            <a:r>
              <a:rPr lang="en-US" sz="8800" b="1" dirty="0">
                <a:latin typeface="NikoshBAN" panose="02000000000000000000" pitchFamily="2" charset="0"/>
                <a:cs typeface="NikoshBAN" panose="02000000000000000000" pitchFamily="2" charset="0"/>
              </a:rPr>
              <a:t> </a:t>
            </a:r>
            <a:r>
              <a:rPr lang="en-US" sz="8800" b="1" dirty="0" err="1">
                <a:latin typeface="NikoshBAN" panose="02000000000000000000" pitchFamily="2" charset="0"/>
                <a:cs typeface="NikoshBAN" panose="02000000000000000000" pitchFamily="2" charset="0"/>
              </a:rPr>
              <a:t>পাঠ</a:t>
            </a:r>
            <a:endParaRPr lang="en-US" sz="8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919C6B3-0E03-4190-8039-02BE2952C7FA}"/>
              </a:ext>
            </a:extLst>
          </p:cNvPr>
          <p:cNvSpPr txBox="1"/>
          <p:nvPr/>
        </p:nvSpPr>
        <p:spPr>
          <a:xfrm>
            <a:off x="2100043" y="3021435"/>
            <a:ext cx="7675927" cy="2308324"/>
          </a:xfrm>
          <a:prstGeom prst="rect">
            <a:avLst/>
          </a:prstGeom>
          <a:noFill/>
          <a:ln>
            <a:noFill/>
          </a:ln>
        </p:spPr>
        <p:txBody>
          <a:bodyPr wrap="square" rtlCol="0">
            <a:spAutoFit/>
          </a:bodyPr>
          <a:lstStyle/>
          <a:p>
            <a:pPr algn="ctr"/>
            <a:r>
              <a:rPr lang="en-US" sz="7200" b="1" dirty="0" err="1">
                <a:latin typeface="NikoshBAN" panose="02000000000000000000" pitchFamily="2" charset="0"/>
                <a:cs typeface="NikoshBAN" panose="02000000000000000000" pitchFamily="2" charset="0"/>
              </a:rPr>
              <a:t>তড়ি</a:t>
            </a:r>
            <a:r>
              <a:rPr lang="en-US" sz="7200" b="1" dirty="0">
                <a:latin typeface="NikoshBAN" panose="02000000000000000000" pitchFamily="2" charset="0"/>
                <a:cs typeface="NikoshBAN" panose="02000000000000000000" pitchFamily="2" charset="0"/>
              </a:rPr>
              <a:t>ৎ </a:t>
            </a:r>
            <a:r>
              <a:rPr lang="en-US" sz="7200" b="1" dirty="0" err="1">
                <a:latin typeface="NikoshBAN" panose="02000000000000000000" pitchFamily="2" charset="0"/>
                <a:cs typeface="NikoshBAN" panose="02000000000000000000" pitchFamily="2" charset="0"/>
              </a:rPr>
              <a:t>দ্বিমেরু</a:t>
            </a:r>
            <a:r>
              <a:rPr lang="en-US" sz="7200" b="1" dirty="0">
                <a:latin typeface="NikoshBAN" panose="02000000000000000000" pitchFamily="2" charset="0"/>
                <a:cs typeface="NikoshBAN" panose="02000000000000000000" pitchFamily="2" charset="0"/>
              </a:rPr>
              <a:t> (Electric Dipole)</a:t>
            </a:r>
          </a:p>
        </p:txBody>
      </p:sp>
    </p:spTree>
    <p:extLst>
      <p:ext uri="{BB962C8B-B14F-4D97-AF65-F5344CB8AC3E}">
        <p14:creationId xmlns:p14="http://schemas.microsoft.com/office/powerpoint/2010/main" val="24017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99C4-2774-46E6-805E-BD7BCCEB7001}"/>
              </a:ext>
            </a:extLst>
          </p:cNvPr>
          <p:cNvSpPr txBox="1"/>
          <p:nvPr/>
        </p:nvSpPr>
        <p:spPr>
          <a:xfrm>
            <a:off x="605405" y="679030"/>
            <a:ext cx="7675927" cy="923330"/>
          </a:xfrm>
          <a:prstGeom prst="rect">
            <a:avLst/>
          </a:prstGeom>
          <a:noFill/>
          <a:ln>
            <a:noFill/>
          </a:ln>
        </p:spPr>
        <p:txBody>
          <a:bodyPr wrap="square" rtlCol="0">
            <a:spAutoFit/>
          </a:bodyPr>
          <a:lstStyle/>
          <a:p>
            <a:r>
              <a:rPr lang="en-US" sz="5400" b="1" dirty="0" err="1">
                <a:latin typeface="NikoshBAN" panose="02000000000000000000" pitchFamily="2" charset="0"/>
                <a:cs typeface="NikoshBAN" panose="02000000000000000000" pitchFamily="2" charset="0"/>
              </a:rPr>
              <a:t>এই</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শেষে</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আমরাঃ</a:t>
            </a:r>
            <a:r>
              <a:rPr lang="en-US" sz="5400" b="1"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3AC08B09-0EEC-433D-97E4-086308482728}"/>
              </a:ext>
            </a:extLst>
          </p:cNvPr>
          <p:cNvSpPr txBox="1"/>
          <p:nvPr/>
        </p:nvSpPr>
        <p:spPr>
          <a:xfrm>
            <a:off x="1202422" y="1494638"/>
            <a:ext cx="7675927" cy="707886"/>
          </a:xfrm>
          <a:prstGeom prst="rect">
            <a:avLst/>
          </a:prstGeom>
          <a:noFill/>
          <a:ln>
            <a:noFill/>
          </a:ln>
        </p:spPr>
        <p:txBody>
          <a:bodyPr wrap="square" rtlCol="0">
            <a:spAutoFit/>
          </a:bodyPr>
          <a:lstStyle/>
          <a:p>
            <a:r>
              <a:rPr lang="en-US" sz="4000" b="1" dirty="0">
                <a:latin typeface="NikoshBAN" panose="02000000000000000000" pitchFamily="2" charset="0"/>
                <a:cs typeface="NikoshBAN" panose="02000000000000000000" pitchFamily="2" charset="0"/>
              </a:rPr>
              <a:t>১।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দ্বিমেরু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ব্যাখ্যা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6D1675CA-D2D5-43D6-A78B-BBC025250A8E}"/>
              </a:ext>
            </a:extLst>
          </p:cNvPr>
          <p:cNvSpPr txBox="1"/>
          <p:nvPr/>
        </p:nvSpPr>
        <p:spPr>
          <a:xfrm>
            <a:off x="1202422" y="2202524"/>
            <a:ext cx="10449887" cy="1323439"/>
          </a:xfrm>
          <a:prstGeom prst="rect">
            <a:avLst/>
          </a:prstGeom>
          <a:noFill/>
          <a:ln>
            <a:noFill/>
          </a:ln>
        </p:spPr>
        <p:txBody>
          <a:bodyPr wrap="square" rtlCol="0">
            <a:spAutoFit/>
          </a:bodyPr>
          <a:lstStyle/>
          <a:p>
            <a:r>
              <a:rPr lang="en-US" sz="4000" b="1" dirty="0">
                <a:latin typeface="NikoshBAN" panose="02000000000000000000" pitchFamily="2" charset="0"/>
                <a:cs typeface="NikoshBAN" panose="02000000000000000000" pitchFamily="2" charset="0"/>
              </a:rPr>
              <a:t>২।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দ্বিমেরু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ক্ষেত্র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প্রাবল্যের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নির্ণয়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EC2C6BC7-B8DD-4A54-88FB-A3C9EF7F1B58}"/>
              </a:ext>
            </a:extLst>
          </p:cNvPr>
          <p:cNvSpPr txBox="1"/>
          <p:nvPr/>
        </p:nvSpPr>
        <p:spPr>
          <a:xfrm>
            <a:off x="1202421" y="3572129"/>
            <a:ext cx="10449887" cy="1323439"/>
          </a:xfrm>
          <a:prstGeom prst="rect">
            <a:avLst/>
          </a:prstGeom>
          <a:noFill/>
          <a:ln>
            <a:noFill/>
          </a:ln>
        </p:spPr>
        <p:txBody>
          <a:bodyPr wrap="square" rtlCol="0">
            <a:spAutoFit/>
          </a:bodyPr>
          <a:lstStyle/>
          <a:p>
            <a:pPr algn="just"/>
            <a:r>
              <a:rPr lang="en-US" sz="4000" b="1" dirty="0">
                <a:latin typeface="NikoshBAN" panose="02000000000000000000" pitchFamily="2" charset="0"/>
                <a:cs typeface="NikoshBAN" panose="02000000000000000000" pitchFamily="2" charset="0"/>
              </a:rPr>
              <a:t>৩।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দ্বিমেরু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বিভব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নির্ণয়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F4506EC9-A409-4446-B930-A2176BAE23E3}"/>
              </a:ext>
            </a:extLst>
          </p:cNvPr>
          <p:cNvSpPr txBox="1"/>
          <p:nvPr/>
        </p:nvSpPr>
        <p:spPr>
          <a:xfrm>
            <a:off x="1121327" y="4959130"/>
            <a:ext cx="10449887" cy="1323439"/>
          </a:xfrm>
          <a:prstGeom prst="rect">
            <a:avLst/>
          </a:prstGeom>
          <a:noFill/>
          <a:ln>
            <a:noFill/>
          </a:ln>
        </p:spPr>
        <p:txBody>
          <a:bodyPr wrap="square" rtlCol="0">
            <a:spAutoFit/>
          </a:bodyPr>
          <a:lstStyle/>
          <a:p>
            <a:pPr algn="just"/>
            <a:r>
              <a:rPr lang="en-US" sz="4000" b="1" dirty="0">
                <a:latin typeface="NikoshBAN" panose="02000000000000000000" pitchFamily="2" charset="0"/>
                <a:cs typeface="NikoshBAN" panose="02000000000000000000" pitchFamily="2" charset="0"/>
              </a:rPr>
              <a:t>৪। </a:t>
            </a:r>
            <a:r>
              <a:rPr lang="en-US" sz="4000" b="1" dirty="0" err="1">
                <a:latin typeface="NikoshBAN" panose="02000000000000000000" pitchFamily="2" charset="0"/>
                <a:cs typeface="NikoshBAN" panose="02000000000000000000" pitchFamily="2" charset="0"/>
              </a:rPr>
              <a:t>তড়ি</a:t>
            </a:r>
            <a:r>
              <a:rPr lang="en-US" sz="4000" b="1" dirty="0">
                <a:latin typeface="NikoshBAN" panose="02000000000000000000" pitchFamily="2" charset="0"/>
                <a:cs typeface="NikoshBAN" panose="02000000000000000000" pitchFamily="2" charset="0"/>
              </a:rPr>
              <a:t>ৎ </a:t>
            </a:r>
            <a:r>
              <a:rPr lang="en-US" sz="4000" b="1" dirty="0" err="1">
                <a:latin typeface="NikoshBAN" panose="02000000000000000000" pitchFamily="2" charset="0"/>
                <a:cs typeface="NikoshBAN" panose="02000000000000000000" pitchFamily="2" charset="0"/>
              </a:rPr>
              <a:t>দ্বিমেরু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সম্পর্তিক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গাণিতিক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সমস্যার</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সৃজনশীল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প্রশ্নের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সমাধান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725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C99C4-2774-46E6-805E-BD7BCCEB7001}"/>
              </a:ext>
            </a:extLst>
          </p:cNvPr>
          <p:cNvSpPr txBox="1"/>
          <p:nvPr/>
        </p:nvSpPr>
        <p:spPr>
          <a:xfrm>
            <a:off x="504738" y="575431"/>
            <a:ext cx="10965809" cy="646331"/>
          </a:xfrm>
          <a:prstGeom prst="rect">
            <a:avLst/>
          </a:prstGeom>
          <a:noFill/>
          <a:ln>
            <a:noFill/>
          </a:ln>
        </p:spPr>
        <p:txBody>
          <a:bodyPr wrap="square" rtlCol="0">
            <a:spAutoFit/>
          </a:bodyPr>
          <a:lstStyle/>
          <a:p>
            <a:pPr algn="ctr"/>
            <a:r>
              <a:rPr lang="en-US" sz="3600" b="1" u="sng" dirty="0" err="1">
                <a:solidFill>
                  <a:srgbClr val="7030A0"/>
                </a:solidFill>
                <a:latin typeface="NikoshBAN" panose="02000000000000000000" pitchFamily="2" charset="0"/>
                <a:cs typeface="NikoshBAN" panose="02000000000000000000" pitchFamily="2" charset="0"/>
              </a:rPr>
              <a:t>তড়ি</a:t>
            </a:r>
            <a:r>
              <a:rPr lang="en-US" sz="3600" b="1" u="sng" dirty="0">
                <a:solidFill>
                  <a:srgbClr val="7030A0"/>
                </a:solidFill>
                <a:latin typeface="NikoshBAN" panose="02000000000000000000" pitchFamily="2" charset="0"/>
                <a:cs typeface="NikoshBAN" panose="02000000000000000000" pitchFamily="2" charset="0"/>
              </a:rPr>
              <a:t>ৎ </a:t>
            </a:r>
            <a:r>
              <a:rPr lang="en-US" sz="3600" b="1" u="sng" dirty="0" err="1">
                <a:solidFill>
                  <a:srgbClr val="7030A0"/>
                </a:solidFill>
                <a:latin typeface="NikoshBAN" panose="02000000000000000000" pitchFamily="2" charset="0"/>
                <a:cs typeface="NikoshBAN" panose="02000000000000000000" pitchFamily="2" charset="0"/>
              </a:rPr>
              <a:t>দ্বিমেরু</a:t>
            </a:r>
            <a:r>
              <a:rPr lang="en-US" sz="3600" b="1" u="sng" dirty="0">
                <a:solidFill>
                  <a:srgbClr val="7030A0"/>
                </a:solidFill>
                <a:latin typeface="NikoshBAN" panose="02000000000000000000" pitchFamily="2" charset="0"/>
                <a:cs typeface="NikoshBAN" panose="02000000000000000000" pitchFamily="2" charset="0"/>
              </a:rPr>
              <a:t> ও </a:t>
            </a:r>
            <a:r>
              <a:rPr lang="en-US" sz="3600" b="1" u="sng" dirty="0" err="1">
                <a:solidFill>
                  <a:srgbClr val="7030A0"/>
                </a:solidFill>
                <a:latin typeface="NikoshBAN" panose="02000000000000000000" pitchFamily="2" charset="0"/>
                <a:cs typeface="NikoshBAN" panose="02000000000000000000" pitchFamily="2" charset="0"/>
              </a:rPr>
              <a:t>তড়ি</a:t>
            </a:r>
            <a:r>
              <a:rPr lang="en-US" sz="3600" b="1" u="sng" dirty="0">
                <a:solidFill>
                  <a:srgbClr val="7030A0"/>
                </a:solidFill>
                <a:latin typeface="NikoshBAN" panose="02000000000000000000" pitchFamily="2" charset="0"/>
                <a:cs typeface="NikoshBAN" panose="02000000000000000000" pitchFamily="2" charset="0"/>
              </a:rPr>
              <a:t>ৎ </a:t>
            </a:r>
            <a:r>
              <a:rPr lang="en-US" sz="3600" b="1" u="sng" dirty="0" err="1">
                <a:solidFill>
                  <a:srgbClr val="7030A0"/>
                </a:solidFill>
                <a:latin typeface="NikoshBAN" panose="02000000000000000000" pitchFamily="2" charset="0"/>
                <a:cs typeface="NikoshBAN" panose="02000000000000000000" pitchFamily="2" charset="0"/>
              </a:rPr>
              <a:t>দ্বিমেরুর</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ভ্রামক</a:t>
            </a:r>
            <a:r>
              <a:rPr lang="en-US" sz="3600" b="1" u="sng" dirty="0">
                <a:solidFill>
                  <a:srgbClr val="7030A0"/>
                </a:solidFill>
                <a:latin typeface="NikoshBAN" panose="02000000000000000000" pitchFamily="2" charset="0"/>
                <a:cs typeface="NikoshBAN" panose="02000000000000000000" pitchFamily="2" charset="0"/>
              </a:rPr>
              <a:t> </a:t>
            </a:r>
            <a:r>
              <a:rPr lang="en-US" sz="3600" b="1" u="sng" dirty="0" err="1">
                <a:solidFill>
                  <a:srgbClr val="7030A0"/>
                </a:solidFill>
                <a:latin typeface="NikoshBAN" panose="02000000000000000000" pitchFamily="2" charset="0"/>
                <a:cs typeface="NikoshBAN" panose="02000000000000000000" pitchFamily="2" charset="0"/>
              </a:rPr>
              <a:t>কী</a:t>
            </a:r>
            <a:r>
              <a:rPr lang="en-US" sz="3600" b="1" u="sng" dirty="0">
                <a:solidFill>
                  <a:srgbClr val="7030A0"/>
                </a:solidFill>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F4506EC9-A409-4446-B930-A2176BAE23E3}"/>
              </a:ext>
            </a:extLst>
          </p:cNvPr>
          <p:cNvSpPr txBox="1"/>
          <p:nvPr/>
        </p:nvSpPr>
        <p:spPr>
          <a:xfrm>
            <a:off x="858472" y="2210676"/>
            <a:ext cx="10449887" cy="1077218"/>
          </a:xfrm>
          <a:prstGeom prst="rect">
            <a:avLst/>
          </a:prstGeom>
          <a:noFill/>
          <a:ln>
            <a:noFill/>
          </a:ln>
        </p:spPr>
        <p:txBody>
          <a:bodyPr wrap="square" rtlCol="0">
            <a:spAutoFit/>
          </a:bodyPr>
          <a:lstStyle/>
          <a:p>
            <a:pPr algn="ctr"/>
            <a:r>
              <a:rPr lang="en-US" sz="3200" b="1" u="sng" dirty="0" err="1">
                <a:latin typeface="NikoshBAN" panose="02000000000000000000" pitchFamily="2" charset="0"/>
                <a:cs typeface="NikoshBAN" panose="02000000000000000000" pitchFamily="2" charset="0"/>
              </a:rPr>
              <a:t>তড়ি</a:t>
            </a:r>
            <a:r>
              <a:rPr lang="en-US" sz="3200" b="1" u="sng" dirty="0">
                <a:latin typeface="NikoshBAN" panose="02000000000000000000" pitchFamily="2" charset="0"/>
                <a:cs typeface="NikoshBAN" panose="02000000000000000000" pitchFamily="2" charset="0"/>
              </a:rPr>
              <a:t>ৎ </a:t>
            </a:r>
            <a:r>
              <a:rPr lang="en-US" sz="3200" b="1" u="sng" dirty="0" err="1">
                <a:latin typeface="NikoshBAN" panose="02000000000000000000" pitchFamily="2" charset="0"/>
                <a:cs typeface="NikoshBAN" panose="02000000000000000000" pitchFamily="2" charset="0"/>
              </a:rPr>
              <a:t>দ্বিমেরুঃ</a:t>
            </a:r>
            <a:r>
              <a:rPr lang="en-US" sz="3200" b="1" u="sng"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সমপরিমাণ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বিপরীতধর্মী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চার্জকে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অল্প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তড়ি</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ব্যবস্থা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গঠিত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তড়ি</a:t>
            </a:r>
            <a:r>
              <a:rPr lang="en-US" sz="3200" dirty="0">
                <a:latin typeface="NikoshBAN" panose="02000000000000000000" pitchFamily="2" charset="0"/>
                <a:cs typeface="NikoshBAN" panose="02000000000000000000" pitchFamily="2" charset="0"/>
              </a:rPr>
              <a:t>ৎ </a:t>
            </a:r>
            <a:r>
              <a:rPr lang="en-US" sz="3200" dirty="0" err="1">
                <a:latin typeface="NikoshBAN" panose="02000000000000000000" pitchFamily="2" charset="0"/>
                <a:cs typeface="NikoshBAN" panose="02000000000000000000" pitchFamily="2" charset="0"/>
              </a:rPr>
              <a:t>দ্বিমেরু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p:txBody>
      </p:sp>
      <p:sp>
        <p:nvSpPr>
          <p:cNvPr id="16" name="TextBox 15">
            <a:extLst>
              <a:ext uri="{FF2B5EF4-FFF2-40B4-BE49-F238E27FC236}">
                <a16:creationId xmlns:a16="http://schemas.microsoft.com/office/drawing/2014/main" id="{6F2726CB-3EC6-48D5-8E29-EAFC81CCBBD8}"/>
              </a:ext>
            </a:extLst>
          </p:cNvPr>
          <p:cNvSpPr txBox="1"/>
          <p:nvPr/>
        </p:nvSpPr>
        <p:spPr>
          <a:xfrm>
            <a:off x="762696" y="3204808"/>
            <a:ext cx="10805722" cy="2062103"/>
          </a:xfrm>
          <a:prstGeom prst="rect">
            <a:avLst/>
          </a:prstGeom>
          <a:noFill/>
          <a:ln>
            <a:noFill/>
          </a:ln>
        </p:spPr>
        <p:txBody>
          <a:bodyPr wrap="square" rtlCol="0">
            <a:spAutoFit/>
          </a:bodyPr>
          <a:lstStyle/>
          <a:p>
            <a:r>
              <a:rPr lang="en-US" sz="3200" b="1" u="sng" dirty="0" err="1">
                <a:solidFill>
                  <a:srgbClr val="7030A0"/>
                </a:solidFill>
                <a:latin typeface="NikoshBAN" panose="02000000000000000000" pitchFamily="2" charset="0"/>
                <a:cs typeface="NikoshBAN" panose="02000000000000000000" pitchFamily="2" charset="0"/>
              </a:rPr>
              <a:t>তড়ি</a:t>
            </a:r>
            <a:r>
              <a:rPr lang="en-US" sz="3200" b="1" u="sng" dirty="0">
                <a:solidFill>
                  <a:srgbClr val="7030A0"/>
                </a:solidFill>
                <a:latin typeface="NikoshBAN" panose="02000000000000000000" pitchFamily="2" charset="0"/>
                <a:cs typeface="NikoshBAN" panose="02000000000000000000" pitchFamily="2" charset="0"/>
              </a:rPr>
              <a:t>ৎ </a:t>
            </a:r>
            <a:r>
              <a:rPr lang="en-US" sz="3200" b="1" u="sng" dirty="0" err="1">
                <a:solidFill>
                  <a:srgbClr val="7030A0"/>
                </a:solidFill>
                <a:latin typeface="NikoshBAN" panose="02000000000000000000" pitchFamily="2" charset="0"/>
                <a:cs typeface="NikoshBAN" panose="02000000000000000000" pitchFamily="2" charset="0"/>
              </a:rPr>
              <a:t>দ্বিমেরু</a:t>
            </a:r>
            <a:r>
              <a:rPr lang="en-US" sz="3200" b="1" u="sng" dirty="0">
                <a:solidFill>
                  <a:srgbClr val="7030A0"/>
                </a:solidFill>
                <a:latin typeface="NikoshBAN" panose="02000000000000000000" pitchFamily="2" charset="0"/>
                <a:cs typeface="NikoshBAN" panose="02000000000000000000" pitchFamily="2" charset="0"/>
              </a:rPr>
              <a:t> </a:t>
            </a:r>
            <a:r>
              <a:rPr lang="en-US" sz="3200" b="1" u="sng" dirty="0" err="1">
                <a:solidFill>
                  <a:srgbClr val="7030A0"/>
                </a:solidFill>
                <a:latin typeface="NikoshBAN" panose="02000000000000000000" pitchFamily="2" charset="0"/>
                <a:cs typeface="NikoshBAN" panose="02000000000000000000" pitchFamily="2" charset="0"/>
              </a:rPr>
              <a:t>ভ্রামকঃ</a:t>
            </a:r>
            <a:r>
              <a:rPr lang="en-US" sz="3200" b="1" u="sng"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চিত্রে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একটি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তড়ি</a:t>
            </a:r>
            <a:r>
              <a:rPr lang="en-US" sz="3200" dirty="0">
                <a:solidFill>
                  <a:srgbClr val="7030A0"/>
                </a:solidFill>
                <a:latin typeface="NikoshBAN" panose="02000000000000000000" pitchFamily="2" charset="0"/>
                <a:cs typeface="NikoshBAN" panose="02000000000000000000" pitchFamily="2" charset="0"/>
              </a:rPr>
              <a:t>ৎ </a:t>
            </a:r>
            <a:r>
              <a:rPr lang="en-US" sz="3200" dirty="0" err="1">
                <a:solidFill>
                  <a:srgbClr val="7030A0"/>
                </a:solidFill>
                <a:latin typeface="NikoshBAN" panose="02000000000000000000" pitchFamily="2" charset="0"/>
                <a:cs typeface="NikoshBAN" panose="02000000000000000000" pitchFamily="2" charset="0"/>
              </a:rPr>
              <a:t>দ্বিমেরু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দেখানো</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হলো</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এর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দুটি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সমপরিমান</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কিন্তু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বিপরীত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ধর্মী</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চার্জ</a:t>
            </a:r>
            <a:r>
              <a:rPr lang="en-US" sz="3200" dirty="0">
                <a:solidFill>
                  <a:srgbClr val="7030A0"/>
                </a:solidFill>
                <a:latin typeface="NikoshBAN" panose="02000000000000000000" pitchFamily="2" charset="0"/>
                <a:cs typeface="NikoshBAN" panose="02000000000000000000" pitchFamily="2" charset="0"/>
              </a:rPr>
              <a:t> +q ও –q </a:t>
            </a:r>
            <a:r>
              <a:rPr lang="en-US" sz="3200" dirty="0" err="1">
                <a:solidFill>
                  <a:srgbClr val="7030A0"/>
                </a:solidFill>
                <a:latin typeface="NikoshBAN" panose="02000000000000000000" pitchFamily="2" charset="0"/>
                <a:cs typeface="NikoshBAN" panose="02000000000000000000" pitchFamily="2" charset="0"/>
              </a:rPr>
              <a:t>এর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মধ্যবর্তী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দূরত্ব</a:t>
            </a:r>
            <a:r>
              <a:rPr lang="en-US" sz="3200" dirty="0">
                <a:solidFill>
                  <a:srgbClr val="7030A0"/>
                </a:solidFill>
                <a:latin typeface="NikoshBAN" panose="02000000000000000000" pitchFamily="2" charset="0"/>
                <a:cs typeface="NikoshBAN" panose="02000000000000000000" pitchFamily="2" charset="0"/>
              </a:rPr>
              <a:t> </a:t>
            </a:r>
            <a:r>
              <a:rPr lang="en-US" sz="3200" dirty="0">
                <a:solidFill>
                  <a:srgbClr val="7030A0"/>
                </a:solidFill>
                <a:latin typeface="Times New Roman" panose="02020603050405020304" pitchFamily="18" charset="0"/>
                <a:cs typeface="Times New Roman" panose="02020603050405020304" pitchFamily="18" charset="0"/>
              </a:rPr>
              <a:t>2</a:t>
            </a:r>
            <a:r>
              <a:rPr lang="en-US" sz="3200" dirty="0">
                <a:solidFill>
                  <a:srgbClr val="7030A0"/>
                </a:solidFill>
                <a:latin typeface="NikoshBAN" panose="02000000000000000000" pitchFamily="2" charset="0"/>
                <a:cs typeface="NikoshBAN" panose="02000000000000000000" pitchFamily="2" charset="0"/>
              </a:rPr>
              <a:t>l, </a:t>
            </a:r>
            <a:r>
              <a:rPr lang="en-US" sz="3200" dirty="0" err="1">
                <a:solidFill>
                  <a:srgbClr val="7030A0"/>
                </a:solidFill>
                <a:latin typeface="NikoshBAN" panose="02000000000000000000" pitchFamily="2" charset="0"/>
                <a:cs typeface="NikoshBAN" panose="02000000000000000000" pitchFamily="2" charset="0"/>
              </a:rPr>
              <a:t>তড়ি</a:t>
            </a:r>
            <a:r>
              <a:rPr lang="en-US" sz="3200" dirty="0">
                <a:solidFill>
                  <a:srgbClr val="7030A0"/>
                </a:solidFill>
                <a:latin typeface="NikoshBAN" panose="02000000000000000000" pitchFamily="2" charset="0"/>
                <a:cs typeface="NikoshBAN" panose="02000000000000000000" pitchFamily="2" charset="0"/>
              </a:rPr>
              <a:t>ৎ </a:t>
            </a:r>
            <a:r>
              <a:rPr lang="en-US" sz="3200" dirty="0" err="1">
                <a:solidFill>
                  <a:srgbClr val="7030A0"/>
                </a:solidFill>
                <a:latin typeface="NikoshBAN" panose="02000000000000000000" pitchFamily="2" charset="0"/>
                <a:cs typeface="NikoshBAN" panose="02000000000000000000" pitchFamily="2" charset="0"/>
              </a:rPr>
              <a:t>দ্বিমেরুর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যে</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কোন</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একটি</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চার্জের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পরিমান</a:t>
            </a:r>
            <a:r>
              <a:rPr lang="en-US" sz="3200" dirty="0">
                <a:solidFill>
                  <a:srgbClr val="7030A0"/>
                </a:solidFill>
                <a:latin typeface="NikoshBAN" panose="02000000000000000000" pitchFamily="2" charset="0"/>
                <a:cs typeface="NikoshBAN" panose="02000000000000000000" pitchFamily="2" charset="0"/>
              </a:rPr>
              <a:t> ও </a:t>
            </a:r>
            <a:r>
              <a:rPr lang="en-US" sz="3200" dirty="0" err="1">
                <a:solidFill>
                  <a:srgbClr val="7030A0"/>
                </a:solidFill>
                <a:latin typeface="NikoshBAN" panose="02000000000000000000" pitchFamily="2" charset="0"/>
                <a:cs typeface="NikoshBAN" panose="02000000000000000000" pitchFamily="2" charset="0"/>
              </a:rPr>
              <a:t>চার্জদ্বয়ের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মধ্যবর্তী</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দূরত্বের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গুনফলকে</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তড়ি</a:t>
            </a:r>
            <a:r>
              <a:rPr lang="en-US" sz="3200" dirty="0">
                <a:solidFill>
                  <a:srgbClr val="7030A0"/>
                </a:solidFill>
                <a:latin typeface="NikoshBAN" panose="02000000000000000000" pitchFamily="2" charset="0"/>
                <a:cs typeface="NikoshBAN" panose="02000000000000000000" pitchFamily="2" charset="0"/>
              </a:rPr>
              <a:t>ৎ </a:t>
            </a:r>
            <a:r>
              <a:rPr lang="en-US" sz="3200" dirty="0" err="1">
                <a:solidFill>
                  <a:srgbClr val="7030A0"/>
                </a:solidFill>
                <a:latin typeface="NikoshBAN" panose="02000000000000000000" pitchFamily="2" charset="0"/>
                <a:cs typeface="NikoshBAN" panose="02000000000000000000" pitchFamily="2" charset="0"/>
              </a:rPr>
              <a:t>দ্বিমেরু</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ভ্রামক</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বলা</a:t>
            </a:r>
            <a:r>
              <a:rPr lang="en-US"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হয়</a:t>
            </a:r>
            <a:r>
              <a:rPr lang="en-US" sz="3200" dirty="0">
                <a:solidFill>
                  <a:srgbClr val="7030A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এর</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একক</a:t>
            </a:r>
            <a:r>
              <a:rPr lang="en-US" sz="3200" b="1" dirty="0">
                <a:solidFill>
                  <a:srgbClr val="C00000"/>
                </a:solidFill>
                <a:latin typeface="NikoshBAN" panose="02000000000000000000" pitchFamily="2" charset="0"/>
                <a:cs typeface="NikoshBAN" panose="02000000000000000000" pitchFamily="2" charset="0"/>
              </a:rPr>
              <a:t> Cm (</a:t>
            </a:r>
            <a:r>
              <a:rPr lang="en-US" sz="3200" b="1" dirty="0" err="1">
                <a:solidFill>
                  <a:srgbClr val="C00000"/>
                </a:solidFill>
                <a:latin typeface="NikoshBAN" panose="02000000000000000000" pitchFamily="2" charset="0"/>
                <a:cs typeface="NikoshBAN" panose="02000000000000000000" pitchFamily="2" charset="0"/>
              </a:rPr>
              <a:t>কুলম্ব-মিটার</a:t>
            </a:r>
            <a:r>
              <a:rPr lang="en-US" sz="3200" b="1" dirty="0">
                <a:solidFill>
                  <a:srgbClr val="C00000"/>
                </a:solidFill>
                <a:latin typeface="NikoshBAN" panose="02000000000000000000" pitchFamily="2" charset="0"/>
                <a:cs typeface="NikoshBAN" panose="02000000000000000000" pitchFamily="2" charset="0"/>
              </a:rPr>
              <a:t>)</a:t>
            </a:r>
          </a:p>
        </p:txBody>
      </p:sp>
      <p:grpSp>
        <p:nvGrpSpPr>
          <p:cNvPr id="29" name="Group 28">
            <a:extLst>
              <a:ext uri="{FF2B5EF4-FFF2-40B4-BE49-F238E27FC236}">
                <a16:creationId xmlns:a16="http://schemas.microsoft.com/office/drawing/2014/main" id="{8EA84587-4FC3-4B28-B2D7-69C3F19887E8}"/>
              </a:ext>
            </a:extLst>
          </p:cNvPr>
          <p:cNvGrpSpPr/>
          <p:nvPr/>
        </p:nvGrpSpPr>
        <p:grpSpPr>
          <a:xfrm>
            <a:off x="3256326" y="1069868"/>
            <a:ext cx="5462631" cy="1118584"/>
            <a:chOff x="3256326" y="1069868"/>
            <a:chExt cx="5462631" cy="1118584"/>
          </a:xfrm>
        </p:grpSpPr>
        <p:sp>
          <p:nvSpPr>
            <p:cNvPr id="7" name="Oval 6">
              <a:extLst>
                <a:ext uri="{FF2B5EF4-FFF2-40B4-BE49-F238E27FC236}">
                  <a16:creationId xmlns:a16="http://schemas.microsoft.com/office/drawing/2014/main" id="{52437E7C-1271-4FFB-A3A8-973D628EEC48}"/>
                </a:ext>
              </a:extLst>
            </p:cNvPr>
            <p:cNvSpPr/>
            <p:nvPr/>
          </p:nvSpPr>
          <p:spPr>
            <a:xfrm>
              <a:off x="3256326" y="1244204"/>
              <a:ext cx="671120" cy="637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8" name="Oval 7">
              <a:extLst>
                <a:ext uri="{FF2B5EF4-FFF2-40B4-BE49-F238E27FC236}">
                  <a16:creationId xmlns:a16="http://schemas.microsoft.com/office/drawing/2014/main" id="{93C7C378-51D7-4562-B0D9-866DB489AF00}"/>
                </a:ext>
              </a:extLst>
            </p:cNvPr>
            <p:cNvSpPr/>
            <p:nvPr/>
          </p:nvSpPr>
          <p:spPr>
            <a:xfrm>
              <a:off x="8047837" y="1227951"/>
              <a:ext cx="671120" cy="637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cxnSp>
          <p:nvCxnSpPr>
            <p:cNvPr id="10" name="Straight Connector 9">
              <a:extLst>
                <a:ext uri="{FF2B5EF4-FFF2-40B4-BE49-F238E27FC236}">
                  <a16:creationId xmlns:a16="http://schemas.microsoft.com/office/drawing/2014/main" id="{C115582D-1529-4761-98E5-CD615479AD4E}"/>
                </a:ext>
              </a:extLst>
            </p:cNvPr>
            <p:cNvCxnSpPr>
              <a:cxnSpLocks/>
            </p:cNvCxnSpPr>
            <p:nvPr/>
          </p:nvCxnSpPr>
          <p:spPr>
            <a:xfrm flipV="1">
              <a:off x="3927446" y="1557427"/>
              <a:ext cx="4120391" cy="1625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2826D21F-82AB-4472-96F6-457D7BB7FE00}"/>
                </a:ext>
              </a:extLst>
            </p:cNvPr>
            <p:cNvCxnSpPr/>
            <p:nvPr/>
          </p:nvCxnSpPr>
          <p:spPr>
            <a:xfrm flipV="1">
              <a:off x="3591885" y="1953968"/>
              <a:ext cx="4791511" cy="3250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D7292AF-B07C-4140-91D1-AB368D7D615F}"/>
                </a:ext>
              </a:extLst>
            </p:cNvPr>
            <p:cNvSpPr txBox="1"/>
            <p:nvPr/>
          </p:nvSpPr>
          <p:spPr>
            <a:xfrm>
              <a:off x="5886974" y="1819120"/>
              <a:ext cx="392884" cy="369332"/>
            </a:xfrm>
            <a:prstGeom prst="rect">
              <a:avLst/>
            </a:prstGeom>
            <a:solidFill>
              <a:schemeClr val="bg1"/>
            </a:solidFill>
          </p:spPr>
          <p:txBody>
            <a:bodyPr wrap="square" rtlCol="0">
              <a:spAutoFit/>
            </a:bodyPr>
            <a:lstStyle/>
            <a:p>
              <a:r>
                <a:rPr lang="en-US" dirty="0">
                  <a:solidFill>
                    <a:schemeClr val="accent1">
                      <a:lumMod val="75000"/>
                    </a:schemeClr>
                  </a:solidFill>
                </a:rPr>
                <a:t>2l</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9290663-669D-4A27-8CB7-E7C18028AD56}"/>
                    </a:ext>
                  </a:extLst>
                </p:cNvPr>
                <p:cNvSpPr txBox="1"/>
                <p:nvPr/>
              </p:nvSpPr>
              <p:spPr>
                <a:xfrm>
                  <a:off x="5694726" y="1069868"/>
                  <a:ext cx="671120"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accent1"/>
                                </a:solidFill>
                                <a:latin typeface="Cambria Math" panose="02040503050406030204" pitchFamily="18" charset="0"/>
                              </a:rPr>
                            </m:ctrlPr>
                          </m:accPr>
                          <m:e>
                            <m:r>
                              <a:rPr lang="en-US" sz="2800" b="0" i="1" smtClean="0">
                                <a:solidFill>
                                  <a:schemeClr val="accent1"/>
                                </a:solidFill>
                                <a:latin typeface="Cambria Math" panose="02040503050406030204" pitchFamily="18" charset="0"/>
                              </a:rPr>
                              <m:t>𝑃</m:t>
                            </m:r>
                          </m:e>
                        </m:acc>
                      </m:oMath>
                    </m:oMathPara>
                  </a14:m>
                  <a:endParaRPr lang="en-US" sz="2800" dirty="0"/>
                </a:p>
              </p:txBody>
            </p:sp>
          </mc:Choice>
          <mc:Fallback xmlns="">
            <p:sp>
              <p:nvSpPr>
                <p:cNvPr id="20" name="TextBox 19">
                  <a:extLst>
                    <a:ext uri="{FF2B5EF4-FFF2-40B4-BE49-F238E27FC236}">
                      <a16:creationId xmlns:a16="http://schemas.microsoft.com/office/drawing/2014/main" id="{99290663-669D-4A27-8CB7-E7C18028AD56}"/>
                    </a:ext>
                  </a:extLst>
                </p:cNvPr>
                <p:cNvSpPr txBox="1">
                  <a:spLocks noRot="1" noChangeAspect="1" noMove="1" noResize="1" noEditPoints="1" noAdjustHandles="1" noChangeArrowheads="1" noChangeShapeType="1" noTextEdit="1"/>
                </p:cNvSpPr>
                <p:nvPr/>
              </p:nvSpPr>
              <p:spPr>
                <a:xfrm>
                  <a:off x="5694726" y="1069868"/>
                  <a:ext cx="671120" cy="575479"/>
                </a:xfrm>
                <a:prstGeom prst="rect">
                  <a:avLst/>
                </a:prstGeom>
                <a:blipFill>
                  <a:blip r:embed="rId3"/>
                  <a:stretch>
                    <a:fillRect/>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84895CD5-3554-41E2-9D5B-2FF3135832E7}"/>
              </a:ext>
            </a:extLst>
          </p:cNvPr>
          <p:cNvSpPr txBox="1"/>
          <p:nvPr/>
        </p:nvSpPr>
        <p:spPr>
          <a:xfrm>
            <a:off x="502637" y="5091440"/>
            <a:ext cx="10805722" cy="584775"/>
          </a:xfrm>
          <a:prstGeom prst="rect">
            <a:avLst/>
          </a:prstGeom>
          <a:noFill/>
          <a:ln>
            <a:noFill/>
          </a:ln>
        </p:spPr>
        <p:txBody>
          <a:bodyPr wrap="square" rtlCol="0">
            <a:spAutoFit/>
          </a:bodyPr>
          <a:lstStyle/>
          <a:p>
            <a:pPr algn="ctr"/>
            <a:r>
              <a:rPr lang="en-US" sz="3200" b="1" dirty="0" err="1">
                <a:solidFill>
                  <a:srgbClr val="7030A0"/>
                </a:solidFill>
                <a:latin typeface="NikoshBAN" panose="02000000000000000000" pitchFamily="2" charset="0"/>
                <a:cs typeface="NikoshBAN" panose="02000000000000000000" pitchFamily="2" charset="0"/>
              </a:rPr>
              <a:t>অর্থা</a:t>
            </a:r>
            <a:r>
              <a:rPr lang="en-US" sz="3200" b="1" dirty="0">
                <a:solidFill>
                  <a:srgbClr val="7030A0"/>
                </a:solidFill>
                <a:latin typeface="NikoshBAN" panose="02000000000000000000" pitchFamily="2" charset="0"/>
                <a:cs typeface="NikoshBAN" panose="02000000000000000000" pitchFamily="2" charset="0"/>
              </a:rPr>
              <a:t>ৎ </a:t>
            </a:r>
            <a:r>
              <a:rPr lang="en-US" sz="3200" b="1" dirty="0" err="1">
                <a:solidFill>
                  <a:srgbClr val="7030A0"/>
                </a:solidFill>
                <a:latin typeface="NikoshBAN" panose="02000000000000000000" pitchFamily="2" charset="0"/>
                <a:cs typeface="NikoshBAN" panose="02000000000000000000" pitchFamily="2" charset="0"/>
              </a:rPr>
              <a:t>এক্ষেত্রে</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দ্বিমেরু</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ভ্রামক</a:t>
            </a:r>
            <a:r>
              <a:rPr lang="en-US" sz="3200" b="1" dirty="0">
                <a:solidFill>
                  <a:srgbClr val="7030A0"/>
                </a:solidFill>
                <a:latin typeface="NikoshBAN" panose="02000000000000000000" pitchFamily="2" charset="0"/>
                <a:cs typeface="NikoshBAN" panose="02000000000000000000" pitchFamily="2" charset="0"/>
              </a:rPr>
              <a:t> (</a:t>
            </a:r>
            <a:r>
              <a:rPr lang="en-US" sz="2800" b="1" dirty="0">
                <a:solidFill>
                  <a:srgbClr val="7030A0"/>
                </a:solidFill>
                <a:latin typeface="NikoshBAN" panose="02000000000000000000" pitchFamily="2" charset="0"/>
                <a:cs typeface="NikoshBAN" panose="02000000000000000000" pitchFamily="2" charset="0"/>
              </a:rPr>
              <a:t>Electric </a:t>
            </a:r>
            <a:r>
              <a:rPr lang="en-US" sz="2800" b="1" dirty="0" err="1">
                <a:solidFill>
                  <a:srgbClr val="7030A0"/>
                </a:solidFill>
                <a:latin typeface="NikoshBAN" panose="02000000000000000000" pitchFamily="2" charset="0"/>
                <a:cs typeface="NikoshBAN" panose="02000000000000000000" pitchFamily="2" charset="0"/>
              </a:rPr>
              <a:t>Dipol</a:t>
            </a:r>
            <a:r>
              <a:rPr lang="en-US" sz="2800" b="1" dirty="0">
                <a:solidFill>
                  <a:srgbClr val="7030A0"/>
                </a:solidFill>
                <a:latin typeface="NikoshBAN" panose="02000000000000000000" pitchFamily="2" charset="0"/>
                <a:cs typeface="NikoshBAN" panose="02000000000000000000" pitchFamily="2" charset="0"/>
              </a:rPr>
              <a:t> Moment</a:t>
            </a:r>
            <a:r>
              <a:rPr lang="en-US" sz="3200" b="1" dirty="0">
                <a:solidFill>
                  <a:srgbClr val="7030A0"/>
                </a:solidFill>
                <a:latin typeface="NikoshBAN" panose="02000000000000000000" pitchFamily="2" charset="0"/>
                <a:cs typeface="NikoshBAN" panose="02000000000000000000" pitchFamily="2" charset="0"/>
              </a:rPr>
              <a:t>), P=q </a:t>
            </a:r>
            <a:r>
              <a:rPr lang="en-US" sz="3200" b="1" dirty="0">
                <a:solidFill>
                  <a:srgbClr val="7030A0"/>
                </a:solidFill>
                <a:latin typeface="NikoshBAN" panose="02000000000000000000" pitchFamily="2" charset="0"/>
                <a:cs typeface="NikoshBAN" panose="02000000000000000000" pitchFamily="2" charset="0"/>
                <a:sym typeface="Symbol" panose="05050102010706020507" pitchFamily="18" charset="2"/>
              </a:rPr>
              <a:t> </a:t>
            </a:r>
            <a:r>
              <a:rPr lang="en-US" sz="3200" b="1" dirty="0">
                <a:solidFill>
                  <a:srgbClr val="7030A0"/>
                </a:solidFill>
                <a:latin typeface="Times New Roman" panose="02020603050405020304" pitchFamily="18" charset="0"/>
                <a:cs typeface="Times New Roman" panose="02020603050405020304" pitchFamily="18" charset="0"/>
                <a:sym typeface="Symbol" panose="05050102010706020507" pitchFamily="18" charset="2"/>
              </a:rPr>
              <a:t>2l</a:t>
            </a:r>
            <a:endParaRPr lang="en-US" sz="3200" b="1" dirty="0">
              <a:solidFill>
                <a:srgbClr val="7030A0"/>
              </a:solidFill>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926373B8-B7E6-42E9-B8C2-30711CF563A8}"/>
              </a:ext>
            </a:extLst>
          </p:cNvPr>
          <p:cNvSpPr txBox="1"/>
          <p:nvPr/>
        </p:nvSpPr>
        <p:spPr>
          <a:xfrm>
            <a:off x="484113" y="5648997"/>
            <a:ext cx="10805722" cy="584775"/>
          </a:xfrm>
          <a:prstGeom prst="rect">
            <a:avLst/>
          </a:prstGeom>
          <a:noFill/>
          <a:ln>
            <a:noFill/>
          </a:ln>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তড়ি</a:t>
            </a:r>
            <a:r>
              <a:rPr lang="en-US" sz="3200" b="1" dirty="0">
                <a:latin typeface="NikoshBAN" panose="02000000000000000000" pitchFamily="2" charset="0"/>
                <a:cs typeface="NikoshBAN" panose="02000000000000000000" pitchFamily="2" charset="0"/>
              </a:rPr>
              <a:t>ৎ </a:t>
            </a:r>
            <a:r>
              <a:rPr lang="en-US" sz="3200" b="1" dirty="0" err="1">
                <a:latin typeface="NikoshBAN" panose="02000000000000000000" pitchFamily="2" charset="0"/>
                <a:cs typeface="NikoshBAN" panose="02000000000000000000" pitchFamily="2" charset="0"/>
              </a:rPr>
              <a:t>দ্বিমেরু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ভ্রামক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ভেক্টর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ঋণ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চার্জ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থেকে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ধন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চার্জের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দিকে</a:t>
            </a:r>
            <a:endParaRPr lang="en-US" sz="3200" b="1" dirty="0">
              <a:latin typeface="NikoshBAN" panose="02000000000000000000" pitchFamily="2" charset="0"/>
              <a:cs typeface="NikoshBAN" panose="02000000000000000000" pitchFamily="2" charset="0"/>
            </a:endParaRPr>
          </a:p>
        </p:txBody>
      </p:sp>
      <p:cxnSp>
        <p:nvCxnSpPr>
          <p:cNvPr id="28" name="Straight Arrow Connector 27">
            <a:extLst>
              <a:ext uri="{FF2B5EF4-FFF2-40B4-BE49-F238E27FC236}">
                <a16:creationId xmlns:a16="http://schemas.microsoft.com/office/drawing/2014/main" id="{9C25F1B4-6A4B-498C-8DA3-EB3026E2AC46}"/>
              </a:ext>
            </a:extLst>
          </p:cNvPr>
          <p:cNvCxnSpPr>
            <a:stCxn id="8" idx="2"/>
          </p:cNvCxnSpPr>
          <p:nvPr/>
        </p:nvCxnSpPr>
        <p:spPr>
          <a:xfrm flipH="1">
            <a:off x="5987640" y="1546733"/>
            <a:ext cx="2060197" cy="106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614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3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fltVal val="0"/>
                                          </p:val>
                                        </p:tav>
                                        <p:tav tm="100000">
                                          <p:val>
                                            <p:strVal val="#ppt_w"/>
                                          </p:val>
                                        </p:tav>
                                      </p:tavLst>
                                    </p:anim>
                                    <p:anim calcmode="lin" valueType="num">
                                      <p:cBhvr>
                                        <p:cTn id="40" dur="1000" fill="hold"/>
                                        <p:tgtEl>
                                          <p:spTgt spid="28"/>
                                        </p:tgtEl>
                                        <p:attrNameLst>
                                          <p:attrName>ppt_h</p:attrName>
                                        </p:attrNameLst>
                                      </p:cBhvr>
                                      <p:tavLst>
                                        <p:tav tm="0">
                                          <p:val>
                                            <p:fltVal val="0"/>
                                          </p:val>
                                        </p:tav>
                                        <p:tav tm="100000">
                                          <p:val>
                                            <p:strVal val="#ppt_h"/>
                                          </p:val>
                                        </p:tav>
                                      </p:tavLst>
                                    </p:anim>
                                    <p:anim calcmode="lin" valueType="num">
                                      <p:cBhvr>
                                        <p:cTn id="41" dur="1000" fill="hold"/>
                                        <p:tgtEl>
                                          <p:spTgt spid="28"/>
                                        </p:tgtEl>
                                        <p:attrNameLst>
                                          <p:attrName>style.rotation</p:attrName>
                                        </p:attrNameLst>
                                      </p:cBhvr>
                                      <p:tavLst>
                                        <p:tav tm="0">
                                          <p:val>
                                            <p:fltVal val="90"/>
                                          </p:val>
                                        </p:tav>
                                        <p:tav tm="100000">
                                          <p:val>
                                            <p:fltVal val="0"/>
                                          </p:val>
                                        </p:tav>
                                      </p:tavLst>
                                    </p:anim>
                                    <p:animEffect transition="in" filter="fade">
                                      <p:cBhvr>
                                        <p:cTn id="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1756</Words>
  <Application>Microsoft Office PowerPoint</Application>
  <PresentationFormat>Widescreen</PresentationFormat>
  <Paragraphs>224</Paragraphs>
  <Slides>24</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Muzahidul Amin Sohel</dc:creator>
  <cp:lastModifiedBy>Muzahidul Amin Sohel</cp:lastModifiedBy>
  <cp:revision>100</cp:revision>
  <dcterms:created xsi:type="dcterms:W3CDTF">2020-05-04T09:24:24Z</dcterms:created>
  <dcterms:modified xsi:type="dcterms:W3CDTF">2020-05-07T19:00:58Z</dcterms:modified>
</cp:coreProperties>
</file>