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8"/>
  </p:notesMasterIdLst>
  <p:sldIdLst>
    <p:sldId id="256" r:id="rId2"/>
    <p:sldId id="257" r:id="rId3"/>
    <p:sldId id="263" r:id="rId4"/>
    <p:sldId id="277" r:id="rId5"/>
    <p:sldId id="276" r:id="rId6"/>
    <p:sldId id="258" r:id="rId7"/>
    <p:sldId id="262" r:id="rId8"/>
    <p:sldId id="272" r:id="rId9"/>
    <p:sldId id="273" r:id="rId10"/>
    <p:sldId id="274" r:id="rId11"/>
    <p:sldId id="275" r:id="rId12"/>
    <p:sldId id="259" r:id="rId13"/>
    <p:sldId id="260" r:id="rId14"/>
    <p:sldId id="264" r:id="rId15"/>
    <p:sldId id="267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900CC"/>
    <a:srgbClr val="FF3300"/>
    <a:srgbClr val="FF9900"/>
    <a:srgbClr val="3366FF"/>
    <a:srgbClr val="996633"/>
    <a:srgbClr val="00CC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699" autoAdjust="0"/>
    <p:restoredTop sz="90380" autoAdjust="0"/>
  </p:normalViewPr>
  <p:slideViewPr>
    <p:cSldViewPr>
      <p:cViewPr>
        <p:scale>
          <a:sx n="60" d="100"/>
          <a:sy n="60" d="100"/>
        </p:scale>
        <p:origin x="-75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3DA58D-A124-42B7-8159-D96BCB3DBA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893E-78B6-469E-922E-87C89E502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3153-D633-44C7-B1C0-7E9EB25D5A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2CCD-03FE-4815-AE1D-55B98CF9E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BF229A-01B1-4120-88E7-1D41BB8BD9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899F-7EF7-45AC-B4EE-A8FA8C548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34FE-766F-47AB-BC2D-0A92D59D8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E991-7289-4763-B3FD-8FB0B0F30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1ECC-66EF-4388-AB72-5937F3156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BA29-96BE-40CF-B29A-4EB7F2818A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994C-D8E1-43F7-BA9F-F6E0CB3C9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259D-2CCC-44E6-BA55-4392466C1E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1CD054-7E81-428D-B5DD-92F201B64B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183F06-FDF9-4860-9425-ADF6CE9E794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1" name="Rectangle 21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28600"/>
            <a:ext cx="7848600" cy="66294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6000" dirty="0" smtClean="0"/>
              <a:t>				</a:t>
            </a:r>
            <a:r>
              <a:rPr lang="en-US" sz="6000" dirty="0" err="1" smtClean="0">
                <a:solidFill>
                  <a:srgbClr val="9900CC"/>
                </a:solidFill>
              </a:rPr>
              <a:t>স্বাগতম</a:t>
            </a:r>
            <a:endParaRPr lang="en-US" sz="6000" dirty="0">
              <a:solidFill>
                <a:srgbClr val="9900CC"/>
              </a:solidFill>
            </a:endParaRPr>
          </a:p>
        </p:txBody>
      </p:sp>
      <p:pic>
        <p:nvPicPr>
          <p:cNvPr id="5146" name="Picture 26" descr="images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27410" y="1295400"/>
            <a:ext cx="798319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jrat2018091014244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763576"/>
            <a:ext cx="8560117" cy="5027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315" y="914400"/>
            <a:ext cx="7588885" cy="533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n-BD" sz="3600" dirty="0">
                <a:solidFill>
                  <a:schemeClr val="tx1"/>
                </a:solidFill>
                <a:cs typeface="Vrinda" charset="0"/>
              </a:rPr>
              <a:t>এটিই </a:t>
            </a:r>
            <a:r>
              <a:rPr lang="bn-BD" sz="3600" dirty="0" smtClean="0">
                <a:solidFill>
                  <a:schemeClr val="tx1"/>
                </a:solidFill>
                <a:cs typeface="Vrinda" charset="0"/>
              </a:rPr>
              <a:t>“</a:t>
            </a:r>
            <a:r>
              <a:rPr lang="en-US" sz="3600" dirty="0" smtClean="0">
                <a:solidFill>
                  <a:schemeClr val="tx1"/>
                </a:solidFill>
                <a:cs typeface="Vrinda" charset="0"/>
              </a:rPr>
              <a:t>স</a:t>
            </a:r>
            <a:r>
              <a:rPr lang="bn-BD" sz="3600" dirty="0" smtClean="0">
                <a:solidFill>
                  <a:schemeClr val="tx1"/>
                </a:solidFill>
                <a:cs typeface="Vrinda" charset="0"/>
              </a:rPr>
              <a:t>ও</a:t>
            </a:r>
            <a:r>
              <a:rPr lang="en-US" sz="3600" dirty="0" smtClean="0">
                <a:solidFill>
                  <a:schemeClr val="tx1"/>
                </a:solidFill>
                <a:cs typeface="Vrinda" charset="0"/>
              </a:rPr>
              <a:t>র</a:t>
            </a:r>
            <a:r>
              <a:rPr lang="bn-BD" sz="3600" dirty="0" smtClean="0">
                <a:solidFill>
                  <a:schemeClr val="tx1"/>
                </a:solidFill>
                <a:cs typeface="Vrinda" charset="0"/>
              </a:rPr>
              <a:t>” প</a:t>
            </a:r>
            <a:r>
              <a:rPr lang="en-US" sz="3600" dirty="0" err="1" smtClean="0">
                <a:solidFill>
                  <a:schemeClr val="tx1"/>
                </a:solidFill>
                <a:cs typeface="Vrinda" charset="0"/>
              </a:rPr>
              <a:t>র্বতের</a:t>
            </a:r>
            <a:r>
              <a:rPr lang="en-US" sz="3600" dirty="0" smtClean="0">
                <a:solidFill>
                  <a:schemeClr val="tx1"/>
                </a:solidFill>
                <a:cs typeface="Vrinda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cs typeface="Vrinda" charset="0"/>
              </a:rPr>
              <a:t>গুহা</a:t>
            </a:r>
            <a:r>
              <a:rPr lang="bn-BD" sz="3600" dirty="0" smtClean="0">
                <a:solidFill>
                  <a:schemeClr val="tx1"/>
                </a:solidFill>
                <a:cs typeface="Vrinda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cs typeface="Vrinda" charset="0"/>
              </a:rPr>
              <a:t>হিজরতের সময় নবী করিম (</a:t>
            </a:r>
            <a:r>
              <a:rPr lang="bn-BD" sz="3600" dirty="0" smtClean="0">
                <a:solidFill>
                  <a:schemeClr val="tx1"/>
                </a:solidFill>
                <a:cs typeface="Vrinda" charset="0"/>
              </a:rPr>
              <a:t>সঃ)</a:t>
            </a:r>
            <a:r>
              <a:rPr lang="en-US" sz="3600" dirty="0" err="1" smtClean="0">
                <a:solidFill>
                  <a:schemeClr val="tx1"/>
                </a:solidFill>
                <a:cs typeface="Vrinda" charset="0"/>
              </a:rPr>
              <a:t>এখানে</a:t>
            </a:r>
            <a:r>
              <a:rPr lang="bn-BD" sz="3600" dirty="0" smtClean="0">
                <a:solidFill>
                  <a:schemeClr val="tx1"/>
                </a:solidFill>
                <a:cs typeface="Vrinda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cs typeface="Vrinda" charset="0"/>
              </a:rPr>
              <a:t>তিন দিন অবস্থান করেন।</a:t>
            </a:r>
            <a:endParaRPr lang="en-US" sz="3600" dirty="0">
              <a:solidFill>
                <a:schemeClr val="tx1"/>
              </a:solidFill>
              <a:cs typeface="Vrinda" charset="0"/>
            </a:endParaRPr>
          </a:p>
        </p:txBody>
      </p:sp>
      <p:pic>
        <p:nvPicPr>
          <p:cNvPr id="18436" name="Picture 4" descr="cave-of-saur-mecca-saudi-arab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00200"/>
            <a:ext cx="7239000" cy="464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sz="2800" dirty="0">
                <a:solidFill>
                  <a:srgbClr val="9900CC"/>
                </a:solidFill>
                <a:cs typeface="Vrinda" charset="0"/>
              </a:rPr>
              <a:t>এই সেই </a:t>
            </a:r>
            <a:r>
              <a:rPr lang="bn-BD" sz="2800" dirty="0" smtClean="0">
                <a:solidFill>
                  <a:srgbClr val="9900CC"/>
                </a:solidFill>
                <a:cs typeface="Vrinda" charset="0"/>
              </a:rPr>
              <a:t>“</a:t>
            </a:r>
            <a:r>
              <a:rPr lang="en-US" sz="2800" dirty="0" smtClean="0">
                <a:solidFill>
                  <a:srgbClr val="9900CC"/>
                </a:solidFill>
                <a:cs typeface="Vrinda" charset="0"/>
              </a:rPr>
              <a:t>স</a:t>
            </a:r>
            <a:r>
              <a:rPr lang="bn-BD" sz="2800" dirty="0" smtClean="0">
                <a:solidFill>
                  <a:srgbClr val="9900CC"/>
                </a:solidFill>
                <a:cs typeface="Vrinda" charset="0"/>
              </a:rPr>
              <a:t>ও</a:t>
            </a:r>
            <a:r>
              <a:rPr lang="en-US" sz="2800" dirty="0" smtClean="0">
                <a:solidFill>
                  <a:srgbClr val="9900CC"/>
                </a:solidFill>
                <a:cs typeface="Vrinda" charset="0"/>
              </a:rPr>
              <a:t>র</a:t>
            </a:r>
            <a:r>
              <a:rPr lang="bn-BD" sz="2800" dirty="0" smtClean="0">
                <a:solidFill>
                  <a:srgbClr val="9900CC"/>
                </a:solidFill>
                <a:cs typeface="Vrinda" charset="0"/>
              </a:rPr>
              <a:t>” </a:t>
            </a:r>
            <a:r>
              <a:rPr lang="en-US" sz="2800" dirty="0" err="1" smtClean="0">
                <a:solidFill>
                  <a:srgbClr val="9900CC"/>
                </a:solidFill>
                <a:cs typeface="Vrinda" charset="0"/>
              </a:rPr>
              <a:t>পর্বতের</a:t>
            </a:r>
            <a:r>
              <a:rPr lang="en-US" sz="2800" dirty="0" smtClean="0">
                <a:solidFill>
                  <a:srgbClr val="9900CC"/>
                </a:solidFill>
                <a:cs typeface="Vrinda" charset="0"/>
              </a:rPr>
              <a:t> </a:t>
            </a:r>
            <a:r>
              <a:rPr lang="bn-BD" sz="2800" dirty="0" smtClean="0">
                <a:solidFill>
                  <a:srgbClr val="9900CC"/>
                </a:solidFill>
                <a:cs typeface="Vrinda" charset="0"/>
              </a:rPr>
              <a:t>গুহা </a:t>
            </a:r>
            <a:r>
              <a:rPr lang="bn-BD" sz="2800" dirty="0">
                <a:solidFill>
                  <a:srgbClr val="9900CC"/>
                </a:solidFill>
                <a:cs typeface="Vrinda" charset="0"/>
              </a:rPr>
              <a:t>যে খানে নবী (সঃ)ও আবুবকর (রাঃ) হিজরতে সময় অবস্থান করে ছিলেন।</a:t>
            </a:r>
            <a:r>
              <a:rPr lang="en-US" sz="2800" dirty="0">
                <a:solidFill>
                  <a:srgbClr val="9900CC"/>
                </a:solidFill>
                <a:cs typeface="Vrinda" charset="0"/>
              </a:rPr>
              <a:t/>
            </a:r>
            <a:br>
              <a:rPr lang="en-US" sz="2800" dirty="0">
                <a:solidFill>
                  <a:srgbClr val="9900CC"/>
                </a:solidFill>
                <a:cs typeface="Vrinda" charset="0"/>
              </a:rPr>
            </a:br>
            <a:endParaRPr lang="en-US" sz="2800" dirty="0">
              <a:solidFill>
                <a:srgbClr val="9900CC"/>
              </a:solidFill>
              <a:cs typeface="Vrinda" charset="0"/>
            </a:endParaRPr>
          </a:p>
        </p:txBody>
      </p:sp>
      <p:pic>
        <p:nvPicPr>
          <p:cNvPr id="19460" name="Picture 4" descr="cave_sau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9" y="1600200"/>
            <a:ext cx="4586035" cy="449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4" descr="cave_saur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 rot="16200000">
            <a:off x="4621127" y="1725525"/>
            <a:ext cx="4648200" cy="43975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533400"/>
            <a:ext cx="8915400" cy="5592763"/>
          </a:xfrm>
        </p:spPr>
        <p:txBody>
          <a:bodyPr/>
          <a:lstStyle/>
          <a:p>
            <a:pPr>
              <a:buFontTx/>
              <a:buNone/>
            </a:pPr>
            <a:r>
              <a:rPr lang="bn-BD" dirty="0">
                <a:cs typeface="Vrinda" charset="0"/>
              </a:rPr>
              <a:t>         </a:t>
            </a:r>
          </a:p>
          <a:p>
            <a:pPr>
              <a:buFontTx/>
              <a:buNone/>
            </a:pPr>
            <a:r>
              <a:rPr lang="bn-BD" dirty="0">
                <a:cs typeface="Vrinda" charset="0"/>
              </a:rPr>
              <a:t>       </a:t>
            </a:r>
            <a:r>
              <a:rPr lang="bn-BD" sz="4800" b="1" dirty="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Vrinda" charset="0"/>
              </a:rPr>
              <a:t>শিখন ফলঃ-</a:t>
            </a:r>
          </a:p>
          <a:p>
            <a:pPr>
              <a:buFontTx/>
              <a:buNone/>
            </a:pPr>
            <a:r>
              <a:rPr lang="bn-BD" dirty="0">
                <a:cs typeface="Vrinda" charset="0"/>
              </a:rPr>
              <a:t>    </a:t>
            </a:r>
          </a:p>
          <a:p>
            <a:pPr>
              <a:buFontTx/>
              <a:buNone/>
            </a:pPr>
            <a:r>
              <a:rPr lang="bn-BD" dirty="0">
                <a:cs typeface="Vrinda" charset="0"/>
              </a:rPr>
              <a:t>   </a:t>
            </a:r>
            <a:r>
              <a:rPr lang="bn-BD" sz="4000" b="1" dirty="0">
                <a:cs typeface="Vrinda" charset="0"/>
              </a:rPr>
              <a:t>এই পাঠ শেষে </a:t>
            </a:r>
            <a:r>
              <a:rPr lang="bn-BD" sz="4000" b="1" dirty="0" smtClean="0">
                <a:cs typeface="Vrinda" charset="0"/>
              </a:rPr>
              <a:t>শিক্ষা</a:t>
            </a:r>
            <a:r>
              <a:rPr lang="en-US" sz="4000" b="1" dirty="0" err="1" smtClean="0">
                <a:cs typeface="Vrinda" charset="0"/>
              </a:rPr>
              <a:t>র্থীরা</a:t>
            </a:r>
            <a:r>
              <a:rPr lang="bn-BD" sz="4000" b="1" dirty="0" smtClean="0">
                <a:cs typeface="Vrinda" charset="0"/>
              </a:rPr>
              <a:t>-</a:t>
            </a:r>
            <a:r>
              <a:rPr lang="bn-BD" sz="3600" b="1" dirty="0">
                <a:cs typeface="Vrinda" charset="0"/>
              </a:rPr>
              <a:t>----</a:t>
            </a:r>
          </a:p>
          <a:p>
            <a:r>
              <a:rPr lang="bn-BD" dirty="0">
                <a:cs typeface="Vrinda" charset="0"/>
              </a:rPr>
              <a:t>হিজরতের কারন </a:t>
            </a:r>
            <a:r>
              <a:rPr lang="en-US" dirty="0" err="1" smtClean="0">
                <a:cs typeface="Vrinda" charset="0"/>
              </a:rPr>
              <a:t>বলতে</a:t>
            </a:r>
            <a:r>
              <a:rPr lang="bn-BD" dirty="0" smtClean="0">
                <a:cs typeface="Vrinda" charset="0"/>
              </a:rPr>
              <a:t> </a:t>
            </a:r>
            <a:r>
              <a:rPr lang="bn-BD" dirty="0">
                <a:cs typeface="Vrinda" charset="0"/>
              </a:rPr>
              <a:t>পারবে।</a:t>
            </a:r>
          </a:p>
          <a:p>
            <a:r>
              <a:rPr lang="bn-BD" dirty="0" smtClean="0">
                <a:cs typeface="Vrinda" charset="0"/>
              </a:rPr>
              <a:t>হিজরতের </a:t>
            </a:r>
            <a:r>
              <a:rPr lang="bn-BD" dirty="0">
                <a:cs typeface="Vrinda" charset="0"/>
              </a:rPr>
              <a:t>গুরুত্ব ও ফলাফল </a:t>
            </a:r>
            <a:r>
              <a:rPr lang="bn-BD" dirty="0" smtClean="0">
                <a:cs typeface="Vrinda" charset="0"/>
              </a:rPr>
              <a:t>সম্পর্কে</a:t>
            </a:r>
            <a:r>
              <a:rPr lang="en-US" dirty="0" smtClean="0">
                <a:cs typeface="Vrinda" charset="0"/>
              </a:rPr>
              <a:t> </a:t>
            </a:r>
            <a:r>
              <a:rPr lang="en-US" dirty="0" err="1" smtClean="0">
                <a:cs typeface="Vrinda" charset="0"/>
              </a:rPr>
              <a:t>বর্ণনা</a:t>
            </a:r>
            <a:r>
              <a:rPr lang="en-US" dirty="0" smtClean="0">
                <a:cs typeface="Vrinda" charset="0"/>
              </a:rPr>
              <a:t> </a:t>
            </a:r>
            <a:r>
              <a:rPr lang="en-US" dirty="0" err="1" smtClean="0">
                <a:cs typeface="Vrinda" charset="0"/>
              </a:rPr>
              <a:t>করতে</a:t>
            </a:r>
            <a:r>
              <a:rPr lang="en-US" dirty="0" smtClean="0">
                <a:cs typeface="Vrinda" charset="0"/>
              </a:rPr>
              <a:t> </a:t>
            </a:r>
            <a:r>
              <a:rPr lang="en-US" dirty="0" err="1" smtClean="0">
                <a:cs typeface="Vrinda" charset="0"/>
              </a:rPr>
              <a:t>পারবে</a:t>
            </a:r>
            <a:r>
              <a:rPr lang="en-US" dirty="0" smtClean="0">
                <a:cs typeface="Vrinda" charset="0"/>
              </a:rPr>
              <a:t>।</a:t>
            </a:r>
            <a:endParaRPr lang="bn-BD" dirty="0">
              <a:cs typeface="Vrind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3400" y="1219200"/>
            <a:ext cx="82296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bn-BD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Vrinda" charset="0"/>
              </a:rPr>
              <a:t>দলীয় কাজ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Vrinda" charset="0"/>
              </a:rPr>
              <a:t>……</a:t>
            </a:r>
            <a:endParaRPr lang="bn-BD" sz="4000" dirty="0">
              <a:effectLst>
                <a:outerShdw blurRad="38100" dist="38100" dir="2700000" algn="tl">
                  <a:srgbClr val="C0C0C0"/>
                </a:outerShdw>
              </a:effectLst>
              <a:cs typeface="Vrinda" charset="0"/>
            </a:endParaRPr>
          </a:p>
          <a:p>
            <a:endParaRPr lang="bn-BD" sz="2800" dirty="0">
              <a:solidFill>
                <a:srgbClr val="996633"/>
              </a:solidFill>
              <a:cs typeface="Vrinda" charset="0"/>
            </a:endParaRPr>
          </a:p>
          <a:p>
            <a:r>
              <a:rPr lang="en-US" sz="2800" dirty="0" smtClean="0">
                <a:cs typeface="Vrinda" charset="0"/>
              </a:rPr>
              <a:t>১</a:t>
            </a:r>
            <a:r>
              <a:rPr lang="en-US" sz="3200" dirty="0" smtClean="0">
                <a:cs typeface="Vrinda" charset="0"/>
              </a:rPr>
              <a:t>।</a:t>
            </a:r>
            <a:r>
              <a:rPr lang="bn-BD" sz="3200" dirty="0" smtClean="0">
                <a:cs typeface="Vrinda" charset="0"/>
              </a:rPr>
              <a:t>হিজরত </a:t>
            </a:r>
            <a:r>
              <a:rPr lang="bn-BD" sz="3200" dirty="0">
                <a:cs typeface="Vrinda" charset="0"/>
              </a:rPr>
              <a:t>কি?</a:t>
            </a:r>
          </a:p>
          <a:p>
            <a:r>
              <a:rPr lang="en-US" sz="3600" dirty="0" smtClean="0">
                <a:cs typeface="Vrinda" charset="0"/>
              </a:rPr>
              <a:t>২।</a:t>
            </a:r>
            <a:r>
              <a:rPr lang="bn-BD" sz="3200" dirty="0" smtClean="0">
                <a:cs typeface="Vrinda" charset="0"/>
              </a:rPr>
              <a:t>মহানবী(সঃ)</a:t>
            </a:r>
            <a:r>
              <a:rPr lang="en-US" sz="3200" dirty="0" err="1" smtClean="0">
                <a:cs typeface="Vrinda" charset="0"/>
              </a:rPr>
              <a:t>মক্কা</a:t>
            </a:r>
            <a:r>
              <a:rPr lang="en-US" sz="3200" dirty="0" smtClean="0">
                <a:cs typeface="Vrinda" charset="0"/>
              </a:rPr>
              <a:t> </a:t>
            </a:r>
            <a:r>
              <a:rPr lang="en-US" sz="3200" dirty="0" err="1" smtClean="0">
                <a:cs typeface="Vrinda" charset="0"/>
              </a:rPr>
              <a:t>ছেড়ে</a:t>
            </a:r>
            <a:r>
              <a:rPr lang="en-US" sz="3200" dirty="0" smtClean="0">
                <a:cs typeface="Vrinda" charset="0"/>
              </a:rPr>
              <a:t> </a:t>
            </a:r>
            <a:r>
              <a:rPr lang="bn-BD" sz="3200" dirty="0" smtClean="0">
                <a:cs typeface="Vrinda" charset="0"/>
              </a:rPr>
              <a:t>মদিনায় </a:t>
            </a:r>
            <a:r>
              <a:rPr lang="bn-BD" sz="3200" dirty="0">
                <a:cs typeface="Vrinda" charset="0"/>
              </a:rPr>
              <a:t>হিজরত করেলেন কেন? </a:t>
            </a:r>
          </a:p>
          <a:p>
            <a:r>
              <a:rPr lang="bn-BD" sz="3200" dirty="0">
                <a:cs typeface="Vrinda" charset="0"/>
              </a:rPr>
              <a:t> </a:t>
            </a:r>
            <a:r>
              <a:rPr lang="en-US" sz="3600" dirty="0" smtClean="0">
                <a:cs typeface="Vrinda" charset="0"/>
              </a:rPr>
              <a:t>৩।</a:t>
            </a:r>
            <a:r>
              <a:rPr lang="en-US" sz="3200" dirty="0" smtClean="0">
                <a:cs typeface="Vrinda" charset="0"/>
              </a:rPr>
              <a:t>কাদের </a:t>
            </a:r>
            <a:r>
              <a:rPr lang="en-US" sz="3200" dirty="0" err="1" smtClean="0">
                <a:cs typeface="Vrinda" charset="0"/>
              </a:rPr>
              <a:t>মুহাজির</a:t>
            </a:r>
            <a:r>
              <a:rPr lang="en-US" sz="3200" dirty="0" smtClean="0">
                <a:cs typeface="Vrinda" charset="0"/>
              </a:rPr>
              <a:t> </a:t>
            </a:r>
            <a:r>
              <a:rPr lang="en-US" sz="3200" dirty="0" err="1" smtClean="0">
                <a:cs typeface="Vrinda" charset="0"/>
              </a:rPr>
              <a:t>বলা</a:t>
            </a:r>
            <a:r>
              <a:rPr lang="en-US" sz="3200" dirty="0" smtClean="0">
                <a:cs typeface="Vrinda" charset="0"/>
              </a:rPr>
              <a:t> </a:t>
            </a:r>
            <a:r>
              <a:rPr lang="en-US" sz="3200" dirty="0" err="1" smtClean="0">
                <a:cs typeface="Vrinda" charset="0"/>
              </a:rPr>
              <a:t>হয়</a:t>
            </a:r>
            <a:r>
              <a:rPr lang="en-US" sz="3200" dirty="0" smtClean="0">
                <a:cs typeface="Vrinda" charset="0"/>
              </a:rPr>
              <a:t> </a:t>
            </a:r>
            <a:r>
              <a:rPr lang="en-US" sz="3200" dirty="0" err="1" smtClean="0">
                <a:cs typeface="Vrinda" charset="0"/>
              </a:rPr>
              <a:t>কেন</a:t>
            </a:r>
            <a:r>
              <a:rPr lang="en-US" sz="3200" dirty="0" smtClean="0">
                <a:cs typeface="Vrinda" charset="0"/>
              </a:rPr>
              <a:t>?</a:t>
            </a:r>
            <a:endParaRPr lang="en-US" sz="3200" dirty="0">
              <a:cs typeface="Vrind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895600"/>
            <a:ext cx="6934200" cy="9906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8000" b="1" dirty="0" err="1" smtClean="0">
                <a:solidFill>
                  <a:srgbClr val="00CC00"/>
                </a:solidFill>
                <a:cs typeface="Vrinda" charset="0"/>
              </a:rPr>
              <a:t>ধন্যবাদ</a:t>
            </a:r>
            <a:endParaRPr lang="en-US" sz="8000" b="1" dirty="0">
              <a:solidFill>
                <a:srgbClr val="00CC00"/>
              </a:solidFill>
              <a:cs typeface="Vrind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bn-BD" dirty="0">
                <a:cs typeface="Vrinda" charset="0"/>
              </a:rPr>
              <a:t>                </a:t>
            </a:r>
            <a:endParaRPr lang="en-US" dirty="0" smtClean="0">
              <a:cs typeface="Vrinda" charset="0"/>
            </a:endParaRPr>
          </a:p>
          <a:p>
            <a:pPr>
              <a:buFontTx/>
              <a:buNone/>
            </a:pPr>
            <a:r>
              <a:rPr lang="en-US" sz="5400" dirty="0" smtClean="0">
                <a:solidFill>
                  <a:schemeClr val="folHlink"/>
                </a:solidFill>
                <a:cs typeface="Vrinda" charset="0"/>
              </a:rPr>
              <a:t>		</a:t>
            </a:r>
            <a:r>
              <a:rPr lang="bn-BD" sz="5400" dirty="0" smtClean="0">
                <a:solidFill>
                  <a:schemeClr val="folHlink"/>
                </a:solidFill>
                <a:cs typeface="Vrinda" charset="0"/>
              </a:rPr>
              <a:t>পরিচিতি</a:t>
            </a:r>
            <a:r>
              <a:rPr lang="en-US" sz="5400" dirty="0" smtClean="0">
                <a:solidFill>
                  <a:schemeClr val="folHlink"/>
                </a:solidFill>
                <a:cs typeface="Vrinda" charset="0"/>
              </a:rPr>
              <a:t>…..</a:t>
            </a:r>
            <a:r>
              <a:rPr lang="bn-BD" dirty="0" smtClean="0">
                <a:cs typeface="Vrinda" charset="0"/>
              </a:rPr>
              <a:t>         </a:t>
            </a:r>
            <a:endParaRPr lang="bn-BD" sz="6000" dirty="0">
              <a:solidFill>
                <a:schemeClr val="folHlink"/>
              </a:solidFill>
              <a:cs typeface="Vrinda" charset="0"/>
            </a:endParaRPr>
          </a:p>
          <a:p>
            <a:pPr algn="ctr">
              <a:buNone/>
            </a:pPr>
            <a:endParaRPr lang="en-US" sz="1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SutonnyMJ" pitchFamily="2" charset="0"/>
              <a:ea typeface="MingLiU" pitchFamily="49" charset="-120"/>
              <a:cs typeface="SutonnyMJ" pitchFamily="2" charset="0"/>
            </a:endParaRPr>
          </a:p>
          <a:p>
            <a:pPr algn="ctr">
              <a:buNone/>
            </a:pP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ea typeface="MingLiU" pitchFamily="49" charset="-120"/>
                <a:cs typeface="SutonnyMJ" pitchFamily="2" charset="0"/>
              </a:rPr>
              <a:t>gvneyev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ea typeface="MingLiU" pitchFamily="49" charset="-120"/>
                <a:cs typeface="SutonnyMJ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ea typeface="MingLiU" pitchFamily="49" charset="-120"/>
                <a:cs typeface="SutonnyMJ" pitchFamily="2" charset="0"/>
              </a:rPr>
              <a:t>bIqvR</a:t>
            </a:r>
            <a:endParaRPr lang="bn-BD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SutonnyMJ" pitchFamily="2" charset="0"/>
              <a:ea typeface="MingLiU" pitchFamily="49" charset="-12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ea typeface="MingLiU" pitchFamily="49" charset="-120"/>
                <a:cs typeface="SutonnyMJ" pitchFamily="2" charset="0"/>
              </a:rPr>
              <a:t>cÖfvlK</a:t>
            </a:r>
            <a:endParaRPr lang="bn-BD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SutonnyMJ" pitchFamily="2" charset="0"/>
              <a:ea typeface="MingLiU" pitchFamily="49" charset="-12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bn-BD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ea typeface="MingLiU" pitchFamily="49" charset="-120"/>
                <a:cs typeface="Nikoshban" panose="02000000000000000000" pitchFamily="2" charset="0"/>
              </a:rPr>
              <a:t>ইসলামের ইতিহাস ও সংস্কৃতি</a:t>
            </a:r>
          </a:p>
          <a:p>
            <a:pPr algn="ctr">
              <a:buNone/>
            </a:pP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ea typeface="MingLiU" pitchFamily="49" charset="-120"/>
                <a:cs typeface="SutonnyMJ" pitchFamily="2" charset="0"/>
              </a:rPr>
              <a:t>Pvicxi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ea typeface="MingLiU" pitchFamily="49" charset="-120"/>
                <a:cs typeface="SutonnyMJ" pitchFamily="2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ea typeface="MingLiU" pitchFamily="49" charset="-120"/>
                <a:cs typeface="SutonnyMJ" pitchFamily="2" charset="0"/>
              </a:rPr>
              <a:t>AvDwjqv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ea typeface="MingLiU" pitchFamily="49" charset="-120"/>
                <a:cs typeface="SutonnyMJ" pitchFamily="2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ea typeface="MingLiU" pitchFamily="49" charset="-120"/>
                <a:cs typeface="SutonnyMJ" pitchFamily="2" charset="0"/>
              </a:rPr>
              <a:t>wmwbqi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ea typeface="MingLiU" pitchFamily="49" charset="-120"/>
                <a:cs typeface="SutonnyMJ" pitchFamily="2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ea typeface="MingLiU" pitchFamily="49" charset="-120"/>
                <a:cs typeface="SutonnyMJ" pitchFamily="2" charset="0"/>
              </a:rPr>
              <a:t>gv`ªvmv</a:t>
            </a:r>
            <a:endParaRPr lang="en-US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SutonnyMJ" pitchFamily="2" charset="0"/>
              <a:ea typeface="MingLiU" pitchFamily="49" charset="-120"/>
              <a:cs typeface="SutonnyMJ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ea typeface="MingLiU" pitchFamily="49" charset="-120"/>
                <a:cs typeface="SutonnyMJ" pitchFamily="2" charset="0"/>
              </a:rPr>
              <a:t>Av‡bvqviv,PÆMÖvg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MJ" pitchFamily="2" charset="0"/>
                <a:ea typeface="MingLiU" pitchFamily="49" charset="-120"/>
                <a:cs typeface="SutonnyMJ" pitchFamily="2" charset="0"/>
              </a:rPr>
              <a:t>|</a:t>
            </a:r>
            <a:r>
              <a:rPr lang="bn-BD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ই-মেইলঃ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mahbubanawaz@gmail.com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buFontTx/>
              <a:buNone/>
            </a:pPr>
            <a:endParaRPr lang="en-U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Vrinda" charset="0"/>
            </a:endParaRPr>
          </a:p>
          <a:p>
            <a:pPr algn="ctr">
              <a:buFontTx/>
              <a:buNone/>
            </a:pPr>
            <a:r>
              <a:rPr lang="bn-BD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Vrinda" charset="0"/>
              </a:rPr>
              <a:t>ইসলামের </a:t>
            </a:r>
            <a:r>
              <a:rPr lang="bn-BD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Vrinda" charset="0"/>
              </a:rPr>
              <a:t>ইতিহাস</a:t>
            </a:r>
            <a:endParaRPr lang="bn-BD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Vrinda" charset="0"/>
            </a:endParaRPr>
          </a:p>
          <a:p>
            <a:pPr>
              <a:buFontTx/>
              <a:buNone/>
            </a:pPr>
            <a:r>
              <a:rPr lang="bn-BD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Vrinda" charset="0"/>
              </a:rPr>
              <a:t> </a:t>
            </a: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Vrinda" charset="0"/>
              </a:rPr>
              <a:t>				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Vrinda" charset="0"/>
              </a:rPr>
              <a:t>“</a:t>
            </a:r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Vrinda" charset="0"/>
              </a:rPr>
              <a:t>হিজরত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Vrinda" charset="0"/>
              </a:rPr>
              <a:t>”</a:t>
            </a:r>
          </a:p>
          <a:p>
            <a:pPr>
              <a:buFontTx/>
              <a:buNone/>
            </a:pP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Vrinda" charset="0"/>
              </a:rPr>
              <a:t>		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Vrinda" charset="0"/>
              </a:rPr>
              <a:t>প্রথম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Vrinda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Vrinda" charset="0"/>
              </a:rPr>
              <a:t>অধ্যায়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Vrinda" charset="0"/>
              </a:rPr>
              <a:t> ৮ম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Vrinda" charset="0"/>
              </a:rPr>
              <a:t>পরিচ্ছেদ</a:t>
            </a:r>
            <a:endParaRPr lang="bn-BD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Vrind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3).jpg"/>
          <p:cNvPicPr>
            <a:picLocks noChangeAspect="1"/>
          </p:cNvPicPr>
          <p:nvPr/>
        </p:nvPicPr>
        <p:blipFill>
          <a:blip r:embed="rId2"/>
          <a:srcRect l="13208" t="8955" r="15094" b="7463"/>
          <a:stretch>
            <a:fillRect/>
          </a:stretch>
        </p:blipFill>
        <p:spPr>
          <a:xfrm>
            <a:off x="1676400" y="1219200"/>
            <a:ext cx="5791200" cy="426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solidFill>
                  <a:schemeClr val="tx1"/>
                </a:solidFill>
              </a:rPr>
              <a:t>মদিনায়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হিজরত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images (1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126" y="1676400"/>
            <a:ext cx="4333874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Content Placeholder 3" descr="images (12).jpg"/>
          <p:cNvPicPr>
            <a:picLocks noChangeAspect="1"/>
          </p:cNvPicPr>
          <p:nvPr/>
        </p:nvPicPr>
        <p:blipFill>
          <a:blip r:embed="rId3"/>
          <a:srcRect t="3125" r="4077" b="3125"/>
          <a:stretch>
            <a:fillRect/>
          </a:stretch>
        </p:blipFill>
        <p:spPr>
          <a:xfrm>
            <a:off x="4876800" y="1524000"/>
            <a:ext cx="38100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dirty="0">
                <a:solidFill>
                  <a:schemeClr val="hlink"/>
                </a:solidFill>
                <a:cs typeface="Vrinda" charset="0"/>
              </a:rPr>
              <a:t>   </a:t>
            </a:r>
            <a:r>
              <a:rPr lang="bn-BD" sz="4000" dirty="0">
                <a:solidFill>
                  <a:schemeClr val="hlink"/>
                </a:solidFill>
                <a:cs typeface="Vrinda" charset="0"/>
              </a:rPr>
              <a:t>ছবিটি কিসের? </a:t>
            </a:r>
            <a:endParaRPr lang="en-US" sz="4000" dirty="0">
              <a:solidFill>
                <a:schemeClr val="hlink"/>
              </a:solidFill>
              <a:cs typeface="Vrinda" charset="0"/>
            </a:endParaRPr>
          </a:p>
        </p:txBody>
      </p:sp>
      <p:pic>
        <p:nvPicPr>
          <p:cNvPr id="17412" name="Picture 4" descr="prophets-mosque-madinah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90600" y="1447800"/>
            <a:ext cx="7010399" cy="510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n-BD">
                <a:cs typeface="Vrinda" charset="0"/>
              </a:rPr>
              <a:t> </a:t>
            </a:r>
            <a:endParaRPr lang="en-US">
              <a:cs typeface="Vrinda" charset="0"/>
            </a:endParaRPr>
          </a:p>
        </p:txBody>
      </p:sp>
      <p:pic>
        <p:nvPicPr>
          <p:cNvPr id="6" name="Picture 5" descr="h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66800"/>
            <a:ext cx="8382000" cy="4714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34" y="762000"/>
            <a:ext cx="8390466" cy="579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550" y="1066800"/>
            <a:ext cx="7672049" cy="510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536</TotalTime>
  <Words>111</Words>
  <Application>Microsoft PowerPoint</Application>
  <PresentationFormat>On-screen Show (4:3)</PresentationFormat>
  <Paragraphs>30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Slide 1</vt:lpstr>
      <vt:lpstr>Slide 2</vt:lpstr>
      <vt:lpstr>Slide 3</vt:lpstr>
      <vt:lpstr>Slide 4</vt:lpstr>
      <vt:lpstr>মদিনায় হিজরত</vt:lpstr>
      <vt:lpstr>Slide 6</vt:lpstr>
      <vt:lpstr> </vt:lpstr>
      <vt:lpstr>Slide 8</vt:lpstr>
      <vt:lpstr>Slide 9</vt:lpstr>
      <vt:lpstr>Slide 10</vt:lpstr>
      <vt:lpstr>Slide 11</vt:lpstr>
      <vt:lpstr>এটিই “সওর” পর্বতের গুহা হিজরতের সময় নবী করিম (সঃ)এখানে তিন দিন অবস্থান করেন।</vt:lpstr>
      <vt:lpstr>এই সেই “সওর” পর্বতের গুহা যে খানে নবী (সঃ)ও আবুবকর (রাঃ) হিজরতে সময় অবস্থান করে ছিলেন। 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55</cp:revision>
  <cp:lastPrinted>1601-01-01T00:00:00Z</cp:lastPrinted>
  <dcterms:created xsi:type="dcterms:W3CDTF">1601-01-01T00:00:00Z</dcterms:created>
  <dcterms:modified xsi:type="dcterms:W3CDTF">2020-05-07T18:39:22Z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