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9" r:id="rId2"/>
    <p:sldId id="262" r:id="rId3"/>
    <p:sldId id="263" r:id="rId4"/>
    <p:sldId id="264" r:id="rId5"/>
    <p:sldId id="267" r:id="rId6"/>
    <p:sldId id="265" r:id="rId7"/>
    <p:sldId id="268" r:id="rId8"/>
    <p:sldId id="257" r:id="rId9"/>
    <p:sldId id="256" r:id="rId10"/>
    <p:sldId id="270" r:id="rId11"/>
    <p:sldId id="271" r:id="rId12"/>
    <p:sldId id="269" r:id="rId13"/>
    <p:sldId id="261" r:id="rId14"/>
    <p:sldId id="266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3D8"/>
    <a:srgbClr val="756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807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8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6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9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1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6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5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CE59CC9-2E59-4210-B077-648E64F3202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817915C-A6F6-4ED9-86A0-E11AEEF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 Yamanaka Flower Park: Colourful Flowers next Mt.Fuji - Japan ...">
            <a:extLst>
              <a:ext uri="{FF2B5EF4-FFF2-40B4-BE49-F238E27FC236}">
                <a16:creationId xmlns:a16="http://schemas.microsoft.com/office/drawing/2014/main" id="{13900272-09AD-4C95-8D90-84B0BBD634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B1BC20-E3EF-43C2-9EC1-00EEE4CD76D6}"/>
              </a:ext>
            </a:extLst>
          </p:cNvPr>
          <p:cNvSpPr txBox="1"/>
          <p:nvPr/>
        </p:nvSpPr>
        <p:spPr>
          <a:xfrm>
            <a:off x="951722" y="177282"/>
            <a:ext cx="8957387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2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B01BB8-FC77-493B-9540-6B5481EC4C0C}"/>
              </a:ext>
            </a:extLst>
          </p:cNvPr>
          <p:cNvSpPr txBox="1"/>
          <p:nvPr/>
        </p:nvSpPr>
        <p:spPr>
          <a:xfrm>
            <a:off x="488302" y="326571"/>
            <a:ext cx="1144866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শতকরাগুলোকে ভগ্নাংশ এবং দশমিকে প্রকাশ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9314DE-DD34-4051-B3F2-6272A1E5E9D4}"/>
                  </a:ext>
                </a:extLst>
              </p:cNvPr>
              <p:cNvSpPr txBox="1"/>
              <p:nvPr/>
            </p:nvSpPr>
            <p:spPr>
              <a:xfrm>
                <a:off x="186612" y="1847461"/>
                <a:ext cx="12005388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৬০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= 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৬০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০.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৬০        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১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9314DE-DD34-4051-B3F2-6272A1E5E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2" y="1847461"/>
                <a:ext cx="12005388" cy="921471"/>
              </a:xfrm>
              <a:prstGeom prst="rect">
                <a:avLst/>
              </a:prstGeom>
              <a:blipFill>
                <a:blip r:embed="rId2"/>
                <a:stretch>
                  <a:fillRect l="-1574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522128-968C-4B72-AA3B-6F63B6A9BE2A}"/>
                  </a:ext>
                </a:extLst>
              </p:cNvPr>
              <p:cNvSpPr txBox="1"/>
              <p:nvPr/>
            </p:nvSpPr>
            <p:spPr>
              <a:xfrm>
                <a:off x="298580" y="3365518"/>
                <a:ext cx="11821885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৩৪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= 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৩৪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৩৪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০.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৩৪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522128-968C-4B72-AA3B-6F63B6A9B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" y="3365518"/>
                <a:ext cx="11821885" cy="921471"/>
              </a:xfrm>
              <a:prstGeom prst="rect">
                <a:avLst/>
              </a:prstGeom>
              <a:blipFill>
                <a:blip r:embed="rId3"/>
                <a:stretch>
                  <a:fillRect l="-1599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9C538-1A81-4AD3-9B7F-94B4BACED4EB}"/>
                  </a:ext>
                </a:extLst>
              </p:cNvPr>
              <p:cNvSpPr txBox="1"/>
              <p:nvPr/>
            </p:nvSpPr>
            <p:spPr>
              <a:xfrm>
                <a:off x="186612" y="4730620"/>
                <a:ext cx="12005388" cy="923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14:m>
                  <m:oMath xmlns:m="http://schemas.openxmlformats.org/officeDocument/2006/math">
                    <m:r>
                      <a:rPr lang="as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=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৮৯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৮৯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 ০.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৮৯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9C538-1A81-4AD3-9B7F-94B4BACED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2" y="4730620"/>
                <a:ext cx="12005388" cy="923266"/>
              </a:xfrm>
              <a:prstGeom prst="rect">
                <a:avLst/>
              </a:prstGeom>
              <a:blipFill>
                <a:blip r:embed="rId4"/>
                <a:stretch>
                  <a:fillRect l="-1574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7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8CCB3C-6A06-4351-96AF-63A142D8EF32}"/>
              </a:ext>
            </a:extLst>
          </p:cNvPr>
          <p:cNvSpPr txBox="1"/>
          <p:nvPr/>
        </p:nvSpPr>
        <p:spPr>
          <a:xfrm>
            <a:off x="1530220" y="373225"/>
            <a:ext cx="876144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শতকরাকে সাধারণ ভগ্নাংশে রুপান্তর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182E4C-3966-4EF9-8FAA-0919B5370A28}"/>
                  </a:ext>
                </a:extLst>
              </p:cNvPr>
              <p:cNvSpPr txBox="1"/>
              <p:nvPr/>
            </p:nvSpPr>
            <p:spPr>
              <a:xfrm>
                <a:off x="438539" y="1834960"/>
                <a:ext cx="11672596" cy="95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৫০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=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182E4C-3966-4EF9-8FAA-0919B5370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9" y="1834960"/>
                <a:ext cx="11672596" cy="952633"/>
              </a:xfrm>
              <a:prstGeom prst="rect">
                <a:avLst/>
              </a:prstGeom>
              <a:blipFill>
                <a:blip r:embed="rId2"/>
                <a:stretch>
                  <a:fillRect l="-16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B83F7-3AAA-42D1-ADDF-7DCE85B44B83}"/>
                  </a:ext>
                </a:extLst>
              </p:cNvPr>
              <p:cNvSpPr txBox="1"/>
              <p:nvPr/>
            </p:nvSpPr>
            <p:spPr>
              <a:xfrm>
                <a:off x="317241" y="3429000"/>
                <a:ext cx="11793894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৩০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= 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B83F7-3AAA-42D1-ADDF-7DCE85B44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1" y="3429000"/>
                <a:ext cx="11793894" cy="921471"/>
              </a:xfrm>
              <a:prstGeom prst="rect">
                <a:avLst/>
              </a:prstGeom>
              <a:blipFill>
                <a:blip r:embed="rId3"/>
                <a:stretch>
                  <a:fillRect l="-1550" b="-1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E82B55-557B-4E0D-96D7-05D9F8307855}"/>
                  </a:ext>
                </a:extLst>
              </p:cNvPr>
              <p:cNvSpPr txBox="1"/>
              <p:nvPr/>
            </p:nvSpPr>
            <p:spPr>
              <a:xfrm>
                <a:off x="438539" y="4991878"/>
                <a:ext cx="11999167" cy="94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২৪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= 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২৪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২৪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E82B55-557B-4E0D-96D7-05D9F8307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9" y="4991878"/>
                <a:ext cx="11999167" cy="944041"/>
              </a:xfrm>
              <a:prstGeom prst="rect">
                <a:avLst/>
              </a:prstGeom>
              <a:blipFill>
                <a:blip r:embed="rId4"/>
                <a:stretch>
                  <a:fillRect l="-1575" b="-1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5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41079BD-9C88-4BAE-BC94-797D0DC45D08}"/>
              </a:ext>
            </a:extLst>
          </p:cNvPr>
          <p:cNvSpPr/>
          <p:nvPr/>
        </p:nvSpPr>
        <p:spPr>
          <a:xfrm>
            <a:off x="847530" y="102637"/>
            <a:ext cx="10496939" cy="1418253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ভগ্নাংশকে শতকরায় প্রকাশ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CB218-7808-479D-874F-63475D67C6A9}"/>
                  </a:ext>
                </a:extLst>
              </p:cNvPr>
              <p:cNvSpPr txBox="1"/>
              <p:nvPr/>
            </p:nvSpPr>
            <p:spPr>
              <a:xfrm>
                <a:off x="418321" y="1889760"/>
                <a:ext cx="11355355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২৫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  =   </m:t>
                      </m:r>
                      <m:f>
                        <m:fPr>
                          <m:ctrlPr>
                            <a:rPr lang="bn-I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২৫</m:t>
                          </m:r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   =  </m:t>
                      </m:r>
                      <m:f>
                        <m:fPr>
                          <m:ctrlPr>
                            <a:rPr lang="bn-I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১৬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১০০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  =  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১৬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১০০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১৬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            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যেহেতু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১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CB218-7808-479D-874F-63475D67C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21" y="1889760"/>
                <a:ext cx="11355355" cy="895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898F07-949C-40A0-AAE6-1B51F6A4EBCD}"/>
                  </a:ext>
                </a:extLst>
              </p:cNvPr>
              <p:cNvSpPr txBox="1"/>
              <p:nvPr/>
            </p:nvSpPr>
            <p:spPr>
              <a:xfrm>
                <a:off x="418321" y="3531636"/>
                <a:ext cx="11737910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৫০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=</m:t>
                      </m:r>
                      <m:f>
                        <m:fPr>
                          <m:ctrlP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৫০</m:t>
                          </m:r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=</m:t>
                      </m:r>
                      <m:f>
                        <m:fPr>
                          <m:ctrlP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১৪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=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১৪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= 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১৪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%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898F07-949C-40A0-AAE6-1B51F6A4E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21" y="3531636"/>
                <a:ext cx="11737910" cy="883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624D17-F62B-4518-9082-66BAA26AD02A}"/>
                  </a:ext>
                </a:extLst>
              </p:cNvPr>
              <p:cNvSpPr txBox="1"/>
              <p:nvPr/>
            </p:nvSpPr>
            <p:spPr>
              <a:xfrm>
                <a:off x="550506" y="5019869"/>
                <a:ext cx="10450286" cy="96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</m:den>
                      </m:f>
                      <m:r>
                        <a:rPr lang="bn-IN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=  </m:t>
                      </m:r>
                      <m:f>
                        <m:fPr>
                          <m:ctrlP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  <m:r>
                            <a:rPr lang="b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  <m:r>
                            <a:rPr lang="b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</m:den>
                      </m:f>
                      <m:r>
                        <a:rPr lang="bn-IN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=  </m:t>
                      </m:r>
                      <m:f>
                        <m:fPr>
                          <m:ctrlP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৩০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  <m:r>
                        <a:rPr lang="bn-IN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=  </m:t>
                      </m:r>
                      <m:r>
                        <a:rPr lang="bn-IN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৩০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b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  <m:r>
                        <a:rPr lang="b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=   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৩০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%                         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624D17-F62B-4518-9082-66BAA26AD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6" y="5019869"/>
                <a:ext cx="10450286" cy="967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6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 holding a book isolated cartoon character. elementary school ...">
            <a:extLst>
              <a:ext uri="{FF2B5EF4-FFF2-40B4-BE49-F238E27FC236}">
                <a16:creationId xmlns:a16="http://schemas.microsoft.com/office/drawing/2014/main" id="{D4E4FCC6-A07E-4B20-A9ED-96E1A3394C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66"/>
            <a:ext cx="3237722" cy="57010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F0D44DB5-2583-459E-8C4E-B5B837AF2000}"/>
              </a:ext>
            </a:extLst>
          </p:cNvPr>
          <p:cNvSpPr/>
          <p:nvPr/>
        </p:nvSpPr>
        <p:spPr>
          <a:xfrm>
            <a:off x="3666931" y="363893"/>
            <a:ext cx="6466114" cy="1315617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C7CAF-77D2-4397-AA7F-AC1A34B52926}"/>
              </a:ext>
            </a:extLst>
          </p:cNvPr>
          <p:cNvSpPr txBox="1"/>
          <p:nvPr/>
        </p:nvSpPr>
        <p:spPr>
          <a:xfrm>
            <a:off x="3237722" y="2341984"/>
            <a:ext cx="7753739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◊  শতকরা বলতে কি বুঝ ?  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◊ শতকরা চিহ্ন  বা প্রতীক লিখ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408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33BEE426-F7DA-4AA2-BD28-9E8AE2A591AB}"/>
              </a:ext>
            </a:extLst>
          </p:cNvPr>
          <p:cNvSpPr/>
          <p:nvPr/>
        </p:nvSpPr>
        <p:spPr>
          <a:xfrm>
            <a:off x="1" y="1"/>
            <a:ext cx="12295162" cy="18288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croll: Horizontal 2">
                <a:extLst>
                  <a:ext uri="{FF2B5EF4-FFF2-40B4-BE49-F238E27FC236}">
                    <a16:creationId xmlns:a16="http://schemas.microsoft.com/office/drawing/2014/main" id="{4293A060-1655-4196-90E4-8B6191D3E71B}"/>
                  </a:ext>
                </a:extLst>
              </p:cNvPr>
              <p:cNvSpPr/>
              <p:nvPr/>
            </p:nvSpPr>
            <p:spPr>
              <a:xfrm>
                <a:off x="513184" y="1903446"/>
                <a:ext cx="10963469" cy="4795934"/>
              </a:xfrm>
              <a:prstGeom prst="horizontalScroll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ভগ্নংশগুলোকে শতকরায় এবং দশমিকে প্রকাশ কর </a:t>
                </a:r>
              </a:p>
              <a:p>
                <a:pPr algn="ctr"/>
                <a:endParaRPr lang="bn-IN" sz="4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২৫</m:t>
                          </m:r>
                        </m:den>
                      </m:f>
                      <m:r>
                        <a:rPr lang="bn-IN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,         </m:t>
                      </m:r>
                      <m:f>
                        <m:fPr>
                          <m:ctrlP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num>
                        <m:den>
                          <m: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  <m: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 </m:t>
                          </m:r>
                        </m:den>
                      </m:f>
                      <m:r>
                        <a:rPr lang="bn-IN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       </m:t>
                      </m:r>
                      <m:f>
                        <m:fPr>
                          <m:ctrlP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১৩</m:t>
                          </m:r>
                        </m:num>
                        <m:den>
                          <m: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৫০</m:t>
                          </m:r>
                        </m:den>
                      </m:f>
                      <m:r>
                        <a:rPr lang="bn-IN" sz="40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,         </m:t>
                      </m:r>
                      <m:f>
                        <m:fPr>
                          <m:ctrlP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১৯</m:t>
                          </m:r>
                        </m:num>
                        <m:den>
                          <m:r>
                            <a:rPr lang="bn-IN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২০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Scroll: Horizontal 2">
                <a:extLst>
                  <a:ext uri="{FF2B5EF4-FFF2-40B4-BE49-F238E27FC236}">
                    <a16:creationId xmlns:a16="http://schemas.microsoft.com/office/drawing/2014/main" id="{4293A060-1655-4196-90E4-8B6191D3E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4" y="1903446"/>
                <a:ext cx="10963469" cy="4795934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1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ctor illustration of Two happy ... | Stock vector | Colourbox">
            <a:extLst>
              <a:ext uri="{FF2B5EF4-FFF2-40B4-BE49-F238E27FC236}">
                <a16:creationId xmlns:a16="http://schemas.microsoft.com/office/drawing/2014/main" id="{36BA29B0-454A-44CB-B705-7D8E1BEF9B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F290A4-4F15-49D6-8B41-22954D739F44}"/>
              </a:ext>
            </a:extLst>
          </p:cNvPr>
          <p:cNvSpPr txBox="1"/>
          <p:nvPr/>
        </p:nvSpPr>
        <p:spPr>
          <a:xfrm>
            <a:off x="345232" y="195942"/>
            <a:ext cx="11846767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এখানেই বিদায়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3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EC175B87-EEA8-463E-AF43-65ADDFE32B3E}"/>
              </a:ext>
            </a:extLst>
          </p:cNvPr>
          <p:cNvSpPr/>
          <p:nvPr/>
        </p:nvSpPr>
        <p:spPr>
          <a:xfrm>
            <a:off x="665018" y="138332"/>
            <a:ext cx="5666509" cy="306185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97ED7C2E-CC2B-430D-8683-0D02F458C398}"/>
              </a:ext>
            </a:extLst>
          </p:cNvPr>
          <p:cNvSpPr/>
          <p:nvPr/>
        </p:nvSpPr>
        <p:spPr>
          <a:xfrm>
            <a:off x="512618" y="3066757"/>
            <a:ext cx="6155468" cy="3652911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রামদী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কুলিয়ারচর,কিশোরগঞ্জ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31E28-7FDB-487C-BD78-DC6EFB40A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121919"/>
            <a:ext cx="4682837" cy="66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F682B646-E6CF-4CBC-B714-DFE99841368C}"/>
              </a:ext>
            </a:extLst>
          </p:cNvPr>
          <p:cNvSpPr/>
          <p:nvPr/>
        </p:nvSpPr>
        <p:spPr>
          <a:xfrm>
            <a:off x="1467777" y="-195368"/>
            <a:ext cx="8581292" cy="250404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ABBFFC8-AC7B-4E8C-92DE-45A4BF8C42C7}"/>
              </a:ext>
            </a:extLst>
          </p:cNvPr>
          <p:cNvSpPr/>
          <p:nvPr/>
        </p:nvSpPr>
        <p:spPr>
          <a:xfrm>
            <a:off x="363894" y="1950098"/>
            <a:ext cx="10655559" cy="4114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শ্রেণিঃ     বিষয়ঃ প্রাথমিক গণিত </a:t>
            </a:r>
          </a:p>
          <a:p>
            <a:pPr algn="ctr"/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৯  পাঠঃ শতকরা </a:t>
            </a:r>
          </a:p>
          <a:p>
            <a:pPr algn="ctr"/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25243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ABC0F76-1FB5-41E6-8009-F851CFEB226B}"/>
              </a:ext>
            </a:extLst>
          </p:cNvPr>
          <p:cNvSpPr/>
          <p:nvPr/>
        </p:nvSpPr>
        <p:spPr>
          <a:xfrm>
            <a:off x="1408922" y="102637"/>
            <a:ext cx="8229600" cy="23139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80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 </a:t>
            </a:r>
            <a:endParaRPr lang="en-US" sz="80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9C08FD05-06A2-45B7-A901-72314DE7ADF5}"/>
              </a:ext>
            </a:extLst>
          </p:cNvPr>
          <p:cNvSpPr/>
          <p:nvPr/>
        </p:nvSpPr>
        <p:spPr>
          <a:xfrm>
            <a:off x="501748" y="2495437"/>
            <a:ext cx="11690252" cy="4157290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২৩. ১. ১    শতকরা কি তা বলতে পারবে। 							</a:t>
            </a:r>
          </a:p>
          <a:p>
            <a:pPr algn="ctr"/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২৩. ১. ২    সাধারণ ভগ্নাংশকে শতকরায় রুপান্তর করতে পারবে ।</a:t>
            </a:r>
          </a:p>
          <a:p>
            <a:pPr algn="ctr"/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২৩. ১. ৩    শতকরাকে সাধারণ ভগ্নাংশে রুপান্তর করতে পারবে।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6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51DA6C2-410F-4947-82DB-1C51943DD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91118"/>
              </p:ext>
            </p:extLst>
          </p:nvPr>
        </p:nvGraphicFramePr>
        <p:xfrm>
          <a:off x="4805265" y="354564"/>
          <a:ext cx="6802017" cy="588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97">
                  <a:extLst>
                    <a:ext uri="{9D8B030D-6E8A-4147-A177-3AD203B41FA5}">
                      <a16:colId xmlns:a16="http://schemas.microsoft.com/office/drawing/2014/main" val="757767248"/>
                    </a:ext>
                  </a:extLst>
                </a:gridCol>
                <a:gridCol w="1347755">
                  <a:extLst>
                    <a:ext uri="{9D8B030D-6E8A-4147-A177-3AD203B41FA5}">
                      <a16:colId xmlns:a16="http://schemas.microsoft.com/office/drawing/2014/main" val="4162301456"/>
                    </a:ext>
                  </a:extLst>
                </a:gridCol>
                <a:gridCol w="1347755">
                  <a:extLst>
                    <a:ext uri="{9D8B030D-6E8A-4147-A177-3AD203B41FA5}">
                      <a16:colId xmlns:a16="http://schemas.microsoft.com/office/drawing/2014/main" val="3550728839"/>
                    </a:ext>
                  </a:extLst>
                </a:gridCol>
                <a:gridCol w="1347755">
                  <a:extLst>
                    <a:ext uri="{9D8B030D-6E8A-4147-A177-3AD203B41FA5}">
                      <a16:colId xmlns:a16="http://schemas.microsoft.com/office/drawing/2014/main" val="2791618758"/>
                    </a:ext>
                  </a:extLst>
                </a:gridCol>
                <a:gridCol w="1347755">
                  <a:extLst>
                    <a:ext uri="{9D8B030D-6E8A-4147-A177-3AD203B41FA5}">
                      <a16:colId xmlns:a16="http://schemas.microsoft.com/office/drawing/2014/main" val="2436126433"/>
                    </a:ext>
                  </a:extLst>
                </a:gridCol>
              </a:tblGrid>
              <a:tr h="1177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369289"/>
                  </a:ext>
                </a:extLst>
              </a:tr>
              <a:tr h="1177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58586"/>
                  </a:ext>
                </a:extLst>
              </a:tr>
              <a:tr h="1177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35499"/>
                  </a:ext>
                </a:extLst>
              </a:tr>
              <a:tr h="1177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012559"/>
                  </a:ext>
                </a:extLst>
              </a:tr>
              <a:tr h="1177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526345"/>
                  </a:ext>
                </a:extLst>
              </a:tr>
            </a:tbl>
          </a:graphicData>
        </a:graphic>
      </p:graphicFrame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9CF45ED3-4709-425A-9F05-61F4F286A427}"/>
              </a:ext>
            </a:extLst>
          </p:cNvPr>
          <p:cNvSpPr/>
          <p:nvPr/>
        </p:nvSpPr>
        <p:spPr>
          <a:xfrm>
            <a:off x="83977" y="0"/>
            <a:ext cx="4590660" cy="6335485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তটি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</p:spTree>
    <p:extLst>
      <p:ext uri="{BB962C8B-B14F-4D97-AF65-F5344CB8AC3E}">
        <p14:creationId xmlns:p14="http://schemas.microsoft.com/office/powerpoint/2010/main" val="803955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EB3BED38-B742-4CA2-AD08-1488565F03B5}"/>
              </a:ext>
            </a:extLst>
          </p:cNvPr>
          <p:cNvSpPr/>
          <p:nvPr/>
        </p:nvSpPr>
        <p:spPr>
          <a:xfrm>
            <a:off x="1603717" y="239152"/>
            <a:ext cx="8818098" cy="184990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82690082-3C74-4C66-AD30-79D0638F5FF3}"/>
              </a:ext>
            </a:extLst>
          </p:cNvPr>
          <p:cNvSpPr/>
          <p:nvPr/>
        </p:nvSpPr>
        <p:spPr>
          <a:xfrm>
            <a:off x="1156517" y="2388637"/>
            <a:ext cx="9265298" cy="3153747"/>
          </a:xfrm>
          <a:prstGeom prst="flowChartMagneticDisk">
            <a:avLst/>
          </a:prstGeom>
          <a:solidFill>
            <a:srgbClr val="F373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66074DB-8943-477B-A210-1CF817C43B1B}"/>
              </a:ext>
            </a:extLst>
          </p:cNvPr>
          <p:cNvSpPr/>
          <p:nvPr/>
        </p:nvSpPr>
        <p:spPr>
          <a:xfrm>
            <a:off x="709127" y="0"/>
            <a:ext cx="6186196" cy="6372808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শতকরা হলো এমন একটি অনুপাত , যা ১০০ এর ভগ্নাংশ রুপে প্রকাশ করা হয়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E21BF2-562C-4A97-B756-542A3741B37B}"/>
                  </a:ext>
                </a:extLst>
              </p:cNvPr>
              <p:cNvSpPr txBox="1"/>
              <p:nvPr/>
            </p:nvSpPr>
            <p:spPr>
              <a:xfrm>
                <a:off x="6895323" y="326946"/>
                <a:ext cx="4544008" cy="5905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</a:p>
              <a:p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</a:p>
              <a:p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১৫%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  <a:p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১৩৭%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১৩৭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  <a:p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E21BF2-562C-4A97-B756-542A3741B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23" y="326946"/>
                <a:ext cx="4544008" cy="5905527"/>
              </a:xfrm>
              <a:prstGeom prst="rect">
                <a:avLst/>
              </a:prstGeom>
              <a:blipFill>
                <a:blip r:embed="rId2"/>
                <a:stretch>
                  <a:fillRect l="-3728" t="-143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97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1F022DB-0AE6-42B6-8559-FECF97434E52}"/>
              </a:ext>
            </a:extLst>
          </p:cNvPr>
          <p:cNvGrpSpPr/>
          <p:nvPr/>
        </p:nvGrpSpPr>
        <p:grpSpPr>
          <a:xfrm>
            <a:off x="2429070" y="2080727"/>
            <a:ext cx="6587412" cy="4282751"/>
            <a:chOff x="2802294" y="1623527"/>
            <a:chExt cx="6587412" cy="408680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34096F0-E366-4A69-90B8-75294D4F76D3}"/>
                </a:ext>
              </a:extLst>
            </p:cNvPr>
            <p:cNvSpPr/>
            <p:nvPr/>
          </p:nvSpPr>
          <p:spPr>
            <a:xfrm>
              <a:off x="2802294" y="1623527"/>
              <a:ext cx="6587412" cy="408680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FDA1A7E-CF84-4C04-8C3B-AFE4519C130C}"/>
                    </a:ext>
                  </a:extLst>
                </p:cNvPr>
                <p:cNvSpPr txBox="1"/>
                <p:nvPr/>
              </p:nvSpPr>
              <p:spPr>
                <a:xfrm>
                  <a:off x="4824975" y="2151727"/>
                  <a:ext cx="2479845" cy="25545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FDA1A7E-CF84-4C04-8C3B-AFE4519C1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4975" y="2151727"/>
                  <a:ext cx="2479845" cy="255454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0370B52E-16C7-42B2-8F3A-B4A749DBEFBB}"/>
              </a:ext>
            </a:extLst>
          </p:cNvPr>
          <p:cNvSpPr/>
          <p:nvPr/>
        </p:nvSpPr>
        <p:spPr>
          <a:xfrm>
            <a:off x="998376" y="324063"/>
            <a:ext cx="9946432" cy="17566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চিহ্ন বা প্রতীক </a:t>
            </a:r>
            <a:endParaRPr lang="en-US" sz="72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1E4FD-BA31-46B9-A35F-4E4ADFA6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1" y="0"/>
            <a:ext cx="740539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C56DE-247A-4D6A-8423-7AA56AADD10B}"/>
              </a:ext>
            </a:extLst>
          </p:cNvPr>
          <p:cNvSpPr txBox="1"/>
          <p:nvPr/>
        </p:nvSpPr>
        <p:spPr>
          <a:xfrm>
            <a:off x="289248" y="559837"/>
            <a:ext cx="4096139" cy="550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গণিত বইয়ের ৯৪ পৃষ্ঠা খোল 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2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471</TotalTime>
  <Words>314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Shikha</dc:creator>
  <cp:lastModifiedBy>Shikha</cp:lastModifiedBy>
  <cp:revision>67</cp:revision>
  <dcterms:created xsi:type="dcterms:W3CDTF">2020-05-06T15:05:22Z</dcterms:created>
  <dcterms:modified xsi:type="dcterms:W3CDTF">2020-05-08T12:04:43Z</dcterms:modified>
</cp:coreProperties>
</file>