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C77439-9892-441D-BA30-6D7630E93AF2}" type="doc">
      <dgm:prSet loTypeId="urn:microsoft.com/office/officeart/2008/layout/RadialCluster" loCatId="cycle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ADE3623E-6E23-4BEE-9FB0-222C24CCDD7D}">
      <dgm:prSet phldrT="[Text]" custT="1"/>
      <dgm:spPr/>
      <dgm:t>
        <a:bodyPr/>
        <a:lstStyle/>
        <a:p>
          <a:r>
            <a:rPr lang="en-US" sz="3200" b="1" dirty="0" smtClean="0">
              <a:solidFill>
                <a:srgbClr val="FF0000"/>
              </a:solidFill>
            </a:rPr>
            <a:t>Degree</a:t>
          </a:r>
          <a:endParaRPr lang="en-US" sz="3200" b="1" dirty="0">
            <a:solidFill>
              <a:srgbClr val="FF0000"/>
            </a:solidFill>
          </a:endParaRPr>
        </a:p>
      </dgm:t>
    </dgm:pt>
    <dgm:pt modelId="{4C2E39BE-183D-4F5D-BF98-EC789EA3DD39}" type="parTrans" cxnId="{E789B836-B2E5-4154-A441-8B5FE5D4C188}">
      <dgm:prSet/>
      <dgm:spPr/>
      <dgm:t>
        <a:bodyPr/>
        <a:lstStyle/>
        <a:p>
          <a:endParaRPr lang="en-US"/>
        </a:p>
      </dgm:t>
    </dgm:pt>
    <dgm:pt modelId="{A969AE45-68D8-47F1-8DF4-084C465ACCD1}" type="sibTrans" cxnId="{E789B836-B2E5-4154-A441-8B5FE5D4C188}">
      <dgm:prSet/>
      <dgm:spPr/>
      <dgm:t>
        <a:bodyPr/>
        <a:lstStyle/>
        <a:p>
          <a:endParaRPr lang="en-US"/>
        </a:p>
      </dgm:t>
    </dgm:pt>
    <dgm:pt modelId="{DADC9510-1298-4065-9BDB-EB578DCA7F3E}">
      <dgm:prSet phldrT="[Text]"/>
      <dgm:spPr/>
      <dgm:t>
        <a:bodyPr/>
        <a:lstStyle/>
        <a:p>
          <a:r>
            <a:rPr lang="en-US" b="1" dirty="0" smtClean="0">
              <a:solidFill>
                <a:srgbClr val="00B050"/>
              </a:solidFill>
            </a:rPr>
            <a:t>Positive</a:t>
          </a:r>
          <a:endParaRPr lang="en-US" b="1" dirty="0">
            <a:solidFill>
              <a:srgbClr val="00B050"/>
            </a:solidFill>
          </a:endParaRPr>
        </a:p>
      </dgm:t>
    </dgm:pt>
    <dgm:pt modelId="{4D62C1BF-CD22-4EA5-B554-DAE92B021751}" type="parTrans" cxnId="{2056B1DC-4965-451F-A6A3-760BE1382E09}">
      <dgm:prSet/>
      <dgm:spPr/>
      <dgm:t>
        <a:bodyPr/>
        <a:lstStyle/>
        <a:p>
          <a:endParaRPr lang="en-US"/>
        </a:p>
      </dgm:t>
    </dgm:pt>
    <dgm:pt modelId="{CFA7518D-4904-4495-86E2-4E63E5ACE6F0}" type="sibTrans" cxnId="{2056B1DC-4965-451F-A6A3-760BE1382E09}">
      <dgm:prSet/>
      <dgm:spPr/>
      <dgm:t>
        <a:bodyPr/>
        <a:lstStyle/>
        <a:p>
          <a:endParaRPr lang="en-US"/>
        </a:p>
      </dgm:t>
    </dgm:pt>
    <dgm:pt modelId="{F6F98CF9-8100-40DD-924B-7BF700BCEDBD}">
      <dgm:prSet phldrT="[Text]"/>
      <dgm:spPr/>
      <dgm:t>
        <a:bodyPr/>
        <a:lstStyle/>
        <a:p>
          <a:r>
            <a:rPr lang="en-US" b="1" dirty="0" smtClean="0">
              <a:solidFill>
                <a:srgbClr val="0070C0"/>
              </a:solidFill>
            </a:rPr>
            <a:t>Comparative</a:t>
          </a:r>
          <a:endParaRPr lang="en-US" b="1" dirty="0">
            <a:solidFill>
              <a:srgbClr val="0070C0"/>
            </a:solidFill>
          </a:endParaRPr>
        </a:p>
      </dgm:t>
    </dgm:pt>
    <dgm:pt modelId="{BF137AC0-02E3-4A54-B823-CAD48A7E7199}" type="parTrans" cxnId="{5D85AA06-3330-4924-887C-4616C4D9D48A}">
      <dgm:prSet/>
      <dgm:spPr/>
      <dgm:t>
        <a:bodyPr/>
        <a:lstStyle/>
        <a:p>
          <a:endParaRPr lang="en-US"/>
        </a:p>
      </dgm:t>
    </dgm:pt>
    <dgm:pt modelId="{2FBC7615-B532-4359-BE52-C70CB4C6CFFA}" type="sibTrans" cxnId="{5D85AA06-3330-4924-887C-4616C4D9D48A}">
      <dgm:prSet/>
      <dgm:spPr/>
      <dgm:t>
        <a:bodyPr/>
        <a:lstStyle/>
        <a:p>
          <a:endParaRPr lang="en-US"/>
        </a:p>
      </dgm:t>
    </dgm:pt>
    <dgm:pt modelId="{CAB36BD8-FFC7-4FA7-933F-219DBC2B928A}">
      <dgm:prSet phldrT="[Text]"/>
      <dgm:spPr/>
      <dgm:t>
        <a:bodyPr/>
        <a:lstStyle/>
        <a:p>
          <a:r>
            <a:rPr lang="en-US" b="1" dirty="0" smtClean="0">
              <a:solidFill>
                <a:srgbClr val="7030A0"/>
              </a:solidFill>
            </a:rPr>
            <a:t>Superlative</a:t>
          </a:r>
          <a:endParaRPr lang="en-US" b="1" dirty="0">
            <a:solidFill>
              <a:srgbClr val="7030A0"/>
            </a:solidFill>
          </a:endParaRPr>
        </a:p>
      </dgm:t>
    </dgm:pt>
    <dgm:pt modelId="{5E0076F9-2CA4-4B43-BB07-7B86E6EAD201}" type="parTrans" cxnId="{43A3937E-0E81-4C9A-B533-021550CA57FB}">
      <dgm:prSet/>
      <dgm:spPr/>
      <dgm:t>
        <a:bodyPr/>
        <a:lstStyle/>
        <a:p>
          <a:endParaRPr lang="en-US"/>
        </a:p>
      </dgm:t>
    </dgm:pt>
    <dgm:pt modelId="{00B9A0C3-A459-4D5A-BABC-AA05BF910383}" type="sibTrans" cxnId="{43A3937E-0E81-4C9A-B533-021550CA57FB}">
      <dgm:prSet/>
      <dgm:spPr/>
      <dgm:t>
        <a:bodyPr/>
        <a:lstStyle/>
        <a:p>
          <a:endParaRPr lang="en-US"/>
        </a:p>
      </dgm:t>
    </dgm:pt>
    <dgm:pt modelId="{B9B22F85-A5CC-4D10-B590-D72BFC42A5EE}" type="pres">
      <dgm:prSet presAssocID="{F9C77439-9892-441D-BA30-6D7630E93AF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D1C9796-EE22-4973-83E5-94821443D702}" type="pres">
      <dgm:prSet presAssocID="{ADE3623E-6E23-4BEE-9FB0-222C24CCDD7D}" presName="singleCycle" presStyleCnt="0"/>
      <dgm:spPr/>
    </dgm:pt>
    <dgm:pt modelId="{0BB7236D-38A1-4858-A64F-3190BF5D352C}" type="pres">
      <dgm:prSet presAssocID="{ADE3623E-6E23-4BEE-9FB0-222C24CCDD7D}" presName="singleCenter" presStyleLbl="node1" presStyleIdx="0" presStyleCnt="4" custScaleX="131434" custScaleY="39760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CC22DE38-96FA-44CC-9585-6E7282F3E332}" type="pres">
      <dgm:prSet presAssocID="{4D62C1BF-CD22-4EA5-B554-DAE92B021751}" presName="Name56" presStyleLbl="parChTrans1D2" presStyleIdx="0" presStyleCnt="3"/>
      <dgm:spPr/>
      <dgm:t>
        <a:bodyPr/>
        <a:lstStyle/>
        <a:p>
          <a:endParaRPr lang="en-US"/>
        </a:p>
      </dgm:t>
    </dgm:pt>
    <dgm:pt modelId="{C7856B35-F2B7-4442-802E-7142DFE681B9}" type="pres">
      <dgm:prSet presAssocID="{DADC9510-1298-4065-9BDB-EB578DCA7F3E}" presName="text0" presStyleLbl="node1" presStyleIdx="1" presStyleCnt="4" custScaleX="3971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124FB5-1ECC-467E-A211-802B0F5AC94C}" type="pres">
      <dgm:prSet presAssocID="{BF137AC0-02E3-4A54-B823-CAD48A7E7199}" presName="Name56" presStyleLbl="parChTrans1D2" presStyleIdx="1" presStyleCnt="3"/>
      <dgm:spPr/>
      <dgm:t>
        <a:bodyPr/>
        <a:lstStyle/>
        <a:p>
          <a:endParaRPr lang="en-US"/>
        </a:p>
      </dgm:t>
    </dgm:pt>
    <dgm:pt modelId="{A646ADEC-E75B-42FD-9DED-99BEFDDE8EA8}" type="pres">
      <dgm:prSet presAssocID="{F6F98CF9-8100-40DD-924B-7BF700BCEDBD}" presName="text0" presStyleLbl="node1" presStyleIdx="2" presStyleCnt="4" custScaleX="3350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8F6F25-A618-4B65-A924-AA01CE68949D}" type="pres">
      <dgm:prSet presAssocID="{5E0076F9-2CA4-4B43-BB07-7B86E6EAD201}" presName="Name56" presStyleLbl="parChTrans1D2" presStyleIdx="2" presStyleCnt="3"/>
      <dgm:spPr/>
      <dgm:t>
        <a:bodyPr/>
        <a:lstStyle/>
        <a:p>
          <a:endParaRPr lang="en-US"/>
        </a:p>
      </dgm:t>
    </dgm:pt>
    <dgm:pt modelId="{08FA62C2-FA3B-41D0-9452-3855EB21E6E8}" type="pres">
      <dgm:prSet presAssocID="{CAB36BD8-FFC7-4FA7-933F-219DBC2B928A}" presName="text0" presStyleLbl="node1" presStyleIdx="3" presStyleCnt="4" custScaleX="3304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569495-8637-4DD7-A096-42E40EBCC499}" type="presOf" srcId="{F6F98CF9-8100-40DD-924B-7BF700BCEDBD}" destId="{A646ADEC-E75B-42FD-9DED-99BEFDDE8EA8}" srcOrd="0" destOrd="0" presId="urn:microsoft.com/office/officeart/2008/layout/RadialCluster"/>
    <dgm:cxn modelId="{28785038-6782-486D-972A-814BBE0581FE}" type="presOf" srcId="{ADE3623E-6E23-4BEE-9FB0-222C24CCDD7D}" destId="{0BB7236D-38A1-4858-A64F-3190BF5D352C}" srcOrd="0" destOrd="0" presId="urn:microsoft.com/office/officeart/2008/layout/RadialCluster"/>
    <dgm:cxn modelId="{5D85AA06-3330-4924-887C-4616C4D9D48A}" srcId="{ADE3623E-6E23-4BEE-9FB0-222C24CCDD7D}" destId="{F6F98CF9-8100-40DD-924B-7BF700BCEDBD}" srcOrd="1" destOrd="0" parTransId="{BF137AC0-02E3-4A54-B823-CAD48A7E7199}" sibTransId="{2FBC7615-B532-4359-BE52-C70CB4C6CFFA}"/>
    <dgm:cxn modelId="{A061AEB4-5421-441E-96FC-5FA6C420D2CD}" type="presOf" srcId="{BF137AC0-02E3-4A54-B823-CAD48A7E7199}" destId="{CC124FB5-1ECC-467E-A211-802B0F5AC94C}" srcOrd="0" destOrd="0" presId="urn:microsoft.com/office/officeart/2008/layout/RadialCluster"/>
    <dgm:cxn modelId="{53F904A6-610B-45BE-827A-5E86030034FE}" type="presOf" srcId="{DADC9510-1298-4065-9BDB-EB578DCA7F3E}" destId="{C7856B35-F2B7-4442-802E-7142DFE681B9}" srcOrd="0" destOrd="0" presId="urn:microsoft.com/office/officeart/2008/layout/RadialCluster"/>
    <dgm:cxn modelId="{8218CCFB-B584-415B-AC7D-E52B229FFA6A}" type="presOf" srcId="{F9C77439-9892-441D-BA30-6D7630E93AF2}" destId="{B9B22F85-A5CC-4D10-B590-D72BFC42A5EE}" srcOrd="0" destOrd="0" presId="urn:microsoft.com/office/officeart/2008/layout/RadialCluster"/>
    <dgm:cxn modelId="{E789B836-B2E5-4154-A441-8B5FE5D4C188}" srcId="{F9C77439-9892-441D-BA30-6D7630E93AF2}" destId="{ADE3623E-6E23-4BEE-9FB0-222C24CCDD7D}" srcOrd="0" destOrd="0" parTransId="{4C2E39BE-183D-4F5D-BF98-EC789EA3DD39}" sibTransId="{A969AE45-68D8-47F1-8DF4-084C465ACCD1}"/>
    <dgm:cxn modelId="{FBAC9DC1-C8F3-4F18-B7F1-F7A841B94A48}" type="presOf" srcId="{CAB36BD8-FFC7-4FA7-933F-219DBC2B928A}" destId="{08FA62C2-FA3B-41D0-9452-3855EB21E6E8}" srcOrd="0" destOrd="0" presId="urn:microsoft.com/office/officeart/2008/layout/RadialCluster"/>
    <dgm:cxn modelId="{62E37D6A-11B4-41AD-87C6-35290D0B2DA2}" type="presOf" srcId="{4D62C1BF-CD22-4EA5-B554-DAE92B021751}" destId="{CC22DE38-96FA-44CC-9585-6E7282F3E332}" srcOrd="0" destOrd="0" presId="urn:microsoft.com/office/officeart/2008/layout/RadialCluster"/>
    <dgm:cxn modelId="{43A3937E-0E81-4C9A-B533-021550CA57FB}" srcId="{ADE3623E-6E23-4BEE-9FB0-222C24CCDD7D}" destId="{CAB36BD8-FFC7-4FA7-933F-219DBC2B928A}" srcOrd="2" destOrd="0" parTransId="{5E0076F9-2CA4-4B43-BB07-7B86E6EAD201}" sibTransId="{00B9A0C3-A459-4D5A-BABC-AA05BF910383}"/>
    <dgm:cxn modelId="{1BAD10EE-3FE7-4B86-A8CA-296FCB912F22}" type="presOf" srcId="{5E0076F9-2CA4-4B43-BB07-7B86E6EAD201}" destId="{488F6F25-A618-4B65-A924-AA01CE68949D}" srcOrd="0" destOrd="0" presId="urn:microsoft.com/office/officeart/2008/layout/RadialCluster"/>
    <dgm:cxn modelId="{2056B1DC-4965-451F-A6A3-760BE1382E09}" srcId="{ADE3623E-6E23-4BEE-9FB0-222C24CCDD7D}" destId="{DADC9510-1298-4065-9BDB-EB578DCA7F3E}" srcOrd="0" destOrd="0" parTransId="{4D62C1BF-CD22-4EA5-B554-DAE92B021751}" sibTransId="{CFA7518D-4904-4495-86E2-4E63E5ACE6F0}"/>
    <dgm:cxn modelId="{BF856F83-81CE-419F-80B1-C5150E88F369}" type="presParOf" srcId="{B9B22F85-A5CC-4D10-B590-D72BFC42A5EE}" destId="{DD1C9796-EE22-4973-83E5-94821443D702}" srcOrd="0" destOrd="0" presId="urn:microsoft.com/office/officeart/2008/layout/RadialCluster"/>
    <dgm:cxn modelId="{3283A966-E62B-47FE-A6E4-2291F9F5B561}" type="presParOf" srcId="{DD1C9796-EE22-4973-83E5-94821443D702}" destId="{0BB7236D-38A1-4858-A64F-3190BF5D352C}" srcOrd="0" destOrd="0" presId="urn:microsoft.com/office/officeart/2008/layout/RadialCluster"/>
    <dgm:cxn modelId="{9BBA8AF4-3D21-4B01-BB74-0D1D87E72E20}" type="presParOf" srcId="{DD1C9796-EE22-4973-83E5-94821443D702}" destId="{CC22DE38-96FA-44CC-9585-6E7282F3E332}" srcOrd="1" destOrd="0" presId="urn:microsoft.com/office/officeart/2008/layout/RadialCluster"/>
    <dgm:cxn modelId="{FBA2EBC5-A0F8-4CD5-AF2C-A109F8F958BB}" type="presParOf" srcId="{DD1C9796-EE22-4973-83E5-94821443D702}" destId="{C7856B35-F2B7-4442-802E-7142DFE681B9}" srcOrd="2" destOrd="0" presId="urn:microsoft.com/office/officeart/2008/layout/RadialCluster"/>
    <dgm:cxn modelId="{5BBE161B-4720-4EA5-94D9-302BBD23EC39}" type="presParOf" srcId="{DD1C9796-EE22-4973-83E5-94821443D702}" destId="{CC124FB5-1ECC-467E-A211-802B0F5AC94C}" srcOrd="3" destOrd="0" presId="urn:microsoft.com/office/officeart/2008/layout/RadialCluster"/>
    <dgm:cxn modelId="{7EB502B3-D036-4817-BD15-F5376B7E33A9}" type="presParOf" srcId="{DD1C9796-EE22-4973-83E5-94821443D702}" destId="{A646ADEC-E75B-42FD-9DED-99BEFDDE8EA8}" srcOrd="4" destOrd="0" presId="urn:microsoft.com/office/officeart/2008/layout/RadialCluster"/>
    <dgm:cxn modelId="{0EB0B8C8-63E4-4ECD-9711-9E938C3550B7}" type="presParOf" srcId="{DD1C9796-EE22-4973-83E5-94821443D702}" destId="{488F6F25-A618-4B65-A924-AA01CE68949D}" srcOrd="5" destOrd="0" presId="urn:microsoft.com/office/officeart/2008/layout/RadialCluster"/>
    <dgm:cxn modelId="{9F9D36C9-5128-4C66-B720-8ED0AE6940C0}" type="presParOf" srcId="{DD1C9796-EE22-4973-83E5-94821443D702}" destId="{08FA62C2-FA3B-41D0-9452-3855EB21E6E8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B7236D-38A1-4858-A64F-3190BF5D352C}">
      <dsp:nvSpPr>
        <dsp:cNvPr id="0" name=""/>
        <dsp:cNvSpPr/>
      </dsp:nvSpPr>
      <dsp:spPr>
        <a:xfrm>
          <a:off x="3212031" y="2514599"/>
          <a:ext cx="1784596" cy="53985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FF0000"/>
              </a:solidFill>
            </a:rPr>
            <a:t>Degree</a:t>
          </a:r>
          <a:endParaRPr lang="en-US" sz="3200" b="1" kern="1200" dirty="0">
            <a:solidFill>
              <a:srgbClr val="FF0000"/>
            </a:solidFill>
          </a:endParaRPr>
        </a:p>
      </dsp:txBody>
      <dsp:txXfrm>
        <a:off x="3238385" y="2540953"/>
        <a:ext cx="1731888" cy="487148"/>
      </dsp:txXfrm>
    </dsp:sp>
    <dsp:sp modelId="{CC22DE38-96FA-44CC-9585-6E7282F3E332}">
      <dsp:nvSpPr>
        <dsp:cNvPr id="0" name=""/>
        <dsp:cNvSpPr/>
      </dsp:nvSpPr>
      <dsp:spPr>
        <a:xfrm rot="16200000">
          <a:off x="3423629" y="1833900"/>
          <a:ext cx="136139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61398" y="0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856B35-F2B7-4442-802E-7142DFE681B9}">
      <dsp:nvSpPr>
        <dsp:cNvPr id="0" name=""/>
        <dsp:cNvSpPr/>
      </dsp:nvSpPr>
      <dsp:spPr>
        <a:xfrm>
          <a:off x="2297632" y="243482"/>
          <a:ext cx="3613393" cy="9097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smtClean="0">
              <a:solidFill>
                <a:srgbClr val="00B050"/>
              </a:solidFill>
            </a:rPr>
            <a:t>Positive</a:t>
          </a:r>
          <a:endParaRPr lang="en-US" sz="3400" b="1" kern="1200" dirty="0">
            <a:solidFill>
              <a:srgbClr val="00B050"/>
            </a:solidFill>
          </a:endParaRPr>
        </a:p>
      </dsp:txBody>
      <dsp:txXfrm>
        <a:off x="2342041" y="287891"/>
        <a:ext cx="3524575" cy="820900"/>
      </dsp:txXfrm>
    </dsp:sp>
    <dsp:sp modelId="{CC124FB5-1ECC-467E-A211-802B0F5AC94C}">
      <dsp:nvSpPr>
        <dsp:cNvPr id="0" name=""/>
        <dsp:cNvSpPr/>
      </dsp:nvSpPr>
      <dsp:spPr>
        <a:xfrm rot="1800000">
          <a:off x="4529214" y="3213609"/>
          <a:ext cx="63661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36610" y="0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46ADEC-E75B-42FD-9DED-99BEFDDE8EA8}">
      <dsp:nvSpPr>
        <dsp:cNvPr id="0" name=""/>
        <dsp:cNvSpPr/>
      </dsp:nvSpPr>
      <dsp:spPr>
        <a:xfrm>
          <a:off x="4387013" y="3372761"/>
          <a:ext cx="3048012" cy="9097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smtClean="0">
              <a:solidFill>
                <a:srgbClr val="0070C0"/>
              </a:solidFill>
            </a:rPr>
            <a:t>Comparative</a:t>
          </a:r>
          <a:endParaRPr lang="en-US" sz="3400" b="1" kern="1200" dirty="0">
            <a:solidFill>
              <a:srgbClr val="0070C0"/>
            </a:solidFill>
          </a:endParaRPr>
        </a:p>
      </dsp:txBody>
      <dsp:txXfrm>
        <a:off x="4431422" y="3417170"/>
        <a:ext cx="2959194" cy="820900"/>
      </dsp:txXfrm>
    </dsp:sp>
    <dsp:sp modelId="{488F6F25-A618-4B65-A924-AA01CE68949D}">
      <dsp:nvSpPr>
        <dsp:cNvPr id="0" name=""/>
        <dsp:cNvSpPr/>
      </dsp:nvSpPr>
      <dsp:spPr>
        <a:xfrm rot="9000000">
          <a:off x="3042833" y="3213609"/>
          <a:ext cx="63661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36610" y="0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FA62C2-FA3B-41D0-9452-3855EB21E6E8}">
      <dsp:nvSpPr>
        <dsp:cNvPr id="0" name=""/>
        <dsp:cNvSpPr/>
      </dsp:nvSpPr>
      <dsp:spPr>
        <a:xfrm>
          <a:off x="794574" y="3372761"/>
          <a:ext cx="3006128" cy="9097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smtClean="0">
              <a:solidFill>
                <a:srgbClr val="7030A0"/>
              </a:solidFill>
            </a:rPr>
            <a:t>Superlative</a:t>
          </a:r>
          <a:endParaRPr lang="en-US" sz="3400" b="1" kern="1200" dirty="0">
            <a:solidFill>
              <a:srgbClr val="7030A0"/>
            </a:solidFill>
          </a:endParaRPr>
        </a:p>
      </dsp:txBody>
      <dsp:txXfrm>
        <a:off x="838983" y="3417170"/>
        <a:ext cx="2917310" cy="8209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2868-34EA-4E08-A2AD-AC9860EEBA54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153F-27DF-4F76-90E0-2EB5AA56A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70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2868-34EA-4E08-A2AD-AC9860EEBA54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153F-27DF-4F76-90E0-2EB5AA56A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39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2868-34EA-4E08-A2AD-AC9860EEBA54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153F-27DF-4F76-90E0-2EB5AA56A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6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2868-34EA-4E08-A2AD-AC9860EEBA54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153F-27DF-4F76-90E0-2EB5AA56A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987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2868-34EA-4E08-A2AD-AC9860EEBA54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153F-27DF-4F76-90E0-2EB5AA56A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362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2868-34EA-4E08-A2AD-AC9860EEBA54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153F-27DF-4F76-90E0-2EB5AA56A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987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2868-34EA-4E08-A2AD-AC9860EEBA54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153F-27DF-4F76-90E0-2EB5AA56A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43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2868-34EA-4E08-A2AD-AC9860EEBA54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153F-27DF-4F76-90E0-2EB5AA56A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15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2868-34EA-4E08-A2AD-AC9860EEBA54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153F-27DF-4F76-90E0-2EB5AA56A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94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2868-34EA-4E08-A2AD-AC9860EEBA54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153F-27DF-4F76-90E0-2EB5AA56A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60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2868-34EA-4E08-A2AD-AC9860EEBA54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153F-27DF-4F76-90E0-2EB5AA56A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227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82868-34EA-4E08-A2AD-AC9860EEBA54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7153F-27DF-4F76-90E0-2EB5AA56A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9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9144000" cy="6871855"/>
            <a:chOff x="0" y="0"/>
            <a:chExt cx="9144000" cy="6871855"/>
          </a:xfrm>
        </p:grpSpPr>
        <p:pic>
          <p:nvPicPr>
            <p:cNvPr id="1026" name="Picture 2" descr="D:\bird-of-paradise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029518"/>
              <a:ext cx="9144000" cy="58423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0" y="0"/>
              <a:ext cx="9144000" cy="101566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Welcome to My New Class</a:t>
              </a:r>
              <a:endParaRPr lang="en-US" sz="6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7565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Comparative Degree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015663"/>
            <a:ext cx="9144000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</a:rPr>
              <a:t>Structure-1</a:t>
            </a:r>
            <a:r>
              <a:rPr lang="en-US" sz="3600" b="1" i="1" dirty="0" smtClean="0"/>
              <a:t>: Sub + </a:t>
            </a:r>
            <a:r>
              <a:rPr lang="en-US" sz="3600" b="1" i="1" dirty="0" err="1" smtClean="0"/>
              <a:t>Auxi</a:t>
            </a:r>
            <a:r>
              <a:rPr lang="en-US" sz="3600" b="1" i="1" dirty="0" smtClean="0"/>
              <a:t> verb + Comparative Form of </a:t>
            </a:r>
            <a:r>
              <a:rPr lang="en-US" sz="3600" b="1" i="1" dirty="0" err="1" smtClean="0"/>
              <a:t>Adj</a:t>
            </a:r>
            <a:r>
              <a:rPr lang="en-US" sz="3600" b="1" i="1" dirty="0" smtClean="0"/>
              <a:t> + than +Most other + Extension.</a:t>
            </a:r>
            <a:endParaRPr lang="en-US" sz="36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4636" y="2215992"/>
            <a:ext cx="9144000" cy="175432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</a:rPr>
              <a:t>Ex</a:t>
            </a:r>
            <a:r>
              <a:rPr lang="en-US" dirty="0" smtClean="0"/>
              <a:t>,</a:t>
            </a:r>
          </a:p>
          <a:p>
            <a:r>
              <a:rPr lang="en-US" sz="3600" b="1" i="1" dirty="0" smtClean="0">
                <a:solidFill>
                  <a:srgbClr val="00B050"/>
                </a:solidFill>
              </a:rPr>
              <a:t>1. The Padma is bigger than most other rivers in Bangladesh. </a:t>
            </a:r>
            <a:endParaRPr lang="en-US" sz="3600" b="1" i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035769"/>
            <a:ext cx="9144000" cy="120032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002060"/>
                </a:solidFill>
              </a:rPr>
              <a:t>2. Cox’s Bazar is longer than most other sea-beaches in the world.</a:t>
            </a:r>
            <a:endParaRPr lang="en-US" sz="3600" b="1" i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236098"/>
            <a:ext cx="9144000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C00000"/>
                </a:solidFill>
              </a:rPr>
              <a:t>3. Computer is more famous than most other inventions in the world.</a:t>
            </a:r>
            <a:endParaRPr lang="en-US" sz="3600" b="1" i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456402"/>
            <a:ext cx="9157855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Presented by </a:t>
            </a:r>
            <a:r>
              <a:rPr lang="en-US" b="1" i="1" dirty="0" smtClean="0"/>
              <a:t>Md. </a:t>
            </a:r>
            <a:r>
              <a:rPr lang="en-US" b="1" i="1" dirty="0" err="1" smtClean="0"/>
              <a:t>Rasel</a:t>
            </a:r>
            <a:r>
              <a:rPr lang="en-US" b="1" i="1" dirty="0" smtClean="0"/>
              <a:t> </a:t>
            </a:r>
            <a:r>
              <a:rPr lang="en-US" b="1" i="1" dirty="0" err="1" smtClean="0"/>
              <a:t>Hossain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48037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3600" b="1" i="1" u="sng" dirty="0" smtClean="0">
                <a:solidFill>
                  <a:srgbClr val="FF0000"/>
                </a:solidFill>
              </a:rPr>
              <a:t>Structure-2</a:t>
            </a:r>
            <a:r>
              <a:rPr lang="en-US" sz="3600" b="1" i="1" dirty="0" smtClean="0">
                <a:solidFill>
                  <a:prstClr val="black"/>
                </a:solidFill>
              </a:rPr>
              <a:t>: </a:t>
            </a:r>
            <a:r>
              <a:rPr lang="en-US" sz="3600" b="1" i="1" dirty="0">
                <a:solidFill>
                  <a:prstClr val="black"/>
                </a:solidFill>
              </a:rPr>
              <a:t>Sub + </a:t>
            </a:r>
            <a:r>
              <a:rPr lang="en-US" sz="3600" b="1" i="1" dirty="0" err="1">
                <a:solidFill>
                  <a:prstClr val="black"/>
                </a:solidFill>
              </a:rPr>
              <a:t>Auxi</a:t>
            </a:r>
            <a:r>
              <a:rPr lang="en-US" sz="3600" b="1" i="1" dirty="0">
                <a:solidFill>
                  <a:prstClr val="black"/>
                </a:solidFill>
              </a:rPr>
              <a:t> verb + Comparative Form of </a:t>
            </a:r>
            <a:r>
              <a:rPr lang="en-US" sz="3600" b="1" i="1" dirty="0" err="1">
                <a:solidFill>
                  <a:prstClr val="black"/>
                </a:solidFill>
              </a:rPr>
              <a:t>Adj</a:t>
            </a:r>
            <a:r>
              <a:rPr lang="en-US" sz="3600" b="1" i="1" dirty="0">
                <a:solidFill>
                  <a:prstClr val="black"/>
                </a:solidFill>
              </a:rPr>
              <a:t> + than </a:t>
            </a:r>
            <a:r>
              <a:rPr lang="en-US" sz="3600" b="1" i="1" dirty="0" smtClean="0">
                <a:solidFill>
                  <a:prstClr val="black"/>
                </a:solidFill>
              </a:rPr>
              <a:t>+any </a:t>
            </a:r>
            <a:r>
              <a:rPr lang="en-US" sz="3600" b="1" i="1" dirty="0">
                <a:solidFill>
                  <a:prstClr val="black"/>
                </a:solidFill>
              </a:rPr>
              <a:t>other + Extension.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200329"/>
            <a:ext cx="9144000" cy="175432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i="1" dirty="0" smtClean="0"/>
              <a:t>Ex,</a:t>
            </a:r>
          </a:p>
          <a:p>
            <a:r>
              <a:rPr lang="en-US" sz="3600" b="1" i="1" dirty="0" smtClean="0"/>
              <a:t>1. </a:t>
            </a:r>
            <a:r>
              <a:rPr lang="en-US" sz="3600" b="1" i="1" dirty="0" err="1" smtClean="0"/>
              <a:t>Tamim</a:t>
            </a:r>
            <a:r>
              <a:rPr lang="en-US" sz="3600" b="1" i="1" dirty="0" smtClean="0"/>
              <a:t> is more brilliant than any other students in the class.</a:t>
            </a:r>
            <a:endParaRPr lang="en-US" sz="36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954655"/>
            <a:ext cx="9144000" cy="120032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i="1" dirty="0" smtClean="0"/>
              <a:t>2. </a:t>
            </a:r>
            <a:r>
              <a:rPr lang="en-US" sz="3600" b="1" i="1" dirty="0" err="1" smtClean="0"/>
              <a:t>Hazrat</a:t>
            </a:r>
            <a:r>
              <a:rPr lang="en-US" sz="3600" b="1" i="1" dirty="0" smtClean="0"/>
              <a:t> Mohammad (S.M) is wiser than any other men.</a:t>
            </a:r>
            <a:endParaRPr lang="en-US" sz="36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154984"/>
            <a:ext cx="91440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i="1" dirty="0" smtClean="0"/>
              <a:t>3. Mango is more delicious than any other fruits in Bangladesh.</a:t>
            </a:r>
            <a:endParaRPr lang="en-US" sz="3600" b="1" i="1" dirty="0"/>
          </a:p>
        </p:txBody>
      </p:sp>
      <p:pic>
        <p:nvPicPr>
          <p:cNvPr id="1027" name="Picture 3" descr="D:\s-rock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55313"/>
            <a:ext cx="9143999" cy="1524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108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Superlative Degree</a:t>
            </a:r>
            <a:endParaRPr lang="en-US" sz="6000" b="1" dirty="0"/>
          </a:p>
        </p:txBody>
      </p:sp>
      <p:sp>
        <p:nvSpPr>
          <p:cNvPr id="3" name="Rectangle 2"/>
          <p:cNvSpPr/>
          <p:nvPr/>
        </p:nvSpPr>
        <p:spPr>
          <a:xfrm>
            <a:off x="0" y="1045789"/>
            <a:ext cx="9144000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000" b="1" i="1" dirty="0">
                <a:solidFill>
                  <a:srgbClr val="FF0000"/>
                </a:solidFill>
              </a:rPr>
              <a:t>Structure-1</a:t>
            </a:r>
            <a:r>
              <a:rPr lang="en-US" sz="4000" b="1" i="1" dirty="0"/>
              <a:t>: Sub + </a:t>
            </a:r>
            <a:r>
              <a:rPr lang="en-US" sz="4000" b="1" i="1" dirty="0" err="1"/>
              <a:t>Auxi</a:t>
            </a:r>
            <a:r>
              <a:rPr lang="en-US" sz="4000" b="1" i="1" dirty="0"/>
              <a:t> verb +  </a:t>
            </a:r>
            <a:r>
              <a:rPr lang="en-US" sz="4000" b="1" i="1" dirty="0" smtClean="0"/>
              <a:t>one of the +  superlative </a:t>
            </a:r>
            <a:r>
              <a:rPr lang="en-US" sz="4000" b="1" i="1" dirty="0"/>
              <a:t>Form of </a:t>
            </a:r>
            <a:r>
              <a:rPr lang="en-US" sz="4000" b="1" i="1" dirty="0" err="1"/>
              <a:t>Adj</a:t>
            </a:r>
            <a:r>
              <a:rPr lang="en-US" sz="4000" b="1" i="1" dirty="0"/>
              <a:t> + </a:t>
            </a:r>
            <a:r>
              <a:rPr lang="en-US" sz="4000" b="1" i="1" dirty="0" smtClean="0"/>
              <a:t> </a:t>
            </a:r>
            <a:r>
              <a:rPr lang="en-US" sz="4000" b="1" i="1" dirty="0"/>
              <a:t>Extension.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369228"/>
            <a:ext cx="9144000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i="1" dirty="0" smtClean="0"/>
              <a:t>Ex,</a:t>
            </a:r>
          </a:p>
          <a:p>
            <a:r>
              <a:rPr lang="en-US" sz="3600" b="1" i="1" dirty="0" smtClean="0"/>
              <a:t>1. The Padma is one of the biggest rivers in Bangladesh.</a:t>
            </a:r>
            <a:endParaRPr lang="en-US" sz="36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123554"/>
            <a:ext cx="9144000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i="1" dirty="0" smtClean="0"/>
              <a:t>2.Cox’s Bazar is one of the longest sea-beaches in the world.</a:t>
            </a:r>
            <a:endParaRPr lang="en-US" sz="36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323883"/>
            <a:ext cx="914400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i="1" dirty="0" smtClean="0"/>
              <a:t>3.Computer is one of the most famous inventions in the world.</a:t>
            </a:r>
            <a:endParaRPr lang="en-US" sz="36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524212"/>
            <a:ext cx="914400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i="1" dirty="0" smtClean="0"/>
              <a:t>Presented by Md. </a:t>
            </a:r>
            <a:r>
              <a:rPr lang="en-US" b="1" i="1" dirty="0" err="1" smtClean="0"/>
              <a:t>Rasel</a:t>
            </a:r>
            <a:r>
              <a:rPr lang="en-US" b="1" i="1" dirty="0" smtClean="0"/>
              <a:t> </a:t>
            </a:r>
            <a:r>
              <a:rPr lang="en-US" b="1" i="1" dirty="0" err="1" smtClean="0"/>
              <a:t>Hossain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44442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4636" y="0"/>
            <a:ext cx="9178636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sz="4000" b="1" i="1" dirty="0" smtClean="0">
                <a:solidFill>
                  <a:srgbClr val="FF0000"/>
                </a:solidFill>
              </a:rPr>
              <a:t>Structure-2</a:t>
            </a:r>
            <a:r>
              <a:rPr lang="en-US" sz="4000" b="1" i="1" dirty="0" smtClean="0">
                <a:solidFill>
                  <a:prstClr val="black"/>
                </a:solidFill>
              </a:rPr>
              <a:t>: </a:t>
            </a:r>
            <a:r>
              <a:rPr lang="en-US" sz="4000" b="1" i="1" dirty="0">
                <a:solidFill>
                  <a:srgbClr val="002060"/>
                </a:solidFill>
              </a:rPr>
              <a:t>Sub + </a:t>
            </a:r>
            <a:r>
              <a:rPr lang="en-US" sz="4000" b="1" i="1" dirty="0" err="1">
                <a:solidFill>
                  <a:srgbClr val="002060"/>
                </a:solidFill>
              </a:rPr>
              <a:t>Auxi</a:t>
            </a:r>
            <a:r>
              <a:rPr lang="en-US" sz="4000" b="1" i="1" dirty="0">
                <a:solidFill>
                  <a:srgbClr val="002060"/>
                </a:solidFill>
              </a:rPr>
              <a:t> verb + </a:t>
            </a:r>
            <a:r>
              <a:rPr lang="en-US" sz="4000" b="1" i="1" dirty="0" smtClean="0">
                <a:solidFill>
                  <a:srgbClr val="002060"/>
                </a:solidFill>
              </a:rPr>
              <a:t> </a:t>
            </a:r>
            <a:r>
              <a:rPr lang="en-US" sz="4000" b="1" i="1" dirty="0">
                <a:solidFill>
                  <a:srgbClr val="002060"/>
                </a:solidFill>
              </a:rPr>
              <a:t>the +  superlative Form of </a:t>
            </a:r>
            <a:r>
              <a:rPr lang="en-US" sz="4000" b="1" i="1" dirty="0" err="1">
                <a:solidFill>
                  <a:srgbClr val="002060"/>
                </a:solidFill>
              </a:rPr>
              <a:t>Adj</a:t>
            </a:r>
            <a:r>
              <a:rPr lang="en-US" sz="4000" b="1" i="1" dirty="0">
                <a:solidFill>
                  <a:srgbClr val="002060"/>
                </a:solidFill>
              </a:rPr>
              <a:t> +  Extension.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323439"/>
            <a:ext cx="9144000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i="1" dirty="0" smtClean="0"/>
              <a:t>Ex,</a:t>
            </a:r>
          </a:p>
          <a:p>
            <a:r>
              <a:rPr lang="en-US" sz="3600" b="1" i="1" dirty="0" smtClean="0"/>
              <a:t>1.Tamim is the most brilliant student in the class.</a:t>
            </a:r>
            <a:endParaRPr lang="en-US" sz="36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-34636" y="3077765"/>
            <a:ext cx="9178636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i="1" dirty="0" smtClean="0"/>
              <a:t>2. </a:t>
            </a:r>
            <a:r>
              <a:rPr lang="en-US" sz="3600" b="1" i="1" dirty="0" err="1" smtClean="0"/>
              <a:t>Hazrat</a:t>
            </a:r>
            <a:r>
              <a:rPr lang="en-US" sz="3600" b="1" i="1" dirty="0" smtClean="0"/>
              <a:t> Mohammad (S.M) is the </a:t>
            </a:r>
            <a:r>
              <a:rPr lang="en-US" sz="3600" b="1" i="1" dirty="0" err="1" smtClean="0"/>
              <a:t>wiset</a:t>
            </a:r>
            <a:r>
              <a:rPr lang="en-US" sz="3600" b="1" i="1" dirty="0" smtClean="0"/>
              <a:t> man.</a:t>
            </a:r>
            <a:endParaRPr lang="en-US" sz="36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724096"/>
            <a:ext cx="91440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i="1" dirty="0" smtClean="0"/>
              <a:t>3. Mango is the most delicious fruit in Bangladesh.</a:t>
            </a:r>
            <a:endParaRPr lang="en-US" sz="3200" b="1" i="1" dirty="0"/>
          </a:p>
        </p:txBody>
      </p:sp>
      <p:pic>
        <p:nvPicPr>
          <p:cNvPr id="2050" name="Picture 2" descr="D:\flow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57362"/>
            <a:ext cx="9144000" cy="2556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696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557"/>
            <a:ext cx="9144000" cy="101566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i="1" dirty="0" smtClean="0"/>
              <a:t>Individual Work</a:t>
            </a:r>
            <a:endParaRPr lang="en-US" sz="60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02022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1020220"/>
            <a:ext cx="9144000" cy="24929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</a:rPr>
              <a:t># Change the following sentences as direct.</a:t>
            </a:r>
          </a:p>
          <a:p>
            <a:pPr marL="342900" indent="-342900">
              <a:buAutoNum type="arabicPeriod"/>
            </a:pPr>
            <a:r>
              <a:rPr lang="en-US" sz="2400" b="1" i="1" dirty="0" smtClean="0">
                <a:solidFill>
                  <a:srgbClr val="002060"/>
                </a:solidFill>
              </a:rPr>
              <a:t>No other city is as big as Dhaka.(Superlative)</a:t>
            </a:r>
          </a:p>
          <a:p>
            <a:pPr marL="342900" indent="-342900">
              <a:buAutoNum type="arabicPeriod"/>
            </a:pPr>
            <a:r>
              <a:rPr lang="en-US" sz="2400" b="1" i="1" dirty="0" smtClean="0">
                <a:solidFill>
                  <a:srgbClr val="002060"/>
                </a:solidFill>
              </a:rPr>
              <a:t>Cricket is one of the popular games in the world.(Positive)</a:t>
            </a:r>
          </a:p>
          <a:p>
            <a:pPr marL="342900" indent="-342900">
              <a:buAutoNum type="arabicPeriod"/>
            </a:pPr>
            <a:r>
              <a:rPr lang="en-US" sz="2400" b="1" i="1" dirty="0" smtClean="0">
                <a:solidFill>
                  <a:srgbClr val="002060"/>
                </a:solidFill>
              </a:rPr>
              <a:t>Corruption is the worst evil.(Comparative)</a:t>
            </a:r>
          </a:p>
          <a:p>
            <a:pPr marL="342900" indent="-342900">
              <a:buAutoNum type="arabicPeriod"/>
            </a:pPr>
            <a:r>
              <a:rPr lang="en-US" sz="2400" b="1" i="1" dirty="0" smtClean="0">
                <a:solidFill>
                  <a:srgbClr val="002060"/>
                </a:solidFill>
              </a:rPr>
              <a:t>Very few inventions are as wonderful as mobile phone.(Superlative)</a:t>
            </a:r>
          </a:p>
          <a:p>
            <a:pPr marL="342900" indent="-342900">
              <a:buAutoNum type="arabicPeriod"/>
            </a:pPr>
            <a:r>
              <a:rPr lang="en-US" sz="2400" b="1" i="1" dirty="0" smtClean="0">
                <a:solidFill>
                  <a:srgbClr val="002060"/>
                </a:solidFill>
              </a:rPr>
              <a:t>Book is better than any other friends in this world.(Positive)</a:t>
            </a:r>
            <a:endParaRPr lang="en-US" sz="2400" b="1" i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D:\2010-12-01__f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13210"/>
            <a:ext cx="9144000" cy="3489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252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2438400" y="154403"/>
            <a:ext cx="3276600" cy="2057400"/>
            <a:chOff x="2438400" y="154403"/>
            <a:chExt cx="3276600" cy="2057400"/>
          </a:xfrm>
        </p:grpSpPr>
        <p:sp>
          <p:nvSpPr>
            <p:cNvPr id="9" name="Up Arrow 8"/>
            <p:cNvSpPr/>
            <p:nvPr/>
          </p:nvSpPr>
          <p:spPr>
            <a:xfrm>
              <a:off x="2438400" y="154403"/>
              <a:ext cx="3276600" cy="2057400"/>
            </a:xfrm>
            <a:prstGeom prst="upArrow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29000" y="990600"/>
              <a:ext cx="1295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u="sng" dirty="0" smtClean="0">
                  <a:solidFill>
                    <a:srgbClr val="FF0000"/>
                  </a:solidFill>
                </a:rPr>
                <a:t>HW</a:t>
              </a:r>
              <a:endParaRPr lang="en-US" sz="5400" b="1" u="sng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0" y="2281076"/>
            <a:ext cx="9144000" cy="458587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600" b="1" i="1" u="sng" dirty="0">
                <a:solidFill>
                  <a:srgbClr val="FF0000"/>
                </a:solidFill>
              </a:rPr>
              <a:t># Change the following sentences as direct</a:t>
            </a:r>
            <a:r>
              <a:rPr lang="en-US" sz="3600" b="1" i="1" u="sng" dirty="0" smtClean="0">
                <a:solidFill>
                  <a:srgbClr val="FF0000"/>
                </a:solidFill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3200" b="1" i="1" dirty="0" smtClean="0"/>
              <a:t>Very few inventions are as wonderful as Television.(Superlative)</a:t>
            </a:r>
          </a:p>
          <a:p>
            <a:pPr marL="342900" indent="-342900">
              <a:buAutoNum type="arabicPeriod"/>
            </a:pPr>
            <a:r>
              <a:rPr lang="en-US" sz="3200" b="1" i="1" dirty="0" smtClean="0"/>
              <a:t>No other metal is as precious as gold.(Comparative)</a:t>
            </a:r>
          </a:p>
          <a:p>
            <a:pPr marL="342900" indent="-342900">
              <a:buAutoNum type="arabicPeriod"/>
            </a:pPr>
            <a:r>
              <a:rPr lang="en-US" sz="3200" b="1" i="1" dirty="0" smtClean="0"/>
              <a:t>Iron is harder than any other things.(Positive)</a:t>
            </a:r>
          </a:p>
          <a:p>
            <a:pPr marL="342900" indent="-342900">
              <a:buAutoNum type="arabicPeriod"/>
            </a:pPr>
            <a:r>
              <a:rPr lang="en-US" sz="3200" b="1" i="1" dirty="0" smtClean="0"/>
              <a:t>Honesty is the best virtue.(positive)</a:t>
            </a:r>
          </a:p>
          <a:p>
            <a:pPr marL="342900" indent="-342900">
              <a:buAutoNum type="arabicPeriod"/>
            </a:pPr>
            <a:r>
              <a:rPr lang="en-US" sz="3200" b="1" i="1" dirty="0" smtClean="0"/>
              <a:t>Corruption is worse than most other evils.(Superlative)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292253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7709" y="0"/>
            <a:ext cx="9144000" cy="6858000"/>
            <a:chOff x="27709" y="0"/>
            <a:chExt cx="9144000" cy="6858000"/>
          </a:xfrm>
        </p:grpSpPr>
        <p:sp>
          <p:nvSpPr>
            <p:cNvPr id="2" name="TextBox 1"/>
            <p:cNvSpPr txBox="1"/>
            <p:nvPr/>
          </p:nvSpPr>
          <p:spPr>
            <a:xfrm>
              <a:off x="27709" y="0"/>
              <a:ext cx="9144000" cy="110799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6600" b="1" i="1" dirty="0" smtClean="0"/>
                <a:t>Goodbye Students</a:t>
              </a:r>
              <a:endParaRPr lang="en-US" sz="6600" b="1" i="1" dirty="0"/>
            </a:p>
          </p:txBody>
        </p:sp>
        <p:pic>
          <p:nvPicPr>
            <p:cNvPr id="3074" name="Picture 2" descr="D:\p121051elb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09" y="1107996"/>
              <a:ext cx="9144000" cy="57500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58285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Picture\IMG_20180916_1119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0"/>
            <a:ext cx="3616036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" y="3581400"/>
            <a:ext cx="91440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09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0382" y="1797628"/>
            <a:ext cx="1066800" cy="838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231573" y="1575955"/>
            <a:ext cx="1905000" cy="1066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141027" y="1042555"/>
            <a:ext cx="2514600" cy="1600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7482" y="4457700"/>
            <a:ext cx="2133600" cy="1905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184073" y="4610100"/>
            <a:ext cx="1447800" cy="1600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162800" y="4953000"/>
            <a:ext cx="6096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30382" y="35814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</a:t>
            </a:r>
            <a:r>
              <a:rPr lang="en-US" sz="2800" b="1" dirty="0" smtClean="0"/>
              <a:t>mall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184073" y="364295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Smaller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664036" y="3614409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Smallest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54182" y="569267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Big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352800" y="459432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Bigger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248400" y="459432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Biggest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1559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7709" y="0"/>
            <a:ext cx="9171709" cy="6858000"/>
            <a:chOff x="-27709" y="0"/>
            <a:chExt cx="9171709" cy="6858000"/>
          </a:xfrm>
        </p:grpSpPr>
        <p:sp>
          <p:nvSpPr>
            <p:cNvPr id="5" name="TextBox 4"/>
            <p:cNvSpPr txBox="1"/>
            <p:nvPr/>
          </p:nvSpPr>
          <p:spPr>
            <a:xfrm>
              <a:off x="-27709" y="0"/>
              <a:ext cx="9144000" cy="387798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6600" dirty="0" smtClean="0">
                  <a:solidFill>
                    <a:srgbClr val="FF0000"/>
                  </a:solidFill>
                </a:rPr>
                <a:t>Today’s topic is </a:t>
              </a:r>
            </a:p>
            <a:p>
              <a:endParaRPr lang="en-US" sz="6000" dirty="0"/>
            </a:p>
            <a:p>
              <a:r>
                <a:rPr lang="en-US" sz="6000" dirty="0" smtClean="0">
                  <a:solidFill>
                    <a:srgbClr val="00B050"/>
                  </a:solidFill>
                </a:rPr>
                <a:t>Degree of Comparison/ Adjective of Comparison</a:t>
              </a:r>
              <a:endParaRPr lang="en-US" sz="6000" dirty="0">
                <a:solidFill>
                  <a:srgbClr val="00B050"/>
                </a:solidFill>
              </a:endParaRPr>
            </a:p>
          </p:txBody>
        </p:sp>
        <p:pic>
          <p:nvPicPr>
            <p:cNvPr id="3074" name="Picture 2" descr="D:\s-rocket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855" y="3877985"/>
              <a:ext cx="9157855" cy="29800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29164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Learning outcome:</a:t>
            </a:r>
          </a:p>
          <a:p>
            <a:pPr marL="342900" indent="-342900">
              <a:buAutoNum type="arabicPeriod"/>
            </a:pPr>
            <a:r>
              <a:rPr lang="en-US" dirty="0" smtClean="0"/>
              <a:t>Know about Degree of Comparison</a:t>
            </a:r>
          </a:p>
          <a:p>
            <a:pPr marL="342900" indent="-342900">
              <a:buFontTx/>
              <a:buAutoNum type="arabicPeriod"/>
            </a:pPr>
            <a:r>
              <a:rPr lang="en-US" dirty="0"/>
              <a:t>Able to identify degree</a:t>
            </a:r>
          </a:p>
          <a:p>
            <a:pPr marL="342900" indent="-342900">
              <a:buAutoNum type="arabicPeriod"/>
            </a:pPr>
            <a:r>
              <a:rPr lang="en-US" dirty="0" smtClean="0"/>
              <a:t>Change the form of Degree</a:t>
            </a:r>
            <a:endParaRPr lang="en-US" dirty="0"/>
          </a:p>
        </p:txBody>
      </p:sp>
      <p:pic>
        <p:nvPicPr>
          <p:cNvPr id="1026" name="Picture 2" descr="D:\rock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5037"/>
            <a:ext cx="9144000" cy="260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rock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114801"/>
            <a:ext cx="5562600" cy="2760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rock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14800"/>
            <a:ext cx="3581400" cy="2736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7493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n-US" sz="5600" dirty="0">
                <a:solidFill>
                  <a:prstClr val="black"/>
                </a:solidFill>
                <a:ea typeface="+mn-ea"/>
                <a:cs typeface="+mn-cs"/>
              </a:rPr>
              <a:t>Classification of Degree</a:t>
            </a:r>
            <a:br>
              <a:rPr lang="en-US" sz="5600" dirty="0">
                <a:solidFill>
                  <a:prstClr val="black"/>
                </a:solidFill>
                <a:ea typeface="+mn-ea"/>
                <a:cs typeface="+mn-cs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04218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901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251839"/>
              </p:ext>
            </p:extLst>
          </p:nvPr>
        </p:nvGraphicFramePr>
        <p:xfrm>
          <a:off x="34636" y="73783"/>
          <a:ext cx="9144000" cy="676897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590736"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Positive Form of </a:t>
                      </a:r>
                      <a:r>
                        <a:rPr lang="en-US" sz="2000" b="1" i="1" dirty="0" err="1" smtClean="0"/>
                        <a:t>Adj</a:t>
                      </a:r>
                      <a:r>
                        <a:rPr lang="en-US" sz="2000" b="1" i="1" dirty="0" smtClean="0"/>
                        <a:t> 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Comparative Form of </a:t>
                      </a:r>
                      <a:r>
                        <a:rPr lang="en-US" sz="2000" b="1" i="1" dirty="0" err="1" smtClean="0"/>
                        <a:t>Adj</a:t>
                      </a:r>
                      <a:r>
                        <a:rPr lang="en-US" sz="2000" b="1" i="1" dirty="0" smtClean="0"/>
                        <a:t> 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 smtClean="0"/>
                        <a:t>Superlative Form of </a:t>
                      </a:r>
                      <a:r>
                        <a:rPr lang="en-US" sz="2000" b="1" i="1" dirty="0" err="1" smtClean="0"/>
                        <a:t>Adj</a:t>
                      </a:r>
                      <a:r>
                        <a:rPr lang="en-US" sz="2000" b="1" i="1" dirty="0" smtClean="0"/>
                        <a:t>   </a:t>
                      </a:r>
                    </a:p>
                    <a:p>
                      <a:endParaRPr lang="en-US" sz="2000" b="1" i="1" dirty="0"/>
                    </a:p>
                  </a:txBody>
                  <a:tcPr/>
                </a:tc>
              </a:tr>
              <a:tr h="473527"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good 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better 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best</a:t>
                      </a:r>
                      <a:endParaRPr lang="en-US" sz="2000" b="1" i="1" dirty="0"/>
                    </a:p>
                  </a:txBody>
                  <a:tcPr/>
                </a:tc>
              </a:tr>
              <a:tr h="661226"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bad 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Worse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Worst</a:t>
                      </a:r>
                      <a:endParaRPr lang="en-US" sz="2000" b="1" i="1" dirty="0"/>
                    </a:p>
                  </a:txBody>
                  <a:tcPr/>
                </a:tc>
              </a:tr>
              <a:tr h="661226"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Big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Bigger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Biggest</a:t>
                      </a:r>
                      <a:endParaRPr lang="en-US" sz="2000" b="1" i="1" dirty="0"/>
                    </a:p>
                  </a:txBody>
                  <a:tcPr/>
                </a:tc>
              </a:tr>
              <a:tr h="661226"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Long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Longer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Longest</a:t>
                      </a:r>
                      <a:endParaRPr lang="en-US" sz="2000" b="1" i="1" dirty="0"/>
                    </a:p>
                  </a:txBody>
                  <a:tcPr/>
                </a:tc>
              </a:tr>
              <a:tr h="661226"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Large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Larger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Largest</a:t>
                      </a:r>
                      <a:endParaRPr lang="en-US" sz="2000" b="1" i="1" dirty="0"/>
                    </a:p>
                  </a:txBody>
                  <a:tcPr/>
                </a:tc>
              </a:tr>
              <a:tr h="661226"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Beautiful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More</a:t>
                      </a:r>
                      <a:r>
                        <a:rPr lang="en-US" sz="2000" b="1" i="1" baseline="0" dirty="0" smtClean="0"/>
                        <a:t> beautiful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Most beautiful</a:t>
                      </a:r>
                      <a:endParaRPr lang="en-US" sz="2000" b="1" i="1" dirty="0"/>
                    </a:p>
                  </a:txBody>
                  <a:tcPr/>
                </a:tc>
              </a:tr>
              <a:tr h="661226"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Useful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More useful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Most useful</a:t>
                      </a:r>
                      <a:endParaRPr lang="en-US" sz="2000" b="1" i="1" dirty="0"/>
                    </a:p>
                  </a:txBody>
                  <a:tcPr/>
                </a:tc>
              </a:tr>
              <a:tr h="661226"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Brilliant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More brilliant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Most brilliant</a:t>
                      </a:r>
                      <a:endParaRPr lang="en-US" sz="2000" b="1" i="1" dirty="0"/>
                    </a:p>
                  </a:txBody>
                  <a:tcPr/>
                </a:tc>
              </a:tr>
              <a:tr h="965828"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Wise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More wise 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Most wise</a:t>
                      </a:r>
                      <a:endParaRPr lang="en-US" sz="2000" b="1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75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i="1" dirty="0" smtClean="0">
                <a:solidFill>
                  <a:srgbClr val="FF0000"/>
                </a:solidFill>
              </a:rPr>
              <a:t>Positive Degree</a:t>
            </a:r>
            <a:endParaRPr lang="en-US" sz="4800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830997"/>
            <a:ext cx="9144000" cy="113877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400" b="1" i="1" u="sng" dirty="0" smtClean="0">
                <a:solidFill>
                  <a:srgbClr val="FF0000"/>
                </a:solidFill>
              </a:rPr>
              <a:t>Structure-1</a:t>
            </a:r>
            <a:r>
              <a:rPr lang="en-US" sz="3400" b="1" i="1" dirty="0" smtClean="0">
                <a:solidFill>
                  <a:srgbClr val="00B050"/>
                </a:solidFill>
              </a:rPr>
              <a:t>: Very few + extension + </a:t>
            </a:r>
            <a:r>
              <a:rPr lang="en-US" sz="3400" b="1" i="1" dirty="0" err="1" smtClean="0">
                <a:solidFill>
                  <a:srgbClr val="00B050"/>
                </a:solidFill>
              </a:rPr>
              <a:t>Auxi</a:t>
            </a:r>
            <a:r>
              <a:rPr lang="en-US" sz="3400" b="1" i="1" dirty="0" smtClean="0">
                <a:solidFill>
                  <a:srgbClr val="00B050"/>
                </a:solidFill>
              </a:rPr>
              <a:t> verb + as + positive form of </a:t>
            </a:r>
            <a:r>
              <a:rPr lang="en-US" sz="3400" b="1" i="1" dirty="0" err="1" smtClean="0">
                <a:solidFill>
                  <a:srgbClr val="00B050"/>
                </a:solidFill>
              </a:rPr>
              <a:t>adj</a:t>
            </a:r>
            <a:r>
              <a:rPr lang="en-US" sz="3400" b="1" i="1" dirty="0" smtClean="0">
                <a:solidFill>
                  <a:srgbClr val="00B050"/>
                </a:solidFill>
              </a:rPr>
              <a:t> + as + sub(Noun/pronoun</a:t>
            </a:r>
            <a:r>
              <a:rPr lang="en-US" sz="3400" dirty="0" smtClean="0"/>
              <a:t>)</a:t>
            </a:r>
            <a:endParaRPr lang="en-US" sz="3400" dirty="0"/>
          </a:p>
        </p:txBody>
      </p:sp>
      <p:sp>
        <p:nvSpPr>
          <p:cNvPr id="4" name="TextBox 3"/>
          <p:cNvSpPr txBox="1"/>
          <p:nvPr/>
        </p:nvSpPr>
        <p:spPr>
          <a:xfrm>
            <a:off x="-27709" y="1942851"/>
            <a:ext cx="9144000" cy="16312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Ex, </a:t>
            </a:r>
          </a:p>
          <a:p>
            <a:r>
              <a:rPr lang="en-US" sz="3200" b="1" i="1" dirty="0" smtClean="0"/>
              <a:t>1. Very few rivers in Bangladesh are as big as the </a:t>
            </a:r>
            <a:r>
              <a:rPr lang="en-US" sz="3200" b="1" i="1" dirty="0" err="1" smtClean="0"/>
              <a:t>padma</a:t>
            </a:r>
            <a:r>
              <a:rPr lang="en-US" sz="3200" b="1" i="1" dirty="0" smtClean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3657600"/>
            <a:ext cx="91162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i="1" dirty="0">
                <a:solidFill>
                  <a:srgbClr val="7030A0"/>
                </a:solidFill>
              </a:rPr>
              <a:t>2. Very few sea-beaches in the world are as long as the Cox’s Bazar</a:t>
            </a:r>
            <a:r>
              <a:rPr lang="en-US" sz="3200" b="1" i="1" dirty="0" smtClean="0">
                <a:solidFill>
                  <a:srgbClr val="7030A0"/>
                </a:solidFill>
              </a:rPr>
              <a:t>.</a:t>
            </a:r>
            <a:endParaRPr lang="en-US" sz="3200" b="1" i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105400"/>
            <a:ext cx="9116291" cy="107721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3200" b="1" i="1" dirty="0">
                <a:solidFill>
                  <a:srgbClr val="002060"/>
                </a:solidFill>
              </a:rPr>
              <a:t>3. Very few inventions in the world are as famous as Computer.</a:t>
            </a:r>
          </a:p>
        </p:txBody>
      </p:sp>
    </p:spTree>
    <p:extLst>
      <p:ext uri="{BB962C8B-B14F-4D97-AF65-F5344CB8AC3E}">
        <p14:creationId xmlns:p14="http://schemas.microsoft.com/office/powerpoint/2010/main" val="132161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8628"/>
            <a:ext cx="9144000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sz="4000" b="1" i="1" u="sng" dirty="0">
                <a:solidFill>
                  <a:srgbClr val="FF0000"/>
                </a:solidFill>
              </a:rPr>
              <a:t>Structure-2</a:t>
            </a:r>
            <a:r>
              <a:rPr lang="en-US" sz="4000" b="1" i="1" dirty="0">
                <a:solidFill>
                  <a:srgbClr val="00B050"/>
                </a:solidFill>
              </a:rPr>
              <a:t>: No other + extension + </a:t>
            </a:r>
            <a:r>
              <a:rPr lang="en-US" sz="4000" b="1" i="1" dirty="0" err="1">
                <a:solidFill>
                  <a:srgbClr val="00B050"/>
                </a:solidFill>
              </a:rPr>
              <a:t>Auxi</a:t>
            </a:r>
            <a:r>
              <a:rPr lang="en-US" sz="4000" b="1" i="1" dirty="0">
                <a:solidFill>
                  <a:srgbClr val="00B050"/>
                </a:solidFill>
              </a:rPr>
              <a:t> verb + as + positive form of </a:t>
            </a:r>
            <a:r>
              <a:rPr lang="en-US" sz="4000" b="1" i="1" dirty="0" err="1">
                <a:solidFill>
                  <a:srgbClr val="00B050"/>
                </a:solidFill>
              </a:rPr>
              <a:t>adj</a:t>
            </a:r>
            <a:r>
              <a:rPr lang="en-US" sz="4000" b="1" i="1" dirty="0">
                <a:solidFill>
                  <a:srgbClr val="00B050"/>
                </a:solidFill>
              </a:rPr>
              <a:t> + as + sub(Noun/pronoun)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22995"/>
            <a:ext cx="9144000" cy="18158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Ex</a:t>
            </a:r>
            <a:r>
              <a:rPr lang="en-US" dirty="0">
                <a:solidFill>
                  <a:srgbClr val="FF0000"/>
                </a:solidFill>
              </a:rPr>
              <a:t>,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sz="3600" dirty="0" smtClean="0"/>
              <a:t>1. No other students in the class is as brilliant as </a:t>
            </a:r>
            <a:r>
              <a:rPr lang="en-US" sz="3600" dirty="0" err="1" smtClean="0"/>
              <a:t>Tamim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875782"/>
            <a:ext cx="9144000" cy="107721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dirty="0"/>
              <a:t>2</a:t>
            </a:r>
            <a:r>
              <a:rPr lang="en-US" sz="3200" b="1" dirty="0" smtClean="0"/>
              <a:t>. No other men is as wise as </a:t>
            </a:r>
            <a:r>
              <a:rPr lang="en-US" sz="3200" b="1" dirty="0" err="1" smtClean="0"/>
              <a:t>Hazrat</a:t>
            </a:r>
            <a:r>
              <a:rPr lang="en-US" sz="3200" b="1" dirty="0" smtClean="0"/>
              <a:t> Mohammad (S.M)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953000"/>
            <a:ext cx="9144000" cy="107721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i="1" dirty="0" smtClean="0"/>
              <a:t>3. No other fruits in Bangladesh is as delicious as mango.</a:t>
            </a:r>
            <a:endParaRPr lang="en-US" sz="3200" b="1" i="1" dirty="0"/>
          </a:p>
        </p:txBody>
      </p:sp>
      <p:sp>
        <p:nvSpPr>
          <p:cNvPr id="5" name="Rectangle 4"/>
          <p:cNvSpPr/>
          <p:nvPr/>
        </p:nvSpPr>
        <p:spPr>
          <a:xfrm>
            <a:off x="0" y="6486298"/>
            <a:ext cx="91440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r"/>
            <a:r>
              <a:rPr lang="en-US" b="1" i="1" dirty="0">
                <a:solidFill>
                  <a:prstClr val="white"/>
                </a:solidFill>
              </a:rPr>
              <a:t>Presented by Md. </a:t>
            </a:r>
            <a:r>
              <a:rPr lang="en-US" b="1" i="1" dirty="0" err="1">
                <a:solidFill>
                  <a:prstClr val="white"/>
                </a:solidFill>
              </a:rPr>
              <a:t>Rasel</a:t>
            </a:r>
            <a:r>
              <a:rPr lang="en-US" b="1" i="1" dirty="0">
                <a:solidFill>
                  <a:prstClr val="white"/>
                </a:solidFill>
              </a:rPr>
              <a:t> </a:t>
            </a:r>
            <a:r>
              <a:rPr lang="en-US" b="1" i="1" dirty="0" err="1">
                <a:solidFill>
                  <a:prstClr val="white"/>
                </a:solidFill>
              </a:rPr>
              <a:t>Hossain</a:t>
            </a:r>
            <a:endParaRPr lang="en-US" b="1" i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96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</TotalTime>
  <Words>608</Words>
  <Application>Microsoft Office PowerPoint</Application>
  <PresentationFormat>On-screen Show (4:3)</PresentationFormat>
  <Paragraphs>102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Classification of Degree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38</cp:revision>
  <dcterms:created xsi:type="dcterms:W3CDTF">2020-05-01T07:51:01Z</dcterms:created>
  <dcterms:modified xsi:type="dcterms:W3CDTF">2020-05-08T09:10:42Z</dcterms:modified>
</cp:coreProperties>
</file>