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1" r:id="rId3"/>
    <p:sldId id="256" r:id="rId4"/>
    <p:sldId id="265" r:id="rId5"/>
    <p:sldId id="266" r:id="rId6"/>
    <p:sldId id="267" r:id="rId7"/>
    <p:sldId id="268" r:id="rId8"/>
    <p:sldId id="269" r:id="rId9"/>
    <p:sldId id="273" r:id="rId10"/>
    <p:sldId id="272" r:id="rId11"/>
    <p:sldId id="282" r:id="rId12"/>
    <p:sldId id="274" r:id="rId13"/>
    <p:sldId id="275" r:id="rId14"/>
    <p:sldId id="276" r:id="rId15"/>
    <p:sldId id="277" r:id="rId16"/>
    <p:sldId id="278" r:id="rId17"/>
    <p:sldId id="283" r:id="rId18"/>
    <p:sldId id="284" r:id="rId19"/>
    <p:sldId id="280"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94075-FF67-4E32-8EEE-172F10CE3470}"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A2227-F889-4DEB-AC79-C1B2234D19A1}" type="slidenum">
              <a:rPr lang="en-US" smtClean="0"/>
              <a:t>‹#›</a:t>
            </a:fld>
            <a:endParaRPr lang="en-US"/>
          </a:p>
        </p:txBody>
      </p:sp>
    </p:spTree>
    <p:extLst>
      <p:ext uri="{BB962C8B-B14F-4D97-AF65-F5344CB8AC3E}">
        <p14:creationId xmlns:p14="http://schemas.microsoft.com/office/powerpoint/2010/main" val="252469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5E4D4-75D8-4449-B606-7C395292A482}" type="slidenum">
              <a:rPr lang="en-US" smtClean="0"/>
              <a:t>7</a:t>
            </a:fld>
            <a:endParaRPr lang="en-US"/>
          </a:p>
        </p:txBody>
      </p:sp>
    </p:spTree>
    <p:extLst>
      <p:ext uri="{BB962C8B-B14F-4D97-AF65-F5344CB8AC3E}">
        <p14:creationId xmlns:p14="http://schemas.microsoft.com/office/powerpoint/2010/main" val="285145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5E4D4-75D8-4449-B606-7C395292A482}" type="slidenum">
              <a:rPr lang="en-US" smtClean="0"/>
              <a:t>8</a:t>
            </a:fld>
            <a:endParaRPr lang="en-US"/>
          </a:p>
        </p:txBody>
      </p:sp>
    </p:spTree>
    <p:extLst>
      <p:ext uri="{BB962C8B-B14F-4D97-AF65-F5344CB8AC3E}">
        <p14:creationId xmlns:p14="http://schemas.microsoft.com/office/powerpoint/2010/main" val="73501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5E4D4-75D8-4449-B606-7C395292A482}" type="slidenum">
              <a:rPr lang="en-US" smtClean="0"/>
              <a:t>9</a:t>
            </a:fld>
            <a:endParaRPr lang="en-US"/>
          </a:p>
        </p:txBody>
      </p:sp>
    </p:spTree>
    <p:extLst>
      <p:ext uri="{BB962C8B-B14F-4D97-AF65-F5344CB8AC3E}">
        <p14:creationId xmlns:p14="http://schemas.microsoft.com/office/powerpoint/2010/main" val="97649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5E4D4-75D8-4449-B606-7C395292A482}" type="slidenum">
              <a:rPr lang="en-US" smtClean="0"/>
              <a:t>16</a:t>
            </a:fld>
            <a:endParaRPr lang="en-US"/>
          </a:p>
        </p:txBody>
      </p:sp>
    </p:spTree>
    <p:extLst>
      <p:ext uri="{BB962C8B-B14F-4D97-AF65-F5344CB8AC3E}">
        <p14:creationId xmlns:p14="http://schemas.microsoft.com/office/powerpoint/2010/main" val="386921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1AE1B3-4205-4A86-B48A-E5E1D300FA6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148839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E1B3-4205-4A86-B48A-E5E1D300FA6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206666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E1B3-4205-4A86-B48A-E5E1D300FA6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423753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1AE1B3-4205-4A86-B48A-E5E1D300FA6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26409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1AE1B3-4205-4A86-B48A-E5E1D300FA6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247142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1AE1B3-4205-4A86-B48A-E5E1D300FA6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414294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1AE1B3-4205-4A86-B48A-E5E1D300FA6E}"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15957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1AE1B3-4205-4A86-B48A-E5E1D300FA6E}"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24876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AE1B3-4205-4A86-B48A-E5E1D300FA6E}"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364794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AE1B3-4205-4A86-B48A-E5E1D300FA6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218190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AE1B3-4205-4A86-B48A-E5E1D300FA6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8A02-A6BF-452A-B28B-5CD75C78D3F9}" type="slidenum">
              <a:rPr lang="en-US" smtClean="0"/>
              <a:t>‹#›</a:t>
            </a:fld>
            <a:endParaRPr lang="en-US"/>
          </a:p>
        </p:txBody>
      </p:sp>
    </p:spTree>
    <p:extLst>
      <p:ext uri="{BB962C8B-B14F-4D97-AF65-F5344CB8AC3E}">
        <p14:creationId xmlns:p14="http://schemas.microsoft.com/office/powerpoint/2010/main" val="42063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AE1B3-4205-4A86-B48A-E5E1D300FA6E}" type="datetimeFigureOut">
              <a:rPr lang="en-US" smtClean="0"/>
              <a:t>5/7/2020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78A02-A6BF-452A-B28B-5CD75C78D3F9}" type="slidenum">
              <a:rPr lang="en-US" smtClean="0"/>
              <a:t>‹#›</a:t>
            </a:fld>
            <a:endParaRPr lang="en-US"/>
          </a:p>
        </p:txBody>
      </p:sp>
    </p:spTree>
    <p:extLst>
      <p:ext uri="{BB962C8B-B14F-4D97-AF65-F5344CB8AC3E}">
        <p14:creationId xmlns:p14="http://schemas.microsoft.com/office/powerpoint/2010/main" val="1921825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rakib12@hotmail.com" TargetMode="External"/><Relationship Id="rId2" Type="http://schemas.openxmlformats.org/officeDocument/2006/relationships/hyperlink" Target="mailto:sherinkhatun4@gmail.com"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mailto:sherinkhatun@facebook.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gif"/><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820" y="115743"/>
            <a:ext cx="9529011" cy="64032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2574758" y="2009274"/>
            <a:ext cx="7291137" cy="3770263"/>
          </a:xfrm>
          <a:prstGeom prst="rect">
            <a:avLst/>
          </a:prstGeom>
          <a:noFill/>
        </p:spPr>
        <p:txBody>
          <a:bodyPr wrap="square" rtlCol="0">
            <a:spAutoFit/>
            <a:scene3d>
              <a:camera prst="isometricOffAxis1Right"/>
              <a:lightRig rig="threePt" dir="t"/>
            </a:scene3d>
          </a:bodyPr>
          <a:lstStyle/>
          <a:p>
            <a:pPr algn="ctr"/>
            <a:r>
              <a:rPr lang="en-US" sz="23900" dirty="0" smtClean="0">
                <a:ln w="57150">
                  <a:solidFill>
                    <a:srgbClr val="FFFF00"/>
                  </a:solidFill>
                </a:ln>
                <a:solidFill>
                  <a:srgbClr val="FF0000"/>
                </a:solidFill>
                <a:latin typeface="NikoshBAN" panose="02000000000000000000" pitchFamily="2" charset="0"/>
                <a:cs typeface="NikoshBAN" panose="02000000000000000000" pitchFamily="2" charset="0"/>
              </a:rPr>
              <a:t>স্বাগতম</a:t>
            </a:r>
            <a:endParaRPr lang="en-US" sz="23900" dirty="0">
              <a:ln w="57150">
                <a:solidFill>
                  <a:srgbClr val="FFFF00"/>
                </a:solidFill>
              </a:ln>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93" r="28587"/>
          <a:stretch/>
        </p:blipFill>
        <p:spPr>
          <a:xfrm>
            <a:off x="6369719" y="-111625"/>
            <a:ext cx="5734050" cy="7466582"/>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193" r="29941"/>
          <a:stretch/>
        </p:blipFill>
        <p:spPr>
          <a:xfrm>
            <a:off x="0" y="-111625"/>
            <a:ext cx="6370722" cy="7466582"/>
          </a:xfrm>
          <a:prstGeom prst="rect">
            <a:avLst/>
          </a:prstGeom>
        </p:spPr>
      </p:pic>
    </p:spTree>
    <p:extLst>
      <p:ext uri="{BB962C8B-B14F-4D97-AF65-F5344CB8AC3E}">
        <p14:creationId xmlns:p14="http://schemas.microsoft.com/office/powerpoint/2010/main" val="9776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par>
                                <p:cTn id="16" presetID="63" presetClass="path" presetSubtype="0" repeatCount="indefinite" fill="hold" nodeType="withEffect">
                                  <p:stCondLst>
                                    <p:cond delay="0"/>
                                  </p:stCondLst>
                                  <p:childTnLst>
                                    <p:animMotion origin="layout" path="M -2.08333E-6 7.40741E-7 L 0.46953 0.00231 " pathEditMode="relative" rAng="0" ptsTypes="AA">
                                      <p:cBhvr>
                                        <p:cTn id="17" dur="2000" fill="hold"/>
                                        <p:tgtEl>
                                          <p:spTgt spid="5"/>
                                        </p:tgtEl>
                                        <p:attrNameLst>
                                          <p:attrName>ppt_x</p:attrName>
                                          <p:attrName>ppt_y</p:attrName>
                                        </p:attrNameLst>
                                      </p:cBhvr>
                                      <p:rCtr x="23477" y="116"/>
                                    </p:animMotion>
                                  </p:childTnLst>
                                  <p:subTnLst>
                                    <p:set>
                                      <p:cBhvr override="childStyle">
                                        <p:cTn dur="1" fill="hold" display="0" masterRel="sameClick" afterEffect="1">
                                          <p:stCondLst>
                                            <p:cond evt="end" delay="0">
                                              <p:tn val="16"/>
                                            </p:cond>
                                          </p:stCondLst>
                                        </p:cTn>
                                        <p:tgtEl>
                                          <p:spTgt spid="5"/>
                                        </p:tgtEl>
                                        <p:attrNameLst>
                                          <p:attrName>style.visibility</p:attrName>
                                        </p:attrNameLst>
                                      </p:cBhvr>
                                      <p:to>
                                        <p:strVal val="hidden"/>
                                      </p:to>
                                    </p:set>
                                  </p:subTnLst>
                                </p:cTn>
                              </p:par>
                              <p:par>
                                <p:cTn id="18" presetID="35" presetClass="path" presetSubtype="0" repeatCount="indefinite" fill="hold" nodeType="withEffect">
                                  <p:stCondLst>
                                    <p:cond delay="0"/>
                                  </p:stCondLst>
                                  <p:childTnLst>
                                    <p:animMotion origin="layout" path="M 2.08333E-6 7.40741E-7 L -0.5293 -0.00046 " pathEditMode="relative" rAng="0" ptsTypes="AA">
                                      <p:cBhvr>
                                        <p:cTn id="19" dur="2000" fill="hold"/>
                                        <p:tgtEl>
                                          <p:spTgt spid="6"/>
                                        </p:tgtEl>
                                        <p:attrNameLst>
                                          <p:attrName>ppt_x</p:attrName>
                                          <p:attrName>ppt_y</p:attrName>
                                        </p:attrNameLst>
                                      </p:cBhvr>
                                      <p:rCtr x="-26458" y="-23"/>
                                    </p:animMotion>
                                  </p:childTnLst>
                                  <p:subTnLst>
                                    <p:set>
                                      <p:cBhvr override="childStyle">
                                        <p:cTn dur="1" fill="hold" display="0" masterRel="sameClick" afterEffect="1">
                                          <p:stCondLst>
                                            <p:cond evt="end" delay="0">
                                              <p:tn val="18"/>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64000">
              <a:schemeClr val="accent2">
                <a:alpha val="88000"/>
                <a:lumMod val="94000"/>
                <a:lumOff val="6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286603" y="5322627"/>
            <a:ext cx="11341290" cy="1323439"/>
          </a:xfrm>
          <a:prstGeom prst="rect">
            <a:avLst/>
          </a:prstGeom>
          <a:gradFill>
            <a:gsLst>
              <a:gs pos="0">
                <a:schemeClr val="accent3">
                  <a:lumMod val="110000"/>
                  <a:satMod val="105000"/>
                  <a:tint val="67000"/>
                </a:schemeClr>
              </a:gs>
              <a:gs pos="60000">
                <a:srgbClr val="00B0F0">
                  <a:lumMod val="90000"/>
                </a:srgbClr>
              </a:gs>
              <a:gs pos="100000">
                <a:schemeClr val="accent3">
                  <a:lumMod val="105000"/>
                  <a:satMod val="109000"/>
                  <a:tint val="81000"/>
                </a:schemeClr>
              </a:gs>
            </a:gsLst>
          </a:gradFill>
          <a:ln w="76200">
            <a:solidFill>
              <a:srgbClr val="C00000"/>
            </a:solidFill>
          </a:ln>
          <a:effectLst>
            <a:innerShdw blurRad="114300">
              <a:prstClr val="black"/>
            </a:inn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4000" dirty="0">
                <a:latin typeface="NikoshBAN" pitchFamily="2" charset="0"/>
                <a:cs typeface="NikoshBAN" pitchFamily="2" charset="0"/>
              </a:rPr>
              <a:t>হ্যাকার হচ্ছেন সেই ব্যক্তি যিনি অন্য কম্পিউটার ব্যবস্থা</a:t>
            </a:r>
            <a:r>
              <a:rPr lang="bn-BD" sz="4000" dirty="0">
                <a:latin typeface="NikoshBAN" pitchFamily="2" charset="0"/>
                <a:cs typeface="NikoshBAN" pitchFamily="2" charset="0"/>
              </a:rPr>
              <a:t>য়</a:t>
            </a:r>
            <a:r>
              <a:rPr lang="as-IN" sz="4000" dirty="0">
                <a:latin typeface="NikoshBAN" pitchFamily="2" charset="0"/>
                <a:cs typeface="NikoshBAN" pitchFamily="2" charset="0"/>
              </a:rPr>
              <a:t> অবৈধ অনুপ্রবেশ করতে সক্ষম বা এর সম্পর্কে গভীর জ্ঞানের অধিকারী।</a:t>
            </a:r>
            <a:endParaRPr lang="en-US" sz="4000" dirty="0">
              <a:latin typeface="NikoshBAN" pitchFamily="2" charset="0"/>
              <a:cs typeface="NikoshBAN" pitchFamily="2" charset="0"/>
            </a:endParaRPr>
          </a:p>
        </p:txBody>
      </p:sp>
      <p:sp>
        <p:nvSpPr>
          <p:cNvPr id="3" name="Rectangle 2"/>
          <p:cNvSpPr/>
          <p:nvPr/>
        </p:nvSpPr>
        <p:spPr>
          <a:xfrm>
            <a:off x="4565073" y="304801"/>
            <a:ext cx="2743200" cy="1015663"/>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s-IN" sz="6000" b="1" dirty="0">
                <a:latin typeface="NikoshBAN" pitchFamily="2" charset="0"/>
                <a:cs typeface="NikoshBAN" pitchFamily="2" charset="0"/>
              </a:rPr>
              <a:t>হ্যাকার</a:t>
            </a:r>
            <a:endParaRPr lang="en-US" sz="6000" dirty="0"/>
          </a:p>
        </p:txBody>
      </p:sp>
      <p:pic>
        <p:nvPicPr>
          <p:cNvPr id="6146" name="Picture 2" descr="E:\Motiar D. Content\Class Viii\Picture\পাঠ ১৮\black-hat-hacker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52589"/>
            <a:ext cx="5562600" cy="253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6597" y="312004"/>
            <a:ext cx="7478973" cy="10156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38100">
            <a:solidFill>
              <a:srgbClr val="C00000"/>
            </a:solid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6000" b="1" dirty="0">
                <a:ln w="0"/>
                <a:effectLst>
                  <a:outerShdw blurRad="38100" dist="19050" dir="2700000" algn="tl" rotWithShape="0">
                    <a:schemeClr val="dk1">
                      <a:alpha val="40000"/>
                    </a:schemeClr>
                  </a:outerShdw>
                </a:effectLst>
                <a:latin typeface="NikoshBAN" pitchFamily="2" charset="0"/>
                <a:cs typeface="NikoshBAN" pitchFamily="2" charset="0"/>
              </a:rPr>
              <a:t>ক্র্যাকার</a:t>
            </a:r>
            <a:endParaRPr lang="en-US" sz="6000" b="1" dirty="0">
              <a:ln w="0"/>
              <a:effectLst>
                <a:outerShdw blurRad="38100" dist="19050" dir="2700000" algn="tl" rotWithShape="0">
                  <a:schemeClr val="dk1">
                    <a:alpha val="40000"/>
                  </a:schemeClr>
                </a:outerShdw>
              </a:effectLst>
            </a:endParaRPr>
          </a:p>
        </p:txBody>
      </p:sp>
      <p:sp>
        <p:nvSpPr>
          <p:cNvPr id="2" name="Rectangle 1"/>
          <p:cNvSpPr/>
          <p:nvPr/>
        </p:nvSpPr>
        <p:spPr>
          <a:xfrm>
            <a:off x="259307" y="4800600"/>
            <a:ext cx="11532359" cy="1754326"/>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57150">
            <a:solidFill>
              <a:schemeClr val="tx1"/>
            </a:solid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ক্ষতিকারক হ্যাকারদের ক্র্যাকার বলা হ</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য়</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খারাপ হ্য</a:t>
            </a:r>
            <a:r>
              <a:rPr lang="bn-BD"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কারাই ক্র্যাকার। এদের </a:t>
            </a:r>
            <a:r>
              <a:rPr lang="as-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a:t>
            </a:r>
            <a:r>
              <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খ</a:t>
            </a:r>
            <a:r>
              <a:rPr lang="as-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 পেশাই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হচ্ছে বিভিন্ন</a:t>
            </a:r>
            <a:r>
              <a:rPr lang="as-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পাসও</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য়া</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র্ড ভাঙ্গা এবং </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Trojan Horses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সহ</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ক্ষতিকারক সফট</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ওয়্যার</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as-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তৈরি করা</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p>
        </p:txBody>
      </p:sp>
      <p:pic>
        <p:nvPicPr>
          <p:cNvPr id="4" name="Picture 2" descr="E:\Motiar D. Content\Class Viii\Picture\পাঠ ১৮\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551710"/>
            <a:ext cx="4762500" cy="30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990" y="247151"/>
            <a:ext cx="7924800" cy="646331"/>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কম্পিউটার হ্যাকিং বা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ওয়েব</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সাইটে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অনুপ্রবেশের</a:t>
            </a:r>
            <a:r>
              <a:rPr lang="en-US" sz="36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b="1" dirty="0" err="1">
                <a:ln w="0"/>
                <a:effectLst>
                  <a:outerShdw blurRad="38100" dist="19050" dir="2700000" algn="tl" rotWithShape="0">
                    <a:schemeClr val="dk1">
                      <a:alpha val="40000"/>
                    </a:schemeClr>
                  </a:outerShdw>
                </a:effectLst>
                <a:latin typeface="NikoshBAN" pitchFamily="2" charset="0"/>
                <a:cs typeface="NikoshBAN" pitchFamily="2" charset="0"/>
              </a:rPr>
              <a:t>কারণ</a:t>
            </a:r>
            <a:endParaRPr lang="en-US" sz="3600" b="1" dirty="0">
              <a:ln w="0"/>
              <a:effectLst>
                <a:outerShdw blurRad="38100" dist="19050" dir="2700000" algn="tl" rotWithShape="0">
                  <a:schemeClr val="dk1">
                    <a:alpha val="40000"/>
                  </a:schemeClr>
                </a:outerShdw>
              </a:effectLst>
            </a:endParaRPr>
          </a:p>
        </p:txBody>
      </p:sp>
      <p:sp>
        <p:nvSpPr>
          <p:cNvPr id="2" name="Horizontal Scroll 1"/>
          <p:cNvSpPr/>
          <p:nvPr/>
        </p:nvSpPr>
        <p:spPr>
          <a:xfrm>
            <a:off x="164124" y="893482"/>
            <a:ext cx="11840308" cy="5826370"/>
          </a:xfrm>
          <a:prstGeom prst="horizontalScroll">
            <a:avLst/>
          </a:prstGeom>
          <a:solidFill>
            <a:schemeClr val="accent2">
              <a:lumMod val="20000"/>
              <a:lumOff val="8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অসৎ উদ্দেশ্য</a:t>
            </a:r>
          </a:p>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অর্থ উপার্জন করতে</a:t>
            </a:r>
          </a:p>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প্রতিবাদ করতে</a:t>
            </a:r>
          </a:p>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চ্যালেঞ্জ করতে</a:t>
            </a:r>
          </a:p>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ব্যক্তি বা প্রতিষ্ঠানকে ক্ষতিগ্রস্ত করতে</a:t>
            </a:r>
          </a:p>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কাউকে হেয়-প্রতিপন্ন করতে</a:t>
            </a:r>
          </a:p>
          <a:p>
            <a:pPr marL="571500" indent="-571500">
              <a:buFont typeface="Wingdings" panose="05000000000000000000" pitchFamily="2" charset="2"/>
              <a:buChar char="Ø"/>
            </a:pPr>
            <a:r>
              <a:rPr lang="bn-IN" sz="3600" b="1" dirty="0" smtClean="0">
                <a:solidFill>
                  <a:schemeClr val="tx1"/>
                </a:solidFill>
                <a:latin typeface="NikoshBAN" panose="02000000000000000000" pitchFamily="2" charset="0"/>
                <a:cs typeface="NikoshBAN" panose="02000000000000000000" pitchFamily="2" charset="0"/>
              </a:rPr>
              <a:t>নিরাপত্তা বিঘ্নিত করতে</a:t>
            </a:r>
          </a:p>
          <a:p>
            <a:pPr marL="571500" indent="-571500">
              <a:buFont typeface="Wingdings" panose="05000000000000000000" pitchFamily="2" charset="2"/>
              <a:buChar char="Ø"/>
            </a:pP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29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0" y="360081"/>
            <a:ext cx="4343400" cy="830997"/>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800" b="1" dirty="0" err="1">
                <a:ln w="0"/>
                <a:effectLst>
                  <a:outerShdw blurRad="38100" dist="19050" dir="2700000" algn="tl" rotWithShape="0">
                    <a:schemeClr val="dk1">
                      <a:alpha val="40000"/>
                    </a:schemeClr>
                  </a:outerShdw>
                </a:effectLst>
                <a:latin typeface="NikoshBAN" pitchFamily="2" charset="0"/>
                <a:cs typeface="NikoshBAN" pitchFamily="2" charset="0"/>
              </a:rPr>
              <a:t>হ্যাকার</a:t>
            </a:r>
            <a:r>
              <a:rPr lang="bn-BD" sz="4800" b="1" dirty="0">
                <a:ln w="0"/>
                <a:effectLst>
                  <a:outerShdw blurRad="38100" dist="19050" dir="2700000" algn="tl" rotWithShape="0">
                    <a:schemeClr val="dk1">
                      <a:alpha val="40000"/>
                    </a:schemeClr>
                  </a:outerShdw>
                </a:effectLst>
                <a:latin typeface="NikoshBAN" pitchFamily="2" charset="0"/>
                <a:cs typeface="NikoshBAN" pitchFamily="2" charset="0"/>
              </a:rPr>
              <a:t> তিন</a:t>
            </a:r>
            <a:r>
              <a:rPr lang="en-US" sz="48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800" b="1" dirty="0" err="1">
                <a:ln w="0"/>
                <a:effectLst>
                  <a:outerShdw blurRad="38100" dist="19050" dir="2700000" algn="tl" rotWithShape="0">
                    <a:schemeClr val="dk1">
                      <a:alpha val="40000"/>
                    </a:schemeClr>
                  </a:outerShdw>
                </a:effectLst>
                <a:latin typeface="NikoshBAN" pitchFamily="2" charset="0"/>
                <a:cs typeface="NikoshBAN" pitchFamily="2" charset="0"/>
              </a:rPr>
              <a:t>প্রকার</a:t>
            </a:r>
            <a:r>
              <a:rPr lang="bn-BD" sz="4800" b="1"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b="1" dirty="0">
              <a:ln w="0"/>
              <a:effectLst>
                <a:outerShdw blurRad="38100" dist="19050" dir="2700000" algn="tl" rotWithShape="0">
                  <a:schemeClr val="dk1">
                    <a:alpha val="40000"/>
                  </a:schemeClr>
                </a:outerShdw>
              </a:effectLst>
            </a:endParaRPr>
          </a:p>
        </p:txBody>
      </p:sp>
      <p:sp>
        <p:nvSpPr>
          <p:cNvPr id="4" name="Rectangle 3"/>
          <p:cNvSpPr/>
          <p:nvPr/>
        </p:nvSpPr>
        <p:spPr>
          <a:xfrm>
            <a:off x="2057400" y="1600201"/>
            <a:ext cx="77724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bn-BD" sz="4000" b="1" dirty="0">
                <a:latin typeface="NikoshBAN" pitchFamily="2" charset="0"/>
                <a:cs typeface="NikoshBAN" pitchFamily="2" charset="0"/>
              </a:rPr>
              <a:t>১. </a:t>
            </a:r>
            <a:r>
              <a:rPr lang="en-US" sz="4000" b="1" dirty="0" err="1">
                <a:latin typeface="NikoshBAN" pitchFamily="2" charset="0"/>
                <a:cs typeface="NikoshBAN" pitchFamily="2" charset="0"/>
              </a:rPr>
              <a:t>সাদা</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টুপি</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হ্যাকার</a:t>
            </a:r>
            <a:r>
              <a:rPr lang="en-US" sz="4000" b="1" dirty="0">
                <a:latin typeface="NikoshBAN" pitchFamily="2" charset="0"/>
                <a:cs typeface="NikoshBAN" pitchFamily="2" charset="0"/>
              </a:rPr>
              <a:t> </a:t>
            </a:r>
            <a:r>
              <a:rPr lang="en-US" sz="3600" dirty="0">
                <a:latin typeface="NikoshBAN" pitchFamily="2" charset="0"/>
                <a:cs typeface="NikoshBAN" pitchFamily="2" charset="0"/>
              </a:rPr>
              <a:t>(White Hat Hacker)</a:t>
            </a:r>
          </a:p>
        </p:txBody>
      </p:sp>
      <p:sp>
        <p:nvSpPr>
          <p:cNvPr id="5" name="Rectangle 4"/>
          <p:cNvSpPr/>
          <p:nvPr/>
        </p:nvSpPr>
        <p:spPr>
          <a:xfrm>
            <a:off x="491319" y="5396213"/>
            <a:ext cx="11313994" cy="1200329"/>
          </a:xfrm>
          <a:prstGeom prst="rect">
            <a:avLst/>
          </a:prstGeom>
          <a:gradFill>
            <a:gsLst>
              <a:gs pos="28000">
                <a:schemeClr val="accent4">
                  <a:lumMod val="75000"/>
                </a:schemeClr>
              </a:gs>
              <a:gs pos="50000">
                <a:schemeClr val="accent3">
                  <a:lumMod val="105000"/>
                  <a:satMod val="103000"/>
                  <a:tint val="73000"/>
                </a:schemeClr>
              </a:gs>
              <a:gs pos="100000">
                <a:schemeClr val="accent3">
                  <a:lumMod val="105000"/>
                  <a:satMod val="109000"/>
                  <a:tint val="81000"/>
                </a:schemeClr>
              </a:gs>
            </a:gsLst>
          </a:gradFill>
          <a:ln w="38100">
            <a:solidFill>
              <a:schemeClr val="tx1"/>
            </a:solid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600" b="1" dirty="0" err="1" smtClean="0">
                <a:latin typeface="NikoshBAN" pitchFamily="2" charset="0"/>
                <a:cs typeface="NikoshBAN" pitchFamily="2" charset="0"/>
              </a:rPr>
              <a:t>এরা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কম্পিউটার</a:t>
            </a:r>
            <a:r>
              <a:rPr lang="en-US" sz="3600" b="1" dirty="0" smtClean="0">
                <a:latin typeface="NikoshBAN" pitchFamily="2" charset="0"/>
                <a:cs typeface="NikoshBAN" pitchFamily="2" charset="0"/>
              </a:rPr>
              <a:t> </a:t>
            </a:r>
            <a:r>
              <a:rPr lang="en-US" sz="3600" b="1" dirty="0" err="1">
                <a:latin typeface="NikoshBAN" pitchFamily="2" charset="0"/>
                <a:cs typeface="NikoshBAN" pitchFamily="2" charset="0"/>
              </a:rPr>
              <a:t>তথা</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সাইবার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ওয়ার্ল্ডে</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প্র</a:t>
            </a:r>
            <a:r>
              <a:rPr lang="bn-BD" sz="3600" b="1" dirty="0">
                <a:latin typeface="NikoshBAN" pitchFamily="2" charset="0"/>
                <a:cs typeface="NikoshBAN" pitchFamily="2" charset="0"/>
              </a:rPr>
              <a:t>বেশ</a:t>
            </a:r>
            <a:r>
              <a:rPr lang="en-US" sz="3600" b="1" dirty="0">
                <a:latin typeface="NikoshBAN" pitchFamily="2" charset="0"/>
                <a:cs typeface="NikoshBAN" pitchFamily="2" charset="0"/>
              </a:rPr>
              <a:t> করে</a:t>
            </a:r>
            <a:r>
              <a:rPr lang="bn-BD" sz="3600" b="1" dirty="0">
                <a:latin typeface="NikoshBAN" pitchFamily="2" charset="0"/>
                <a:cs typeface="NikoshBAN" pitchFamily="2" charset="0"/>
              </a:rPr>
              <a:t> </a:t>
            </a:r>
            <a:r>
              <a:rPr lang="en-US" sz="3600" b="1" dirty="0" err="1">
                <a:latin typeface="NikoshBAN" pitchFamily="2" charset="0"/>
                <a:cs typeface="NikoshBAN" pitchFamily="2" charset="0"/>
              </a:rPr>
              <a:t>কখনো</a:t>
            </a:r>
            <a:r>
              <a:rPr lang="en-US" sz="3600" b="1" dirty="0">
                <a:latin typeface="NikoshBAN" pitchFamily="2" charset="0"/>
                <a:cs typeface="NikoshBAN" pitchFamily="2" charset="0"/>
              </a:rPr>
              <a:t> অপরের ক্ষতি করেনা । </a:t>
            </a:r>
            <a:r>
              <a:rPr lang="en-US" sz="3600" b="1" dirty="0" err="1">
                <a:latin typeface="NikoshBAN" pitchFamily="2" charset="0"/>
                <a:cs typeface="NikoshBAN" pitchFamily="2" charset="0"/>
              </a:rPr>
              <a:t>এদের</a:t>
            </a:r>
            <a:r>
              <a:rPr lang="bn-BD" sz="3600" b="1" dirty="0">
                <a:latin typeface="NikoshBAN" pitchFamily="2" charset="0"/>
                <a:cs typeface="NikoshBAN" pitchFamily="2" charset="0"/>
              </a:rPr>
              <a:t>কে</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এথিক্যাল</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হ্যাকার</a:t>
            </a:r>
            <a:r>
              <a:rPr lang="en-US" sz="3600" b="1" dirty="0">
                <a:latin typeface="NikoshBAN" pitchFamily="2" charset="0"/>
                <a:cs typeface="NikoshBAN" pitchFamily="2" charset="0"/>
              </a:rPr>
              <a:t> বলা </a:t>
            </a:r>
            <a:r>
              <a:rPr lang="en-US" sz="3600" b="1" dirty="0" err="1">
                <a:latin typeface="NikoshBAN" pitchFamily="2" charset="0"/>
                <a:cs typeface="NikoshBAN" pitchFamily="2" charset="0"/>
              </a:rPr>
              <a:t>হয়</a:t>
            </a:r>
            <a:r>
              <a:rPr lang="en-US" sz="3600" b="1" dirty="0">
                <a:latin typeface="NikoshBAN" pitchFamily="2" charset="0"/>
                <a:cs typeface="NikoshBAN" pitchFamily="2" charset="0"/>
              </a:rPr>
              <a:t> ।</a:t>
            </a:r>
          </a:p>
        </p:txBody>
      </p:sp>
      <p:sp>
        <p:nvSpPr>
          <p:cNvPr id="3" name="Snip Diagonal Corner Rectangle 2"/>
          <p:cNvSpPr/>
          <p:nvPr/>
        </p:nvSpPr>
        <p:spPr>
          <a:xfrm>
            <a:off x="2057400" y="2415653"/>
            <a:ext cx="7772400" cy="2811439"/>
          </a:xfrm>
          <a:prstGeom prst="snip2DiagRect">
            <a:avLst/>
          </a:prstGeom>
          <a:blipFill>
            <a:blip r:embed="rId2"/>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51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4776716"/>
            <a:ext cx="11436824" cy="1754326"/>
          </a:xfrm>
          <a:prstGeom prst="rect">
            <a:avLst/>
          </a:prstGeom>
          <a:ln w="5715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600" b="1" dirty="0" err="1">
                <a:latin typeface="NikoshBAN" pitchFamily="2" charset="0"/>
                <a:cs typeface="NikoshBAN" pitchFamily="2" charset="0"/>
              </a:rPr>
              <a:t>হ্যাকার</a:t>
            </a:r>
            <a:r>
              <a:rPr lang="en-US" sz="3600" b="1" dirty="0">
                <a:latin typeface="NikoshBAN" pitchFamily="2" charset="0"/>
                <a:cs typeface="NikoshBAN" pitchFamily="2" charset="0"/>
              </a:rPr>
              <a:t> বলতে </a:t>
            </a:r>
            <a:r>
              <a:rPr lang="en-US" sz="3600" b="1" dirty="0" err="1">
                <a:latin typeface="NikoshBAN" pitchFamily="2" charset="0"/>
                <a:cs typeface="NikoshBAN" pitchFamily="2" charset="0"/>
              </a:rPr>
              <a:t>সাধার</a:t>
            </a:r>
            <a:r>
              <a:rPr lang="bn-BD" sz="3600" b="1" dirty="0">
                <a:latin typeface="NikoshBAN" pitchFamily="2" charset="0"/>
                <a:cs typeface="NikoshBAN" pitchFamily="2" charset="0"/>
              </a:rPr>
              <a:t>ণ</a:t>
            </a:r>
            <a:r>
              <a:rPr lang="en-US" sz="3600" b="1" dirty="0">
                <a:latin typeface="NikoshBAN" pitchFamily="2" charset="0"/>
                <a:cs typeface="NikoshBAN" pitchFamily="2" charset="0"/>
              </a:rPr>
              <a:t>ত </a:t>
            </a:r>
            <a:r>
              <a:rPr lang="en-US" sz="3600" b="1" dirty="0" err="1">
                <a:latin typeface="NikoshBAN" pitchFamily="2" charset="0"/>
                <a:cs typeface="NikoshBAN" pitchFamily="2" charset="0"/>
              </a:rPr>
              <a:t>কালো</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টুপি</a:t>
            </a:r>
            <a:r>
              <a:rPr lang="en-US" sz="3600" b="1" dirty="0">
                <a:latin typeface="NikoshBAN" pitchFamily="2" charset="0"/>
                <a:cs typeface="NikoshBAN" pitchFamily="2" charset="0"/>
              </a:rPr>
              <a:t> হ্যাকারদের </a:t>
            </a:r>
            <a:r>
              <a:rPr lang="en-US" sz="3600" b="1" dirty="0" err="1">
                <a:latin typeface="NikoshBAN" pitchFamily="2" charset="0"/>
                <a:cs typeface="NikoshBAN" pitchFamily="2" charset="0"/>
              </a:rPr>
              <a:t>বোঝায়</a:t>
            </a:r>
            <a:r>
              <a:rPr lang="bn-BD" sz="3600" b="1" dirty="0">
                <a:latin typeface="NikoshBAN" pitchFamily="2" charset="0"/>
                <a:cs typeface="NikoshBAN" pitchFamily="2" charset="0"/>
              </a:rPr>
              <a:t>।</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সব</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সময়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কোনভাবে</a:t>
            </a:r>
            <a:r>
              <a:rPr lang="en-US" sz="3600" b="1" dirty="0">
                <a:latin typeface="NikoshBAN" pitchFamily="2" charset="0"/>
                <a:cs typeface="NikoshBAN" pitchFamily="2" charset="0"/>
              </a:rPr>
              <a:t> অপরের ক্ষতি </a:t>
            </a:r>
            <a:r>
              <a:rPr lang="en-US" sz="3600" b="1" dirty="0" err="1">
                <a:latin typeface="NikoshBAN" pitchFamily="2" charset="0"/>
                <a:cs typeface="NikoshBAN" pitchFamily="2" charset="0"/>
              </a:rPr>
              <a:t>করার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চে</a:t>
            </a:r>
            <a:r>
              <a:rPr lang="bn-BD" sz="3600" b="1" dirty="0">
                <a:latin typeface="NikoshBAN" pitchFamily="2" charset="0"/>
                <a:cs typeface="NikoshBAN" pitchFamily="2" charset="0"/>
              </a:rPr>
              <a:t>ষ্টা</a:t>
            </a:r>
            <a:r>
              <a:rPr lang="en-US" sz="3600" b="1" dirty="0">
                <a:latin typeface="NikoshBAN" pitchFamily="2" charset="0"/>
                <a:cs typeface="NikoshBAN" pitchFamily="2" charset="0"/>
              </a:rPr>
              <a:t> করে। </a:t>
            </a:r>
            <a:r>
              <a:rPr lang="en-US" sz="3600" b="1" dirty="0" err="1">
                <a:latin typeface="NikoshBAN" pitchFamily="2" charset="0"/>
                <a:cs typeface="NikoshBAN" pitchFamily="2" charset="0"/>
              </a:rPr>
              <a:t>সাইবার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ওয়ার্ল্ডে</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এরা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সবসময়</a:t>
            </a:r>
            <a:r>
              <a:rPr lang="en-US" sz="3600" b="1" dirty="0">
                <a:latin typeface="NikoshBAN" pitchFamily="2" charset="0"/>
                <a:cs typeface="NikoshBAN" pitchFamily="2" charset="0"/>
              </a:rPr>
              <a:t> </a:t>
            </a:r>
            <a:r>
              <a:rPr lang="bn-BD" sz="3600" b="1" dirty="0">
                <a:latin typeface="NikoshBAN" pitchFamily="2" charset="0"/>
                <a:cs typeface="NikoshBAN" pitchFamily="2" charset="0"/>
              </a:rPr>
              <a:t>ঘৃণিত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হয়ে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থাকে</a:t>
            </a:r>
            <a:r>
              <a:rPr lang="en-US" sz="3600" b="1" dirty="0">
                <a:latin typeface="NikoshBAN" pitchFamily="2" charset="0"/>
                <a:cs typeface="NikoshBAN" pitchFamily="2" charset="0"/>
              </a:rPr>
              <a:t>। </a:t>
            </a:r>
          </a:p>
        </p:txBody>
      </p:sp>
      <p:sp>
        <p:nvSpPr>
          <p:cNvPr id="3" name="Rectangle 2"/>
          <p:cNvSpPr/>
          <p:nvPr/>
        </p:nvSpPr>
        <p:spPr>
          <a:xfrm>
            <a:off x="1446663" y="627797"/>
            <a:ext cx="9471546" cy="708055"/>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bn-BD" sz="4000" b="1" dirty="0">
                <a:effectLst>
                  <a:outerShdw blurRad="38100" dist="38100" dir="2700000" algn="tl">
                    <a:srgbClr val="000000">
                      <a:alpha val="43137"/>
                    </a:srgbClr>
                  </a:outerShdw>
                </a:effectLst>
                <a:latin typeface="NikoshBAN" pitchFamily="2" charset="0"/>
                <a:cs typeface="NikoshBAN" pitchFamily="2" charset="0"/>
              </a:rPr>
              <a:t>২. </a:t>
            </a:r>
            <a:r>
              <a:rPr lang="en-US" sz="4000" b="1" dirty="0" err="1">
                <a:effectLst>
                  <a:outerShdw blurRad="38100" dist="38100" dir="2700000" algn="tl">
                    <a:srgbClr val="000000">
                      <a:alpha val="43137"/>
                    </a:srgbClr>
                  </a:outerShdw>
                </a:effectLst>
                <a:latin typeface="NikoshBAN" pitchFamily="2" charset="0"/>
                <a:cs typeface="NikoshBAN" pitchFamily="2" charset="0"/>
              </a:rPr>
              <a:t>কালো</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টুপি</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হ্যাকার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a:effectLst>
                  <a:outerShdw blurRad="38100" dist="38100" dir="2700000" algn="tl">
                    <a:srgbClr val="000000">
                      <a:alpha val="43137"/>
                    </a:srgbClr>
                  </a:outerShdw>
                </a:effectLst>
                <a:latin typeface="NikoshBAN" pitchFamily="2" charset="0"/>
                <a:cs typeface="NikoshBAN" pitchFamily="2" charset="0"/>
              </a:rPr>
              <a:t>Black Hat Hacker) </a:t>
            </a:r>
          </a:p>
        </p:txBody>
      </p:sp>
      <p:pic>
        <p:nvPicPr>
          <p:cNvPr id="7171" name="Picture 3" descr="E:\Motiar D. Content\Class Viii\Picture\পাঠ ১৮\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1295400"/>
            <a:ext cx="5006812"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8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circle(in)">
                                      <p:cBhvr>
                                        <p:cTn id="10" dur="20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494" y="4495801"/>
            <a:ext cx="11805312" cy="2308324"/>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3600" b="1" dirty="0" err="1">
                <a:effectLst>
                  <a:outerShdw blurRad="38100" dist="38100" dir="2700000" algn="tl">
                    <a:srgbClr val="000000">
                      <a:alpha val="43137"/>
                    </a:srgbClr>
                  </a:outerShdw>
                </a:effectLst>
                <a:latin typeface="NikoshBAN" pitchFamily="2" charset="0"/>
                <a:cs typeface="NikoshBAN" pitchFamily="2" charset="0"/>
              </a:rPr>
              <a:t>এরা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এমন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এক</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ধরনের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হ্যাকার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যারা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সাদা</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টুপি</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এবং</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কাল</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টুপি</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হ্যাকারের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মধ্যবর্তি</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স্থানে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অবস্থান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করেন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এরা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ইচ্ছা</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করলে</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কারোও</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ক্ষতিও</a:t>
            </a:r>
            <a:r>
              <a:rPr lang="en-US" sz="3600" b="1" dirty="0">
                <a:effectLst>
                  <a:outerShdw blurRad="38100" dist="38100" dir="2700000" algn="tl">
                    <a:srgbClr val="000000">
                      <a:alpha val="43137"/>
                    </a:srgbClr>
                  </a:outerShdw>
                </a:effectLst>
                <a:latin typeface="NikoshBAN" pitchFamily="2" charset="0"/>
                <a:cs typeface="NikoshBAN" pitchFamily="2" charset="0"/>
              </a:rPr>
              <a:t> করতে </a:t>
            </a:r>
            <a:r>
              <a:rPr lang="en-US" sz="3600" b="1" dirty="0" err="1">
                <a:effectLst>
                  <a:outerShdw blurRad="38100" dist="38100" dir="2700000" algn="tl">
                    <a:srgbClr val="000000">
                      <a:alpha val="43137"/>
                    </a:srgbClr>
                  </a:outerShdw>
                </a:effectLst>
                <a:latin typeface="NikoshBAN" pitchFamily="2" charset="0"/>
                <a:cs typeface="NikoshBAN" pitchFamily="2" charset="0"/>
              </a:rPr>
              <a:t>পারে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bn-BD" sz="3600" b="1" dirty="0">
                <a:effectLst>
                  <a:outerShdw blurRad="38100" dist="38100" dir="2700000" algn="tl">
                    <a:srgbClr val="000000">
                      <a:alpha val="43137"/>
                    </a:srgbClr>
                  </a:outerShdw>
                </a:effectLst>
                <a:latin typeface="NikoshBAN" pitchFamily="2" charset="0"/>
                <a:cs typeface="NikoshBAN" pitchFamily="2" charset="0"/>
              </a:rPr>
              <a:t>আবার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উপকারও</a:t>
            </a:r>
            <a:r>
              <a:rPr lang="en-US" sz="3600" b="1" dirty="0">
                <a:effectLst>
                  <a:outerShdw blurRad="38100" dist="38100" dir="2700000" algn="tl">
                    <a:srgbClr val="000000">
                      <a:alpha val="43137"/>
                    </a:srgbClr>
                  </a:outerShdw>
                </a:effectLst>
                <a:latin typeface="NikoshBAN" pitchFamily="2" charset="0"/>
                <a:cs typeface="NikoshBAN" pitchFamily="2" charset="0"/>
              </a:rPr>
              <a:t>  করতে </a:t>
            </a:r>
            <a:r>
              <a:rPr lang="en-US" sz="3600" b="1" dirty="0" err="1">
                <a:effectLst>
                  <a:outerShdw blurRad="38100" dist="38100" dir="2700000" algn="tl">
                    <a:srgbClr val="000000">
                      <a:alpha val="43137"/>
                    </a:srgbClr>
                  </a:outerShdw>
                </a:effectLst>
                <a:latin typeface="NikoshBAN" pitchFamily="2" charset="0"/>
                <a:cs typeface="NikoshBAN" pitchFamily="2" charset="0"/>
              </a:rPr>
              <a:t>পারে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বর্তমানে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ব্লগে</a:t>
            </a:r>
            <a:r>
              <a:rPr lang="en-US" sz="3600" b="1" dirty="0">
                <a:effectLst>
                  <a:outerShdw blurRad="38100" dist="38100" dir="2700000" algn="tl">
                    <a:srgbClr val="000000">
                      <a:alpha val="43137"/>
                    </a:srgbClr>
                  </a:outerShdw>
                </a:effectLst>
                <a:latin typeface="NikoshBAN" pitchFamily="2" charset="0"/>
                <a:cs typeface="NikoshBAN" pitchFamily="2" charset="0"/>
              </a:rPr>
              <a:t> বা </a:t>
            </a:r>
            <a:r>
              <a:rPr lang="en-US" sz="3600" b="1" dirty="0" err="1">
                <a:effectLst>
                  <a:outerShdw blurRad="38100" dist="38100" dir="2700000" algn="tl">
                    <a:srgbClr val="000000">
                      <a:alpha val="43137"/>
                    </a:srgbClr>
                  </a:outerShdw>
                </a:effectLst>
                <a:latin typeface="NikoshBAN" pitchFamily="2" charset="0"/>
                <a:cs typeface="NikoshBAN" pitchFamily="2" charset="0"/>
              </a:rPr>
              <a:t>গণমাধ্যমে</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বিষয়</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অপপ্রচার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চালালে</a:t>
            </a:r>
            <a:r>
              <a:rPr lang="en-US" sz="3600" b="1" dirty="0">
                <a:effectLst>
                  <a:outerShdw blurRad="38100" dist="38100" dir="2700000" algn="tl">
                    <a:srgbClr val="000000">
                      <a:alpha val="43137"/>
                    </a:srgbClr>
                  </a:outerShdw>
                </a:effectLst>
                <a:latin typeface="NikoshBAN" pitchFamily="2" charset="0"/>
                <a:cs typeface="NikoshBAN" pitchFamily="2" charset="0"/>
              </a:rPr>
              <a:t> তার </a:t>
            </a:r>
            <a:r>
              <a:rPr lang="en-US" sz="3600" b="1" dirty="0" err="1">
                <a:effectLst>
                  <a:outerShdw blurRad="38100" dist="38100" dir="2700000" algn="tl">
                    <a:srgbClr val="000000">
                      <a:alpha val="43137"/>
                    </a:srgbClr>
                  </a:outerShdw>
                </a:effectLst>
                <a:latin typeface="NikoshBAN" pitchFamily="2" charset="0"/>
                <a:cs typeface="NikoshBAN" pitchFamily="2" charset="0"/>
              </a:rPr>
              <a:t>বিরুদ্ধে</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প্রতিবাদ</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করাই</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এদের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প্রধান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কাজ</a:t>
            </a:r>
            <a:r>
              <a:rPr lang="en-US" sz="3600" b="1" dirty="0">
                <a:effectLst>
                  <a:outerShdw blurRad="38100" dist="38100" dir="2700000" algn="tl">
                    <a:srgbClr val="000000">
                      <a:alpha val="43137"/>
                    </a:srgbClr>
                  </a:outerShdw>
                </a:effectLst>
                <a:latin typeface="NikoshBAN" pitchFamily="2" charset="0"/>
                <a:cs typeface="NikoshBAN" pitchFamily="2" charset="0"/>
              </a:rPr>
              <a:t>। </a:t>
            </a:r>
          </a:p>
        </p:txBody>
      </p:sp>
      <p:sp>
        <p:nvSpPr>
          <p:cNvPr id="3" name="Rectangle 2"/>
          <p:cNvSpPr/>
          <p:nvPr/>
        </p:nvSpPr>
        <p:spPr>
          <a:xfrm>
            <a:off x="2247900" y="533401"/>
            <a:ext cx="7620000" cy="646331"/>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r>
              <a:rPr lang="bn-BD" sz="3600" b="1" dirty="0">
                <a:effectLst>
                  <a:outerShdw blurRad="38100" dist="38100" dir="2700000" algn="tl">
                    <a:srgbClr val="000000">
                      <a:alpha val="43137"/>
                    </a:srgbClr>
                  </a:outerShdw>
                </a:effectLst>
                <a:latin typeface="NikoshBAN" pitchFamily="2" charset="0"/>
                <a:cs typeface="NikoshBAN" pitchFamily="2" charset="0"/>
              </a:rPr>
              <a:t>৩। </a:t>
            </a:r>
            <a:r>
              <a:rPr lang="en-US" sz="3600" b="1" dirty="0" err="1">
                <a:effectLst>
                  <a:outerShdw blurRad="38100" dist="38100" dir="2700000" algn="tl">
                    <a:srgbClr val="000000">
                      <a:alpha val="43137"/>
                    </a:srgbClr>
                  </a:outerShdw>
                </a:effectLst>
                <a:latin typeface="NikoshBAN" pitchFamily="2" charset="0"/>
                <a:cs typeface="NikoshBAN" pitchFamily="2" charset="0"/>
              </a:rPr>
              <a:t>ধুসর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টুপি</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হ্যাকার</a:t>
            </a:r>
            <a:r>
              <a:rPr lang="en-US" sz="3600" b="1" dirty="0">
                <a:effectLst>
                  <a:outerShdw blurRad="38100" dist="38100" dir="2700000" algn="tl">
                    <a:srgbClr val="000000">
                      <a:alpha val="43137"/>
                    </a:srgbClr>
                  </a:outerShdw>
                </a:effectLst>
                <a:latin typeface="NikoshBAN" pitchFamily="2" charset="0"/>
                <a:cs typeface="NikoshBAN" pitchFamily="2" charset="0"/>
              </a:rPr>
              <a:t> (Grey Hat Hacker) </a:t>
            </a:r>
          </a:p>
        </p:txBody>
      </p:sp>
      <p:pic>
        <p:nvPicPr>
          <p:cNvPr id="8194" name="Picture 2" descr="E:\Motiar D. Content\Class Viii\Picture\পাঠ ১৮\hac-ke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1289954"/>
            <a:ext cx="45339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6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5531070"/>
              </p:ext>
            </p:extLst>
          </p:nvPr>
        </p:nvGraphicFramePr>
        <p:xfrm>
          <a:off x="1" y="1203960"/>
          <a:ext cx="12192000" cy="5538034"/>
        </p:xfrm>
        <a:graphic>
          <a:graphicData uri="http://schemas.openxmlformats.org/drawingml/2006/table">
            <a:tbl>
              <a:tblPr firstRow="1" bandRow="1">
                <a:noFill/>
                <a:tableStyleId>{5C22544A-7EE6-4342-B048-85BDC9FD1C3A}</a:tableStyleId>
              </a:tblPr>
              <a:tblGrid>
                <a:gridCol w="12192000"/>
              </a:tblGrid>
              <a:tr h="732039">
                <a:tc>
                  <a:txBody>
                    <a:bodyPr/>
                    <a:lstStyle/>
                    <a:p>
                      <a:pPr algn="ctr"/>
                      <a:r>
                        <a:rPr lang="en-US" sz="3200" dirty="0" err="1" smtClean="0">
                          <a:solidFill>
                            <a:schemeClr val="tx1"/>
                          </a:solidFill>
                          <a:latin typeface="NikoshBAN" pitchFamily="2" charset="0"/>
                          <a:cs typeface="NikoshBAN" pitchFamily="2" charset="0"/>
                        </a:rPr>
                        <a:t>তথ্য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প্রযুক্তি</a:t>
                      </a:r>
                      <a:r>
                        <a:rPr lang="en-US" sz="3200" baseline="0" dirty="0" smtClean="0">
                          <a:solidFill>
                            <a:schemeClr val="tx1"/>
                          </a:solidFill>
                          <a:latin typeface="NikoshBAN" pitchFamily="2" charset="0"/>
                          <a:cs typeface="NikoshBAN" pitchFamily="2" charset="0"/>
                        </a:rPr>
                        <a:t> </a:t>
                      </a:r>
                      <a:r>
                        <a:rPr lang="en-US" sz="3200" baseline="0" dirty="0" err="1" smtClean="0">
                          <a:solidFill>
                            <a:schemeClr val="tx1"/>
                          </a:solidFill>
                          <a:latin typeface="NikoshBAN" pitchFamily="2" charset="0"/>
                          <a:cs typeface="NikoshBAN" pitchFamily="2" charset="0"/>
                        </a:rPr>
                        <a:t>আইন</a:t>
                      </a:r>
                      <a:r>
                        <a:rPr lang="en-US" sz="3200" baseline="0" dirty="0" smtClean="0">
                          <a:solidFill>
                            <a:schemeClr val="tx1"/>
                          </a:solidFill>
                          <a:latin typeface="NikoshBAN" pitchFamily="2" charset="0"/>
                          <a:cs typeface="NikoshBAN" pitchFamily="2" charset="0"/>
                        </a:rPr>
                        <a:t>, </a:t>
                      </a:r>
                      <a:r>
                        <a:rPr lang="en-US" sz="3200" baseline="0" dirty="0" smtClean="0">
                          <a:solidFill>
                            <a:schemeClr val="tx1"/>
                          </a:solidFill>
                          <a:latin typeface="NikoshBAN" pitchFamily="2" charset="0"/>
                          <a:cs typeface="NikoshBAN" pitchFamily="2" charset="0"/>
                        </a:rPr>
                        <a:t>২০০৬(</a:t>
                      </a:r>
                      <a:r>
                        <a:rPr lang="bn-IN" sz="3200" baseline="0" dirty="0" smtClean="0">
                          <a:solidFill>
                            <a:schemeClr val="tx1"/>
                          </a:solidFill>
                          <a:latin typeface="NikoshBAN" pitchFamily="2" charset="0"/>
                          <a:cs typeface="NikoshBAN" pitchFamily="2" charset="0"/>
                        </a:rPr>
                        <a:t>সংশোধিত ২০০৯)</a:t>
                      </a:r>
                      <a:endParaRPr lang="en-US" sz="3200" dirty="0">
                        <a:solidFill>
                          <a:schemeClr val="tx1"/>
                        </a:solidFill>
                        <a:latin typeface="NikoshBAN" pitchFamily="2" charset="0"/>
                        <a:cs typeface="NikoshBAN" pitchFamily="2" charset="0"/>
                      </a:endParaRPr>
                    </a:p>
                  </a:txBody>
                  <a:tcPr>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a:tcPr>
                </a:tc>
              </a:tr>
              <a:tr h="604728">
                <a:tc>
                  <a:txBody>
                    <a:bodyPr/>
                    <a:lstStyle/>
                    <a:p>
                      <a:pPr algn="ctr"/>
                      <a:r>
                        <a:rPr lang="en-US" sz="3200" b="1" dirty="0" err="1" smtClean="0">
                          <a:solidFill>
                            <a:srgbClr val="C00000"/>
                          </a:solidFill>
                          <a:latin typeface="NikoshBAN" pitchFamily="2" charset="0"/>
                          <a:cs typeface="NikoshBAN" pitchFamily="2" charset="0"/>
                        </a:rPr>
                        <a:t>অপরাধ</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তদন্ত</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বিচার</a:t>
                      </a:r>
                      <a:r>
                        <a:rPr lang="en-US" sz="3200" b="1" dirty="0" smtClean="0">
                          <a:solidFill>
                            <a:srgbClr val="C00000"/>
                          </a:solidFill>
                          <a:latin typeface="NikoshBAN" pitchFamily="2" charset="0"/>
                          <a:cs typeface="NikoshBAN" pitchFamily="2" charset="0"/>
                        </a:rPr>
                        <a:t>, </a:t>
                      </a:r>
                      <a:r>
                        <a:rPr lang="en-US" sz="3200" b="1" dirty="0" err="1" smtClean="0">
                          <a:solidFill>
                            <a:srgbClr val="C00000"/>
                          </a:solidFill>
                          <a:latin typeface="NikoshBAN" pitchFamily="2" charset="0"/>
                          <a:cs typeface="NikoshBAN" pitchFamily="2" charset="0"/>
                        </a:rPr>
                        <a:t>দন্ড</a:t>
                      </a:r>
                      <a:r>
                        <a:rPr lang="en-US" sz="3200" b="1" baseline="0" dirty="0" smtClean="0">
                          <a:solidFill>
                            <a:srgbClr val="C00000"/>
                          </a:solidFill>
                          <a:latin typeface="NikoshBAN" pitchFamily="2" charset="0"/>
                          <a:cs typeface="NikoshBAN" pitchFamily="2" charset="0"/>
                        </a:rPr>
                        <a:t> </a:t>
                      </a:r>
                      <a:r>
                        <a:rPr lang="en-US" sz="3200" b="1" baseline="0" dirty="0" err="1" smtClean="0">
                          <a:solidFill>
                            <a:srgbClr val="C00000"/>
                          </a:solidFill>
                          <a:latin typeface="NikoshBAN" pitchFamily="2" charset="0"/>
                          <a:cs typeface="NikoshBAN" pitchFamily="2" charset="0"/>
                        </a:rPr>
                        <a:t>ইত্যাদি</a:t>
                      </a:r>
                      <a:endParaRPr lang="en-US" sz="3200" b="1" dirty="0">
                        <a:solidFill>
                          <a:srgbClr val="C00000"/>
                        </a:solidFill>
                        <a:latin typeface="NikoshBAN" pitchFamily="2" charset="0"/>
                        <a:cs typeface="NikoshBAN" pitchFamily="2" charset="0"/>
                      </a:endParaRPr>
                    </a:p>
                  </a:txBody>
                  <a:tcPr>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a:tcPr>
                </a:tc>
              </a:tr>
              <a:tr h="3532884">
                <a:tc>
                  <a:txBody>
                    <a:bodyPr/>
                    <a:lstStyle/>
                    <a:p>
                      <a:r>
                        <a:rPr lang="as-IN" sz="3200" dirty="0" smtClean="0">
                          <a:latin typeface="NikoshBAN" pitchFamily="2" charset="0"/>
                          <a:cs typeface="NikoshBAN" pitchFamily="2" charset="0"/>
                        </a:rPr>
                        <a:t>৫৬৷ (১) কোন ব্যক্তি যদি-</a:t>
                      </a:r>
                      <a:br>
                        <a:rPr lang="as-IN" sz="3200" dirty="0" smtClean="0">
                          <a:latin typeface="NikoshBAN" pitchFamily="2" charset="0"/>
                          <a:cs typeface="NikoshBAN" pitchFamily="2" charset="0"/>
                        </a:rPr>
                      </a:br>
                      <a:r>
                        <a:rPr lang="as-IN" sz="3200" dirty="0" smtClean="0">
                          <a:latin typeface="NikoshBAN" pitchFamily="2" charset="0"/>
                          <a:cs typeface="NikoshBAN" pitchFamily="2" charset="0"/>
                        </a:rPr>
                        <a:t>(ক) জনসাধারণের বা কোন ব্যক্তির ক্ষতি করিবার উদ্দেশ্যে বা ক্ষতি হইবে মর্মে জ্ঞাত হওয়া সত্ত্বেও এমন কোন কার্য করেন যাহার ফলে কোন কম্পিউটার রিসোর্সের কোন তথ্য বিনাশ, বাতিল বা পরিবর্তিত হয় বা উহার মূল্য বা উপযোগিতা হ্রাস পায় বা অন্য কোনভাবে উহাকে ক্ষতিগ্রস্ত করে;</a:t>
                      </a:r>
                      <a:br>
                        <a:rPr lang="as-IN" sz="3200" dirty="0" smtClean="0">
                          <a:latin typeface="NikoshBAN" pitchFamily="2" charset="0"/>
                          <a:cs typeface="NikoshBAN" pitchFamily="2" charset="0"/>
                        </a:rPr>
                      </a:br>
                      <a:r>
                        <a:rPr lang="as-IN" sz="3200" dirty="0" smtClean="0">
                          <a:latin typeface="NikoshBAN" pitchFamily="2" charset="0"/>
                          <a:cs typeface="NikoshBAN" pitchFamily="2" charset="0"/>
                        </a:rPr>
                        <a:t>(খ) এমন কোন কম্পিউটার, সার্ভার, কম্পিউটার নেটওয়ার্ক বা অন্য কোন ইলেক্ট্রনিক সিস্টেমে অবৈধভাবে প্রবেশ করার মাধ্যমে ইহার ক্ষতিসাধন করেন, যাহাতে তিনি মালিক বা দখলকার </a:t>
                      </a:r>
                      <a:r>
                        <a:rPr lang="as-IN" sz="3200" dirty="0" smtClean="0">
                          <a:latin typeface="NikoshBAN" pitchFamily="2" charset="0"/>
                          <a:cs typeface="NikoshBAN" pitchFamily="2" charset="0"/>
                        </a:rPr>
                        <a:t>নহেন;তাহা </a:t>
                      </a:r>
                      <a:r>
                        <a:rPr lang="as-IN" sz="3200" dirty="0" smtClean="0">
                          <a:latin typeface="NikoshBAN" pitchFamily="2" charset="0"/>
                          <a:cs typeface="NikoshBAN" pitchFamily="2" charset="0"/>
                        </a:rPr>
                        <a:t>হইলে তাহার এই কার্য হইবে একটি হ্যাকিং অপরাধ৷</a:t>
                      </a:r>
                      <a:endParaRPr lang="en-US" sz="3200" dirty="0" smtClean="0">
                        <a:latin typeface="NikoshBAN" pitchFamily="2" charset="0"/>
                        <a:cs typeface="NikoshBAN" pitchFamily="2" charset="0"/>
                      </a:endParaRPr>
                    </a:p>
                  </a:txBody>
                  <a:tcPr>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a:tcPr>
                </a:tc>
              </a:tr>
              <a:tr h="6683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u="sng" dirty="0" err="1" smtClean="0">
                          <a:solidFill>
                            <a:srgbClr val="C00000"/>
                          </a:solidFill>
                          <a:latin typeface="NikoshBAN" pitchFamily="2" charset="0"/>
                          <a:cs typeface="NikoshBAN" pitchFamily="2" charset="0"/>
                        </a:rPr>
                        <a:t>দন্ড</a:t>
                      </a:r>
                      <a:r>
                        <a:rPr lang="en-US" sz="3600" b="1" u="sng" dirty="0" smtClean="0">
                          <a:solidFill>
                            <a:srgbClr val="C00000"/>
                          </a:solidFill>
                          <a:latin typeface="NikoshBAN" pitchFamily="2" charset="0"/>
                          <a:cs typeface="NikoshBAN" pitchFamily="2" charset="0"/>
                        </a:rPr>
                        <a:t>: ৩ </a:t>
                      </a:r>
                      <a:r>
                        <a:rPr lang="en-US" sz="3600" b="1" u="sng" dirty="0" err="1" smtClean="0">
                          <a:solidFill>
                            <a:srgbClr val="C00000"/>
                          </a:solidFill>
                          <a:latin typeface="NikoshBAN" pitchFamily="2" charset="0"/>
                          <a:cs typeface="NikoshBAN" pitchFamily="2" charset="0"/>
                        </a:rPr>
                        <a:t>থেকে</a:t>
                      </a:r>
                      <a:r>
                        <a:rPr lang="en-US" sz="3600" b="1" u="sng" dirty="0" smtClean="0">
                          <a:solidFill>
                            <a:srgbClr val="C00000"/>
                          </a:solidFill>
                          <a:latin typeface="NikoshBAN" pitchFamily="2" charset="0"/>
                          <a:cs typeface="NikoshBAN" pitchFamily="2" charset="0"/>
                        </a:rPr>
                        <a:t> ৭ </a:t>
                      </a:r>
                      <a:r>
                        <a:rPr lang="en-US" sz="3600" b="1" u="sng" dirty="0" err="1" smtClean="0">
                          <a:solidFill>
                            <a:srgbClr val="C00000"/>
                          </a:solidFill>
                          <a:latin typeface="NikoshBAN" pitchFamily="2" charset="0"/>
                          <a:cs typeface="NikoshBAN" pitchFamily="2" charset="0"/>
                        </a:rPr>
                        <a:t>বছরের</a:t>
                      </a:r>
                      <a:r>
                        <a:rPr lang="en-US" sz="3600" b="1" u="sng" dirty="0" smtClean="0">
                          <a:solidFill>
                            <a:srgbClr val="C00000"/>
                          </a:solidFill>
                          <a:latin typeface="NikoshBAN" pitchFamily="2" charset="0"/>
                          <a:cs typeface="NikoshBAN" pitchFamily="2" charset="0"/>
                        </a:rPr>
                        <a:t> </a:t>
                      </a:r>
                      <a:r>
                        <a:rPr lang="en-US" sz="3600" b="1" u="sng" dirty="0" err="1" smtClean="0">
                          <a:solidFill>
                            <a:srgbClr val="C00000"/>
                          </a:solidFill>
                          <a:latin typeface="NikoshBAN" pitchFamily="2" charset="0"/>
                          <a:cs typeface="NikoshBAN" pitchFamily="2" charset="0"/>
                        </a:rPr>
                        <a:t>কারাদন্ড</a:t>
                      </a:r>
                      <a:r>
                        <a:rPr lang="en-US" sz="3600" b="1" u="sng" dirty="0" smtClean="0">
                          <a:solidFill>
                            <a:srgbClr val="C00000"/>
                          </a:solidFill>
                          <a:latin typeface="NikoshBAN" pitchFamily="2" charset="0"/>
                          <a:cs typeface="NikoshBAN" pitchFamily="2" charset="0"/>
                        </a:rPr>
                        <a:t> </a:t>
                      </a:r>
                    </a:p>
                  </a:txBody>
                  <a:tcPr>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a:tcPr>
                </a:tc>
              </a:tr>
            </a:tbl>
          </a:graphicData>
        </a:graphic>
      </p:graphicFrame>
      <p:sp>
        <p:nvSpPr>
          <p:cNvPr id="6" name="TextBox 5"/>
          <p:cNvSpPr txBox="1"/>
          <p:nvPr/>
        </p:nvSpPr>
        <p:spPr>
          <a:xfrm>
            <a:off x="873457" y="152401"/>
            <a:ext cx="9976513" cy="923330"/>
          </a:xfrm>
          <a:prstGeom prst="rect">
            <a:avLst/>
          </a:prstGeom>
          <a:gradFill>
            <a:gsLst>
              <a:gs pos="0">
                <a:srgbClr val="C00000"/>
              </a:gs>
              <a:gs pos="50000">
                <a:schemeClr val="accent2">
                  <a:lumMod val="105000"/>
                  <a:satMod val="103000"/>
                  <a:tint val="73000"/>
                </a:schemeClr>
              </a:gs>
              <a:gs pos="100000">
                <a:schemeClr val="accent2">
                  <a:lumMod val="105000"/>
                  <a:satMod val="109000"/>
                  <a:tint val="81000"/>
                </a:schemeClr>
              </a:gs>
            </a:gsLst>
          </a:gradFill>
          <a:ln w="57150">
            <a:solidFill>
              <a:srgbClr val="C00000"/>
            </a:solid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5400" b="1" dirty="0" err="1">
                <a:latin typeface="NikoshBAN" pitchFamily="2" charset="0"/>
                <a:cs typeface="NikoshBAN" pitchFamily="2" charset="0"/>
              </a:rPr>
              <a:t>বাংলাদেশে</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হ্যাকিং-এর</a:t>
            </a:r>
            <a:r>
              <a:rPr lang="en-US" sz="5400" b="1" dirty="0">
                <a:latin typeface="NikoshBAN" pitchFamily="2" charset="0"/>
                <a:cs typeface="NikoshBAN" pitchFamily="2" charset="0"/>
              </a:rPr>
              <a:t> </a:t>
            </a:r>
            <a:r>
              <a:rPr lang="en-US" sz="5400" b="1" dirty="0" err="1">
                <a:latin typeface="NikoshBAN" pitchFamily="2" charset="0"/>
                <a:cs typeface="NikoshBAN" pitchFamily="2" charset="0"/>
              </a:rPr>
              <a:t>বিধান</a:t>
            </a:r>
            <a:endParaRPr lang="en-US" sz="5400" b="1" dirty="0">
              <a:latin typeface="NikoshBAN" pitchFamily="2" charset="0"/>
              <a:cs typeface="NikoshBAN" pitchFamily="2" charset="0"/>
            </a:endParaRPr>
          </a:p>
        </p:txBody>
      </p:sp>
    </p:spTree>
    <p:extLst>
      <p:ext uri="{BB962C8B-B14F-4D97-AF65-F5344CB8AC3E}">
        <p14:creationId xmlns:p14="http://schemas.microsoft.com/office/powerpoint/2010/main" val="13578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005263" y="0"/>
            <a:ext cx="8265695" cy="818147"/>
          </a:xfrm>
          <a:prstGeom prst="roundRect">
            <a:avLst/>
          </a:prstGeom>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মূল্যায়ন</a:t>
            </a:r>
            <a:endParaRPr lang="en-US" sz="6600" b="1" dirty="0">
              <a:solidFill>
                <a:schemeClr val="tx1"/>
              </a:solidFill>
              <a:latin typeface="NikoshBAN" panose="02000000000000000000" pitchFamily="2" charset="0"/>
              <a:cs typeface="NikoshBAN" panose="02000000000000000000" pitchFamily="2" charset="0"/>
            </a:endParaRPr>
          </a:p>
        </p:txBody>
      </p:sp>
      <p:sp>
        <p:nvSpPr>
          <p:cNvPr id="4" name="Flowchart: Alternate Process 3"/>
          <p:cNvSpPr/>
          <p:nvPr/>
        </p:nvSpPr>
        <p:spPr>
          <a:xfrm>
            <a:off x="0" y="818148"/>
            <a:ext cx="12192000" cy="6015790"/>
          </a:xfrm>
          <a:prstGeom prst="flowChartAlternateProcess">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১। অনলাইনে পরিচিতি জ্ঞাপনের জন্য কয়টি জিনিসের প্রয়োজন?</a:t>
            </a:r>
          </a:p>
          <a:p>
            <a:r>
              <a:rPr lang="bn-IN" sz="3600" b="1" dirty="0" smtClean="0">
                <a:solidFill>
                  <a:schemeClr val="tx1"/>
                </a:solidFill>
                <a:latin typeface="NikoshBAN" panose="02000000000000000000" pitchFamily="2" charset="0"/>
                <a:cs typeface="NikoshBAN" panose="02000000000000000000" pitchFamily="2" charset="0"/>
              </a:rPr>
              <a:t>উত্তর</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২টি জিনিসের প্রয়োজন।</a:t>
            </a:r>
          </a:p>
          <a:p>
            <a:r>
              <a:rPr lang="bn-IN" sz="3600" b="1" dirty="0" smtClean="0">
                <a:solidFill>
                  <a:schemeClr val="tx1"/>
                </a:solidFill>
                <a:latin typeface="NikoshBAN" panose="02000000000000000000" pitchFamily="2" charset="0"/>
                <a:cs typeface="NikoshBAN" panose="02000000000000000000" pitchFamily="2" charset="0"/>
              </a:rPr>
              <a:t>২।যারা হ্যাকিং করে তাদেরকে কি বলে?</a:t>
            </a:r>
          </a:p>
          <a:p>
            <a:r>
              <a:rPr lang="bn-IN" sz="3600" b="1" dirty="0" smtClean="0">
                <a:solidFill>
                  <a:schemeClr val="tx1"/>
                </a:solidFill>
                <a:latin typeface="NikoshBAN" panose="02000000000000000000" pitchFamily="2" charset="0"/>
                <a:cs typeface="NikoshBAN" panose="02000000000000000000" pitchFamily="2" charset="0"/>
              </a:rPr>
              <a:t>উত্তর</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হ্যাকার বলে।</a:t>
            </a:r>
          </a:p>
          <a:p>
            <a:r>
              <a:rPr lang="bn-IN" sz="3600" b="1" dirty="0" smtClean="0">
                <a:solidFill>
                  <a:schemeClr val="tx1"/>
                </a:solidFill>
                <a:latin typeface="NikoshBAN" panose="02000000000000000000" pitchFamily="2" charset="0"/>
                <a:cs typeface="NikoshBAN" panose="02000000000000000000" pitchFamily="2" charset="0"/>
              </a:rPr>
              <a:t>৩। সংক্ষিপ্ত পাসওয়ার্ডের পরিবর্তে কোন ধরনের পাসওয়ার্ড ব্যবহার করতে হবে?</a:t>
            </a:r>
          </a:p>
          <a:p>
            <a:r>
              <a:rPr lang="bn-IN" sz="3600" b="1" dirty="0" smtClean="0">
                <a:solidFill>
                  <a:schemeClr val="tx1"/>
                </a:solidFill>
                <a:latin typeface="NikoshBAN" panose="02000000000000000000" pitchFamily="2" charset="0"/>
                <a:cs typeface="NikoshBAN" panose="02000000000000000000" pitchFamily="2" charset="0"/>
              </a:rPr>
              <a:t>উত্তর</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জটিল পাসওয়ার্ড ব্যবহার করতে হবে।</a:t>
            </a:r>
            <a:endParaRPr lang="en-US" sz="3600" b="1" dirty="0" smtClean="0">
              <a:solidFill>
                <a:schemeClr val="tx1"/>
              </a:solidFill>
              <a:latin typeface="NikoshBAN" panose="02000000000000000000" pitchFamily="2" charset="0"/>
              <a:cs typeface="NikoshBAN" panose="02000000000000000000" pitchFamily="2" charset="0"/>
            </a:endParaRPr>
          </a:p>
          <a:p>
            <a:r>
              <a:rPr lang="en-US" sz="3600" b="1" dirty="0" smtClean="0">
                <a:solidFill>
                  <a:schemeClr val="tx1"/>
                </a:solidFill>
                <a:latin typeface="NikoshBAN" panose="02000000000000000000" pitchFamily="2" charset="0"/>
                <a:cs typeface="NikoshBAN" panose="02000000000000000000" pitchFamily="2" charset="0"/>
              </a:rPr>
              <a:t>4</a:t>
            </a:r>
            <a:r>
              <a:rPr lang="bn-IN" sz="3600" b="1" dirty="0" smtClean="0">
                <a:solidFill>
                  <a:schemeClr val="tx1"/>
                </a:solidFill>
                <a:latin typeface="NikoshBAN" panose="02000000000000000000" pitchFamily="2" charset="0"/>
                <a:cs typeface="NikoshBAN" panose="02000000000000000000" pitchFamily="2" charset="0"/>
              </a:rPr>
              <a:t>।হোয়াইট হ্যাট হ্যাকারকে কী নামে অভিহিত করা হয়?</a:t>
            </a:r>
          </a:p>
          <a:p>
            <a:r>
              <a:rPr lang="bn-IN" sz="3600" b="1" dirty="0" smtClean="0">
                <a:solidFill>
                  <a:schemeClr val="tx1"/>
                </a:solidFill>
                <a:latin typeface="NikoshBAN" panose="02000000000000000000" pitchFamily="2" charset="0"/>
                <a:cs typeface="NikoshBAN" panose="02000000000000000000" pitchFamily="2" charset="0"/>
              </a:rPr>
              <a:t>উত্তর</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এথিক্যাল হ্যাকার নামে অভিহিত করা হয়।</a:t>
            </a:r>
          </a:p>
          <a:p>
            <a:r>
              <a:rPr lang="bn-IN" sz="3600" b="1" dirty="0">
                <a:solidFill>
                  <a:schemeClr val="tx1"/>
                </a:solidFill>
                <a:latin typeface="NikoshBAN" panose="02000000000000000000" pitchFamily="2" charset="0"/>
                <a:cs typeface="NikoshBAN" panose="02000000000000000000" pitchFamily="2" charset="0"/>
              </a:rPr>
              <a:t>৫</a:t>
            </a:r>
            <a:r>
              <a:rPr lang="bn-IN" sz="3600" b="1" dirty="0" smtClean="0">
                <a:solidFill>
                  <a:schemeClr val="tx1"/>
                </a:solidFill>
                <a:latin typeface="NikoshBAN" panose="02000000000000000000" pitchFamily="2" charset="0"/>
                <a:cs typeface="NikoshBAN" panose="02000000000000000000" pitchFamily="2" charset="0"/>
              </a:rPr>
              <a:t>। তথ্য ও যোগাযোগ প্রযুক্তি আইনে কারাদন্ডের বিধান কত বছর?</a:t>
            </a:r>
          </a:p>
          <a:p>
            <a:r>
              <a:rPr lang="bn-IN" sz="3600" b="1" dirty="0" smtClean="0">
                <a:solidFill>
                  <a:schemeClr val="tx1"/>
                </a:solidFill>
                <a:latin typeface="NikoshBAN" panose="02000000000000000000" pitchFamily="2" charset="0"/>
                <a:cs typeface="NikoshBAN" panose="02000000000000000000" pitchFamily="2" charset="0"/>
              </a:rPr>
              <a:t>উত্তর</a:t>
            </a:r>
            <a:r>
              <a:rPr lang="en-US" sz="3600" b="1" dirty="0" smtClean="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৩ থেকে ৭ বছর।</a:t>
            </a:r>
            <a:endParaRPr lang="en-US" sz="3600" b="1" dirty="0" smtClean="0">
              <a:solidFill>
                <a:schemeClr val="tx1"/>
              </a:solidFill>
              <a:latin typeface="NikoshBAN" panose="02000000000000000000" pitchFamily="2" charset="0"/>
              <a:cs typeface="NikoshBAN" panose="02000000000000000000" pitchFamily="2" charset="0"/>
            </a:endParaRPr>
          </a:p>
          <a:p>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631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circle(in)">
                                      <p:cBhvr>
                                        <p:cTn id="52"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879679" y="777922"/>
            <a:ext cx="5500048" cy="1787857"/>
          </a:xfrm>
          <a:prstGeom prst="downArrowCallout">
            <a:avLst/>
          </a:prstGeom>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smtClean="0">
                <a:solidFill>
                  <a:schemeClr val="tx1"/>
                </a:solidFill>
                <a:latin typeface="NikoshBAN" panose="02000000000000000000" pitchFamily="2" charset="0"/>
                <a:cs typeface="NikoshBAN" panose="02000000000000000000" pitchFamily="2" charset="0"/>
              </a:rPr>
              <a:t>নতুন শিখলাম</a:t>
            </a:r>
            <a:endParaRPr lang="en-US" sz="72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3548417" y="3220872"/>
            <a:ext cx="5527345" cy="1107996"/>
          </a:xfrm>
          <a:prstGeom prst="rect">
            <a:avLst/>
          </a:prstGeom>
          <a:noFill/>
        </p:spPr>
        <p:txBody>
          <a:bodyPr wrap="square" rtlCol="0">
            <a:spAutoFit/>
          </a:bodyPr>
          <a:lstStyle/>
          <a:p>
            <a:r>
              <a:rPr lang="bn-IN" sz="6600" b="1" dirty="0" smtClean="0">
                <a:latin typeface="NikoshBAN" panose="02000000000000000000" pitchFamily="2" charset="0"/>
                <a:cs typeface="NikoshBAN" panose="02000000000000000000" pitchFamily="2" charset="0"/>
              </a:rPr>
              <a:t>হ্যাকিং, হ্যাকার</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27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5943" y="600343"/>
            <a:ext cx="5638800"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bn-BD" sz="8000" b="1" u="sng" dirty="0">
                <a:ln w="11430">
                  <a:noFill/>
                </a:ln>
                <a:effectLst>
                  <a:outerShdw blurRad="50800" dist="39000" dir="5460000" algn="tl">
                    <a:srgbClr val="000000">
                      <a:alpha val="38000"/>
                    </a:srgbClr>
                  </a:outerShdw>
                </a:effectLst>
                <a:latin typeface="NikoshBAN" pitchFamily="2" charset="0"/>
                <a:cs typeface="NikoshBAN" pitchFamily="2" charset="0"/>
              </a:rPr>
              <a:t>বাড়ির কাজ</a:t>
            </a:r>
            <a:endParaRPr lang="en-US" sz="8000" b="1" u="sng" dirty="0">
              <a:ln w="11430">
                <a:noFill/>
              </a:ln>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descr="E:\MOTIAR\D,contennt Picture 2\ho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49" y="245660"/>
            <a:ext cx="3289755" cy="25241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Flowchart: Terminator 1"/>
          <p:cNvSpPr/>
          <p:nvPr/>
        </p:nvSpPr>
        <p:spPr>
          <a:xfrm>
            <a:off x="0" y="3397580"/>
            <a:ext cx="12192000" cy="3212647"/>
          </a:xfrm>
          <a:prstGeom prst="flowChartTerminator">
            <a:avLst/>
          </a:prstGeom>
          <a:gradFill>
            <a:gsLst>
              <a:gs pos="0">
                <a:schemeClr val="accent6">
                  <a:lumMod val="5000"/>
                  <a:lumOff val="95000"/>
                </a:schemeClr>
              </a:gs>
              <a:gs pos="37000">
                <a:schemeClr val="accent2">
                  <a:alpha val="88000"/>
                  <a:lumMod val="94000"/>
                  <a:lumOff val="6000"/>
                </a:schemeClr>
              </a:gs>
              <a:gs pos="88000">
                <a:schemeClr val="accent6">
                  <a:lumMod val="30000"/>
                  <a:lumOff val="70000"/>
                </a:schemeClr>
              </a:gs>
            </a:gsLst>
            <a:path path="shape">
              <a:fillToRect l="50000" t="50000" r="50000" b="50000"/>
            </a:path>
          </a:gra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smtClean="0">
                <a:solidFill>
                  <a:schemeClr val="tx1"/>
                </a:solidFill>
                <a:latin typeface="NikoshBAN" panose="02000000000000000000" pitchFamily="2" charset="0"/>
                <a:cs typeface="NikoshBAN" panose="02000000000000000000" pitchFamily="2" charset="0"/>
              </a:rPr>
              <a:t>অনলাইন পরিচয়ে নিজেকে নিরাপদ রাখতে তুমি কি কি পদক্ষেপ গ্রহন করবে তার একটি তালিকা তৈরি করবে</a:t>
            </a:r>
            <a:r>
              <a:rPr lang="bn-IN" sz="4800" b="1" dirty="0" smtClean="0">
                <a:solidFill>
                  <a:schemeClr val="tx1"/>
                </a:solidFill>
                <a:latin typeface="NikoshBAN" panose="02000000000000000000" pitchFamily="2" charset="0"/>
                <a:cs typeface="NikoshBAN" panose="02000000000000000000" pitchFamily="2" charset="0"/>
              </a:rPr>
              <a:t>।</a:t>
            </a:r>
            <a:endParaRPr lang="en-US" sz="4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8296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677" y="430989"/>
            <a:ext cx="11922495" cy="1105468"/>
          </a:xfrm>
          <a:prstGeom prst="roundRect">
            <a:avLst/>
          </a:prstGeom>
          <a:gradFill>
            <a:gsLst>
              <a:gs pos="56240">
                <a:srgbClr val="B9B5B7"/>
              </a:gs>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NikoshBAN" panose="02000000000000000000" pitchFamily="2" charset="0"/>
                <a:cs typeface="NikoshBAN" panose="02000000000000000000" pitchFamily="2" charset="0"/>
              </a:rPr>
              <a:t>পরিচিতি</a:t>
            </a:r>
            <a:endParaRPr lang="en-US" sz="66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140677" y="1643191"/>
            <a:ext cx="6203852" cy="5109301"/>
          </a:xfrm>
          <a:prstGeom prst="rect">
            <a:avLst/>
          </a:prstGeom>
          <a:gradFill>
            <a:gsLst>
              <a:gs pos="56240">
                <a:srgbClr val="B9B5B7"/>
              </a:gs>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5400" b="1" dirty="0" smtClean="0">
              <a:solidFill>
                <a:schemeClr val="tx1"/>
              </a:solidFill>
              <a:latin typeface="NikoshBAN" panose="02000000000000000000" pitchFamily="2" charset="0"/>
              <a:cs typeface="NikoshBAN" panose="02000000000000000000" pitchFamily="2" charset="0"/>
            </a:endParaRPr>
          </a:p>
          <a:p>
            <a:endParaRPr lang="bn-IN" sz="5400" b="1" dirty="0">
              <a:solidFill>
                <a:schemeClr val="tx1"/>
              </a:solidFill>
              <a:latin typeface="NikoshBAN" panose="02000000000000000000" pitchFamily="2" charset="0"/>
              <a:cs typeface="NikoshBAN" panose="02000000000000000000" pitchFamily="2" charset="0"/>
            </a:endParaRPr>
          </a:p>
          <a:p>
            <a:endParaRPr lang="bn-IN" sz="5400" b="1" dirty="0" smtClean="0">
              <a:solidFill>
                <a:schemeClr val="tx1"/>
              </a:solidFill>
              <a:latin typeface="NikoshBAN" panose="02000000000000000000" pitchFamily="2" charset="0"/>
              <a:cs typeface="NikoshBAN" panose="02000000000000000000" pitchFamily="2" charset="0"/>
            </a:endParaRPr>
          </a:p>
          <a:p>
            <a:r>
              <a:rPr lang="bn-IN" sz="4800" b="1" dirty="0" smtClean="0">
                <a:solidFill>
                  <a:schemeClr val="tx1"/>
                </a:solidFill>
                <a:latin typeface="NikoshBAN" panose="02000000000000000000" pitchFamily="2" charset="0"/>
                <a:cs typeface="NikoshBAN" panose="02000000000000000000" pitchFamily="2" charset="0"/>
              </a:rPr>
              <a:t>শিরিনা খাতুন(সহকারী শিক্ষক)</a:t>
            </a:r>
          </a:p>
          <a:p>
            <a:r>
              <a:rPr lang="bn-IN" sz="4800" b="1" dirty="0" smtClean="0">
                <a:solidFill>
                  <a:schemeClr val="tx1"/>
                </a:solidFill>
                <a:latin typeface="NikoshBAN" panose="02000000000000000000" pitchFamily="2" charset="0"/>
                <a:cs typeface="NikoshBAN" panose="02000000000000000000" pitchFamily="2" charset="0"/>
              </a:rPr>
              <a:t>বানিয়ারগাতী মহিলা মডেল দাখিল মাদ্রাসা, সদর,যশোর।</a:t>
            </a:r>
            <a:endParaRPr lang="en-US" sz="4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264" t="40742" r="57935"/>
          <a:stretch/>
        </p:blipFill>
        <p:spPr>
          <a:xfrm rot="5400000">
            <a:off x="1352799" y="1739362"/>
            <a:ext cx="2485378" cy="22930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6481129" y="1643190"/>
            <a:ext cx="5582043" cy="5109302"/>
          </a:xfrm>
          <a:prstGeom prst="rect">
            <a:avLst/>
          </a:prstGeom>
          <a:gradFill flip="none" rotWithShape="1">
            <a:gsLst>
              <a:gs pos="0">
                <a:schemeClr val="lt1">
                  <a:shade val="30000"/>
                  <a:satMod val="115000"/>
                </a:schemeClr>
              </a:gs>
              <a:gs pos="76000">
                <a:schemeClr val="lt1">
                  <a:shade val="67500"/>
                  <a:satMod val="115000"/>
                </a:schemeClr>
              </a:gs>
              <a:gs pos="100000">
                <a:schemeClr val="lt1">
                  <a:shade val="100000"/>
                  <a:satMod val="115000"/>
                </a:schemeClr>
              </a:gs>
            </a:gsLst>
            <a:path path="circle">
              <a:fillToRect l="50000" t="50000" r="50000" b="50000"/>
            </a:path>
            <a:tileRect/>
          </a:gradFill>
          <a:ln w="762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শ্রেণি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৮ম</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যোগাযোগ</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প্রযুক্তি</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অধ্যায়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তৃতীয়</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১৮</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তারিখ	   </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সময়       </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348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31052">
            <a:off x="7596987" y="1669682"/>
            <a:ext cx="2854580" cy="5924071"/>
          </a:xfrm>
          <a:prstGeom prst="rect">
            <a:avLst/>
          </a:prstGeom>
        </p:spPr>
      </p:pic>
      <p:sp>
        <p:nvSpPr>
          <p:cNvPr id="3" name="TextBox 2"/>
          <p:cNvSpPr txBox="1"/>
          <p:nvPr/>
        </p:nvSpPr>
        <p:spPr>
          <a:xfrm rot="20978993">
            <a:off x="2839414" y="1577390"/>
            <a:ext cx="6515100" cy="2646878"/>
          </a:xfrm>
          <a:prstGeom prst="rect">
            <a:avLst/>
          </a:prstGeom>
          <a:noFill/>
        </p:spPr>
        <p:txBody>
          <a:bodyPr wrap="square" rtlCol="0">
            <a:spAutoFit/>
          </a:bodyPr>
          <a:lstStyle/>
          <a:p>
            <a:r>
              <a:rPr lang="bn-IN" sz="16600" dirty="0" smtClean="0">
                <a:ln w="57150">
                  <a:solidFill>
                    <a:srgbClr val="FFFF00"/>
                  </a:solidFill>
                </a:ln>
                <a:solidFill>
                  <a:schemeClr val="accent2">
                    <a:lumMod val="60000"/>
                    <a:lumOff val="40000"/>
                  </a:schemeClr>
                </a:solidFill>
                <a:latin typeface="NikoshBAN" panose="02000000000000000000" pitchFamily="2" charset="0"/>
                <a:cs typeface="NikoshBAN" panose="02000000000000000000" pitchFamily="2" charset="0"/>
              </a:rPr>
              <a:t>ধন্যবাদ</a:t>
            </a:r>
            <a:endParaRPr lang="en-US" sz="16600" dirty="0">
              <a:ln w="57150">
                <a:solidFill>
                  <a:srgbClr val="FFFF00"/>
                </a:solidFill>
              </a:ln>
              <a:solidFill>
                <a:schemeClr val="accent2">
                  <a:lumMod val="60000"/>
                  <a:lumOff val="4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7854"/>
          <a:stretch/>
        </p:blipFill>
        <p:spPr>
          <a:xfrm>
            <a:off x="11951588" y="0"/>
            <a:ext cx="5998482" cy="719593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48750"/>
          <a:stretch/>
        </p:blipFill>
        <p:spPr>
          <a:xfrm>
            <a:off x="-6588737" y="0"/>
            <a:ext cx="6588737" cy="7195930"/>
          </a:xfrm>
          <a:prstGeom prst="rect">
            <a:avLst/>
          </a:prstGeom>
        </p:spPr>
      </p:pic>
    </p:spTree>
    <p:extLst>
      <p:ext uri="{BB962C8B-B14F-4D97-AF65-F5344CB8AC3E}">
        <p14:creationId xmlns:p14="http://schemas.microsoft.com/office/powerpoint/2010/main" val="4576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fill="hold" nodeType="withEffect">
                                  <p:stCondLst>
                                    <p:cond delay="500"/>
                                  </p:stCondLst>
                                  <p:childTnLst>
                                    <p:animMotion origin="layout" path="M -2.08333E-6 2.96296E-6 L -0.47786 -0.00718 " pathEditMode="relative" rAng="0" ptsTypes="AA">
                                      <p:cBhvr>
                                        <p:cTn id="6" dur="3000" fill="hold"/>
                                        <p:tgtEl>
                                          <p:spTgt spid="5"/>
                                        </p:tgtEl>
                                        <p:attrNameLst>
                                          <p:attrName>ppt_x</p:attrName>
                                          <p:attrName>ppt_y</p:attrName>
                                        </p:attrNameLst>
                                      </p:cBhvr>
                                      <p:rCtr x="-23893" y="-370"/>
                                    </p:animMotion>
                                  </p:childTnLst>
                                </p:cTn>
                              </p:par>
                              <p:par>
                                <p:cTn id="7" presetID="63" presetClass="path" presetSubtype="0" fill="hold" nodeType="withEffect">
                                  <p:stCondLst>
                                    <p:cond delay="500"/>
                                  </p:stCondLst>
                                  <p:childTnLst>
                                    <p:animMotion origin="layout" path="M 2.29167E-6 2.96296E-6 L 0.53229 -0.01297 " pathEditMode="relative" rAng="0" ptsTypes="AA">
                                      <p:cBhvr>
                                        <p:cTn id="8" dur="3000" fill="hold"/>
                                        <p:tgtEl>
                                          <p:spTgt spid="6"/>
                                        </p:tgtEl>
                                        <p:attrNameLst>
                                          <p:attrName>ppt_x</p:attrName>
                                          <p:attrName>ppt_y</p:attrName>
                                        </p:attrNameLst>
                                      </p:cBhvr>
                                      <p:rCtr x="26615"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2" y="76200"/>
            <a:ext cx="11781692" cy="767862"/>
          </a:xfrm>
          <a:prstGeom prst="round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latin typeface="NikoshBAN" panose="02000000000000000000" pitchFamily="2" charset="0"/>
                <a:cs typeface="NikoshBAN" panose="02000000000000000000" pitchFamily="2" charset="0"/>
              </a:rPr>
              <a:t>নিচের লেখা গুলিকে কি বলে?</a:t>
            </a:r>
            <a:endParaRPr lang="en-US" sz="6000" b="1"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0" y="920261"/>
            <a:ext cx="11781692" cy="4314092"/>
          </a:xfrm>
          <a:prstGeom prst="roundRect">
            <a:avLst/>
          </a:prstGeom>
          <a:gradFill>
            <a:gsLst>
              <a:gs pos="44992">
                <a:srgbClr val="BBA396"/>
              </a:gs>
              <a:gs pos="0">
                <a:schemeClr val="accent2">
                  <a:lumMod val="75000"/>
                </a:schemeClr>
              </a:gs>
              <a:gs pos="5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NikoshBAN" panose="02000000000000000000" pitchFamily="2" charset="0"/>
                <a:cs typeface="NikoshBAN" panose="02000000000000000000" pitchFamily="2" charset="0"/>
                <a:hlinkClick r:id="rId2"/>
              </a:rPr>
              <a:t>sherinkhatun4@gmail.com</a:t>
            </a:r>
            <a:endParaRPr lang="en-US" sz="4000" dirty="0" smtClean="0">
              <a:solidFill>
                <a:schemeClr val="tx1"/>
              </a:solidFill>
              <a:latin typeface="NikoshBAN" panose="02000000000000000000" pitchFamily="2" charset="0"/>
              <a:cs typeface="NikoshBAN" panose="02000000000000000000" pitchFamily="2" charset="0"/>
            </a:endParaRPr>
          </a:p>
          <a:p>
            <a:pPr algn="ctr"/>
            <a:r>
              <a:rPr lang="en-US" sz="4000" dirty="0" smtClean="0">
                <a:solidFill>
                  <a:schemeClr val="tx1"/>
                </a:solidFill>
                <a:latin typeface="NikoshBAN" panose="02000000000000000000" pitchFamily="2" charset="0"/>
                <a:cs typeface="NikoshBAN" panose="02000000000000000000" pitchFamily="2" charset="0"/>
                <a:hlinkClick r:id="rId3"/>
              </a:rPr>
              <a:t>rakib12@hotmail.com</a:t>
            </a:r>
            <a:endParaRPr lang="en-US" sz="4000" dirty="0" smtClean="0">
              <a:solidFill>
                <a:schemeClr val="tx1"/>
              </a:solidFill>
              <a:latin typeface="NikoshBAN" panose="02000000000000000000" pitchFamily="2" charset="0"/>
              <a:cs typeface="NikoshBAN" panose="02000000000000000000" pitchFamily="2" charset="0"/>
            </a:endParaRPr>
          </a:p>
          <a:p>
            <a:pPr algn="ctr"/>
            <a:r>
              <a:rPr lang="en-US" sz="4000" dirty="0" smtClean="0">
                <a:solidFill>
                  <a:schemeClr val="tx1"/>
                </a:solidFill>
                <a:latin typeface="NikoshBAN" panose="02000000000000000000" pitchFamily="2" charset="0"/>
                <a:cs typeface="NikoshBAN" panose="02000000000000000000" pitchFamily="2" charset="0"/>
                <a:hlinkClick r:id="rId4"/>
              </a:rPr>
              <a:t>sherinkhatun@facebook.com</a:t>
            </a:r>
            <a:endParaRPr lang="en-US" sz="4000" dirty="0" smtClean="0">
              <a:solidFill>
                <a:schemeClr val="tx1"/>
              </a:solidFill>
              <a:latin typeface="NikoshBAN" panose="02000000000000000000" pitchFamily="2" charset="0"/>
              <a:cs typeface="NikoshBAN" panose="02000000000000000000" pitchFamily="2" charset="0"/>
            </a:endParaRPr>
          </a:p>
          <a:p>
            <a:pPr algn="ctr"/>
            <a:r>
              <a:rPr lang="en-US" sz="4000" dirty="0" smtClean="0">
                <a:solidFill>
                  <a:schemeClr val="tx1"/>
                </a:solidFill>
                <a:latin typeface="NikoshBAN" panose="02000000000000000000" pitchFamily="2" charset="0"/>
                <a:cs typeface="NikoshBAN" panose="02000000000000000000" pitchFamily="2" charset="0"/>
              </a:rPr>
              <a:t>Shyfurrahman.afra@yahoo.com</a:t>
            </a:r>
            <a:endParaRPr lang="en-US" sz="4000" dirty="0">
              <a:solidFill>
                <a:schemeClr val="tx1"/>
              </a:solidFill>
              <a:latin typeface="NikoshBAN" panose="02000000000000000000" pitchFamily="2" charset="0"/>
              <a:cs typeface="NikoshBAN" panose="02000000000000000000" pitchFamily="2" charset="0"/>
            </a:endParaRPr>
          </a:p>
        </p:txBody>
      </p:sp>
      <p:sp>
        <p:nvSpPr>
          <p:cNvPr id="4" name="Flowchart: Terminator 3"/>
          <p:cNvSpPr/>
          <p:nvPr/>
        </p:nvSpPr>
        <p:spPr>
          <a:xfrm>
            <a:off x="1512277" y="5310552"/>
            <a:ext cx="9437077" cy="1301261"/>
          </a:xfrm>
          <a:prstGeom prst="flowChartTerminato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smtClean="0">
                <a:solidFill>
                  <a:schemeClr val="tx1"/>
                </a:solidFill>
                <a:latin typeface="NikoshBAN" panose="02000000000000000000" pitchFamily="2" charset="0"/>
                <a:cs typeface="NikoshBAN" panose="02000000000000000000" pitchFamily="2" charset="0"/>
              </a:rPr>
              <a:t>এই</a:t>
            </a:r>
            <a:r>
              <a:rPr lang="en-US" sz="4800" dirty="0">
                <a:solidFill>
                  <a:schemeClr val="tx1"/>
                </a:solidFill>
                <a:latin typeface="NikoshBAN" panose="02000000000000000000" pitchFamily="2" charset="0"/>
                <a:cs typeface="NikoshBAN" panose="02000000000000000000" pitchFamily="2" charset="0"/>
              </a:rPr>
              <a:t> </a:t>
            </a:r>
            <a:r>
              <a:rPr lang="bn-IN" sz="4800" dirty="0" smtClean="0">
                <a:solidFill>
                  <a:schemeClr val="tx1"/>
                </a:solidFill>
                <a:latin typeface="NikoshBAN" panose="02000000000000000000" pitchFamily="2" charset="0"/>
                <a:cs typeface="NikoshBAN" panose="02000000000000000000" pitchFamily="2" charset="0"/>
              </a:rPr>
              <a:t>গুলো</a:t>
            </a:r>
            <a:r>
              <a:rPr lang="en-US" sz="4800" dirty="0" smtClean="0">
                <a:solidFill>
                  <a:schemeClr val="tx1"/>
                </a:solidFill>
                <a:latin typeface="NikoshBAN" panose="02000000000000000000" pitchFamily="2" charset="0"/>
                <a:cs typeface="NikoshBAN" panose="02000000000000000000" pitchFamily="2" charset="0"/>
              </a:rPr>
              <a:t> </a:t>
            </a:r>
            <a:r>
              <a:rPr lang="en-US" sz="4800" dirty="0" err="1" smtClean="0">
                <a:solidFill>
                  <a:schemeClr val="tx1"/>
                </a:solidFill>
                <a:latin typeface="NikoshBAN" panose="02000000000000000000" pitchFamily="2" charset="0"/>
                <a:cs typeface="NikoshBAN" panose="02000000000000000000" pitchFamily="2" charset="0"/>
              </a:rPr>
              <a:t>হলো</a:t>
            </a:r>
            <a:r>
              <a:rPr lang="en-US" sz="4800" dirty="0" smtClean="0">
                <a:solidFill>
                  <a:schemeClr val="tx1"/>
                </a:solidFill>
                <a:latin typeface="NikoshBAN" panose="02000000000000000000" pitchFamily="2" charset="0"/>
                <a:cs typeface="NikoshBAN" panose="02000000000000000000" pitchFamily="2" charset="0"/>
              </a:rPr>
              <a:t> অনলাইন পরিচয় বা </a:t>
            </a:r>
            <a:r>
              <a:rPr lang="en-US" sz="4800" dirty="0" err="1" smtClean="0">
                <a:solidFill>
                  <a:schemeClr val="tx1"/>
                </a:solidFill>
                <a:latin typeface="NikoshBAN" panose="02000000000000000000" pitchFamily="2" charset="0"/>
                <a:cs typeface="NikoshBAN" panose="02000000000000000000" pitchFamily="2" charset="0"/>
              </a:rPr>
              <a:t>আইডি</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2025904" y="5482003"/>
            <a:ext cx="7549661" cy="1148862"/>
          </a:xfrm>
          <a:prstGeom prst="round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অনলাইন আইডির নিরাপত্তা</a:t>
            </a:r>
            <a:endParaRPr lang="en-US" sz="4000" dirty="0">
              <a:solidFill>
                <a:schemeClr val="tx1"/>
              </a:solidFill>
              <a:latin typeface="NikoshBAN" panose="02000000000000000000" pitchFamily="2" charset="0"/>
              <a:cs typeface="NikoshBAN" panose="02000000000000000000" pitchFamily="2" charset="0"/>
            </a:endParaRPr>
          </a:p>
        </p:txBody>
      </p:sp>
      <p:sp>
        <p:nvSpPr>
          <p:cNvPr id="6" name="Rounded Rectangle 5"/>
          <p:cNvSpPr/>
          <p:nvPr/>
        </p:nvSpPr>
        <p:spPr>
          <a:xfrm>
            <a:off x="1891090" y="5424853"/>
            <a:ext cx="7549661" cy="1148862"/>
          </a:xfrm>
          <a:prstGeom prst="roundRect">
            <a:avLst/>
          </a:prstGeom>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anose="02000000000000000000" pitchFamily="2" charset="0"/>
                <a:cs typeface="NikoshBAN" panose="02000000000000000000" pitchFamily="2" charset="0"/>
              </a:rPr>
              <a:t>অনলাইন আইডি বা পরিচয়কে চুরির হাত থেকে রক্ষা করার জন্য আমাদের কি প্রয়োজন?</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16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32" fill="hold" grpId="1" nodeType="clickEffect">
                                  <p:stCondLst>
                                    <p:cond delay="0"/>
                                  </p:stCondLst>
                                  <p:childTnLst>
                                    <p:animEffect transition="out" filter="box(out)">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32" fill="hold" grpId="1" nodeType="clickEffect">
                                  <p:stCondLst>
                                    <p:cond delay="0"/>
                                  </p:stCondLst>
                                  <p:childTnLst>
                                    <p:animEffect transition="out" filter="box(out)">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46412" y="464025"/>
            <a:ext cx="9240858" cy="5918473"/>
            <a:chOff x="1091821" y="477673"/>
            <a:chExt cx="9240858" cy="5918473"/>
          </a:xfrm>
        </p:grpSpPr>
        <p:grpSp>
          <p:nvGrpSpPr>
            <p:cNvPr id="5" name="Group 4"/>
            <p:cNvGrpSpPr/>
            <p:nvPr/>
          </p:nvGrpSpPr>
          <p:grpSpPr>
            <a:xfrm>
              <a:off x="1091821" y="477673"/>
              <a:ext cx="9240858" cy="5918473"/>
              <a:chOff x="0" y="423082"/>
              <a:chExt cx="9240858" cy="5918473"/>
            </a:xfrm>
          </p:grpSpPr>
          <p:sp>
            <p:nvSpPr>
              <p:cNvPr id="2" name="Rectangle 1"/>
              <p:cNvSpPr/>
              <p:nvPr/>
            </p:nvSpPr>
            <p:spPr>
              <a:xfrm>
                <a:off x="0" y="423082"/>
                <a:ext cx="9172619" cy="10156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60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অনলাইন পরিচয় ও তার নিরাপত্তা</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8745"/>
                <a:ext cx="9240858" cy="4902810"/>
              </a:xfrm>
              <a:prstGeom prst="rect">
                <a:avLst/>
              </a:prstGeom>
              <a:ln w="228600" cap="sq" cmpd="thickThin">
                <a:solidFill>
                  <a:srgbClr val="000000"/>
                </a:solidFill>
                <a:prstDash val="solid"/>
                <a:miter lim="800000"/>
              </a:ln>
              <a:effectLst>
                <a:innerShdw blurRad="76200">
                  <a:srgbClr val="000000"/>
                </a:innerShdw>
              </a:effectLst>
            </p:spPr>
          </p:pic>
        </p:grpSp>
        <p:sp>
          <p:nvSpPr>
            <p:cNvPr id="4" name="Flowchart: Terminator 3"/>
            <p:cNvSpPr/>
            <p:nvPr/>
          </p:nvSpPr>
          <p:spPr>
            <a:xfrm>
              <a:off x="1160060" y="3126094"/>
              <a:ext cx="3143534" cy="1637294"/>
            </a:xfrm>
            <a:prstGeom prst="flowChartTerminator">
              <a:avLst/>
            </a:prstGeom>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4000" b="1" dirty="0" smtClean="0">
                <a:solidFill>
                  <a:schemeClr val="tx1"/>
                </a:solidFill>
                <a:latin typeface="NikoshBAN" panose="02000000000000000000" pitchFamily="2" charset="0"/>
                <a:cs typeface="NikoshBAN" panose="02000000000000000000" pitchFamily="2" charset="0"/>
              </a:endParaRPr>
            </a:p>
            <a:p>
              <a:pPr algn="ctr"/>
              <a:r>
                <a:rPr lang="bn-IN" sz="5400" b="1" dirty="0" smtClean="0">
                  <a:solidFill>
                    <a:schemeClr val="tx1"/>
                  </a:solidFill>
                  <a:latin typeface="NikoshBAN" panose="02000000000000000000" pitchFamily="2" charset="0"/>
                  <a:cs typeface="NikoshBAN" panose="02000000000000000000" pitchFamily="2" charset="0"/>
                </a:rPr>
                <a:t>পৃষ্ঠা নং</a:t>
              </a:r>
              <a:r>
                <a:rPr lang="en-US" sz="5400" b="1" dirty="0" smtClean="0">
                  <a:solidFill>
                    <a:schemeClr val="tx1"/>
                  </a:solidFill>
                  <a:latin typeface="NikoshBAN" panose="02000000000000000000" pitchFamily="2" charset="0"/>
                  <a:cs typeface="NikoshBAN" panose="02000000000000000000" pitchFamily="2" charset="0"/>
                </a:rPr>
                <a:t>:</a:t>
              </a:r>
              <a:r>
                <a:rPr lang="bn-IN" sz="5400" b="1" dirty="0" smtClean="0">
                  <a:solidFill>
                    <a:schemeClr val="tx1"/>
                  </a:solidFill>
                  <a:latin typeface="NikoshBAN" panose="02000000000000000000" pitchFamily="2" charset="0"/>
                  <a:cs typeface="NikoshBAN" panose="02000000000000000000" pitchFamily="2" charset="0"/>
                </a:rPr>
                <a:t> ৪২</a:t>
              </a:r>
            </a:p>
            <a:p>
              <a:pPr algn="ctr"/>
              <a:r>
                <a:rPr lang="bn-IN" sz="5400" b="1" dirty="0" smtClean="0">
                  <a:solidFill>
                    <a:schemeClr val="tx1"/>
                  </a:solidFill>
                  <a:latin typeface="NikoshBAN" panose="02000000000000000000" pitchFamily="2" charset="0"/>
                  <a:cs typeface="NikoshBAN" panose="02000000000000000000" pitchFamily="2" charset="0"/>
                </a:rPr>
                <a:t>পাঠ</a:t>
              </a:r>
              <a:r>
                <a:rPr lang="en-US" sz="5400" b="1" dirty="0" smtClean="0">
                  <a:solidFill>
                    <a:schemeClr val="tx1"/>
                  </a:solidFill>
                  <a:latin typeface="NikoshBAN" panose="02000000000000000000" pitchFamily="2" charset="0"/>
                  <a:cs typeface="NikoshBAN" panose="02000000000000000000" pitchFamily="2" charset="0"/>
                </a:rPr>
                <a:t>:</a:t>
              </a:r>
              <a:r>
                <a:rPr lang="bn-IN" sz="5400" b="1" dirty="0" smtClean="0">
                  <a:solidFill>
                    <a:schemeClr val="tx1"/>
                  </a:solidFill>
                  <a:latin typeface="NikoshBAN" panose="02000000000000000000" pitchFamily="2" charset="0"/>
                  <a:cs typeface="NikoshBAN" panose="02000000000000000000" pitchFamily="2" charset="0"/>
                </a:rPr>
                <a:t> </a:t>
              </a:r>
              <a:r>
                <a:rPr lang="bn-IN" sz="5400" b="1" dirty="0">
                  <a:solidFill>
                    <a:schemeClr val="tx1"/>
                  </a:solidFill>
                  <a:latin typeface="NikoshBAN" panose="02000000000000000000" pitchFamily="2" charset="0"/>
                  <a:cs typeface="NikoshBAN" panose="02000000000000000000" pitchFamily="2" charset="0"/>
                </a:rPr>
                <a:t>১৮</a:t>
              </a:r>
            </a:p>
            <a:p>
              <a:pPr algn="ctr"/>
              <a:endParaRPr lang="en-US" sz="5400" b="1"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056393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1569660"/>
            <a:ext cx="10363200" cy="1015663"/>
          </a:xfrm>
          <a:prstGeom prst="rect">
            <a:avLst/>
          </a:prstGeom>
          <a:gradFill flip="none" rotWithShape="1">
            <a:gsLst>
              <a:gs pos="0">
                <a:schemeClr val="accent6">
                  <a:lumMod val="60000"/>
                  <a:lumOff val="4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p:spPr>
        <p:txBody>
          <a:bodyPr wrap="square" rtlCol="0">
            <a:spAutoFit/>
          </a:bodyPr>
          <a:lstStyle/>
          <a:p>
            <a:r>
              <a:rPr lang="bn-BD" sz="6000" dirty="0">
                <a:ln w="57150" cmpd="sng">
                  <a:noFill/>
                  <a:prstDash val="solid"/>
                </a:ln>
                <a:effectLst>
                  <a:outerShdw blurRad="63500" dir="3600000" algn="tl" rotWithShape="0">
                    <a:srgbClr val="000000">
                      <a:alpha val="70000"/>
                    </a:srgbClr>
                  </a:outerShdw>
                </a:effectLst>
                <a:latin typeface="NikoshBAN" pitchFamily="2" charset="0"/>
                <a:cs typeface="NikoshBAN" pitchFamily="2" charset="0"/>
              </a:rPr>
              <a:t>এই পাঠ শেষে শিক্ষার্থীরা</a:t>
            </a:r>
            <a:r>
              <a:rPr lang="en-US" sz="6000" dirty="0">
                <a:ln w="57150" cmpd="sng">
                  <a:noFill/>
                  <a:prstDash val="solid"/>
                </a:ln>
                <a:effectLst>
                  <a:outerShdw blurRad="63500" dir="3600000" algn="tl" rotWithShape="0">
                    <a:srgbClr val="000000">
                      <a:alpha val="70000"/>
                    </a:srgbClr>
                  </a:outerShdw>
                </a:effectLst>
                <a:latin typeface="NikoshBAN" pitchFamily="2" charset="0"/>
                <a:cs typeface="NikoshBAN" pitchFamily="2" charset="0"/>
              </a:rPr>
              <a:t>…</a:t>
            </a:r>
            <a:r>
              <a:rPr lang="bn-BD" sz="6000" dirty="0">
                <a:ln w="57150" cmpd="sng">
                  <a:noFill/>
                  <a:prstDash val="solid"/>
                </a:ln>
                <a:effectLst>
                  <a:outerShdw blurRad="63500" dir="3600000" algn="tl" rotWithShape="0">
                    <a:srgbClr val="000000">
                      <a:alpha val="70000"/>
                    </a:srgbClr>
                  </a:outerShdw>
                </a:effectLst>
                <a:latin typeface="NikoshBAN" pitchFamily="2" charset="0"/>
                <a:cs typeface="NikoshBAN" pitchFamily="2" charset="0"/>
              </a:rPr>
              <a:t> </a:t>
            </a:r>
            <a:endParaRPr lang="en-US" sz="6000" dirty="0">
              <a:ln w="57150" cmpd="sng">
                <a:noFill/>
                <a:prstDash val="solid"/>
              </a:ln>
              <a:effectLst>
                <a:outerShdw blurRad="63500" dir="3600000" algn="tl" rotWithShape="0">
                  <a:srgbClr val="000000">
                    <a:alpha val="70000"/>
                  </a:srgbClr>
                </a:outerShdw>
              </a:effectLst>
              <a:latin typeface="NikoshBAN" pitchFamily="2" charset="0"/>
              <a:cs typeface="NikoshBAN" pitchFamily="2" charset="0"/>
            </a:endParaRPr>
          </a:p>
        </p:txBody>
      </p:sp>
      <p:sp>
        <p:nvSpPr>
          <p:cNvPr id="7" name="Rectangle 6"/>
          <p:cNvSpPr/>
          <p:nvPr/>
        </p:nvSpPr>
        <p:spPr>
          <a:xfrm>
            <a:off x="1828800" y="3029803"/>
            <a:ext cx="10044752" cy="2554545"/>
          </a:xfrm>
          <a:prstGeom prst="rect">
            <a:avLst/>
          </a:prstGeom>
          <a:gradFill>
            <a:gsLst>
              <a:gs pos="0">
                <a:schemeClr val="accent6">
                  <a:lumMod val="5000"/>
                  <a:lumOff val="95000"/>
                </a:schemeClr>
              </a:gs>
              <a:gs pos="37000">
                <a:schemeClr val="accent2">
                  <a:alpha val="88000"/>
                  <a:lumMod val="94000"/>
                  <a:lumOff val="6000"/>
                </a:schemeClr>
              </a:gs>
              <a:gs pos="100000">
                <a:schemeClr val="accent6">
                  <a:lumMod val="30000"/>
                  <a:lumOff val="70000"/>
                </a:schemeClr>
              </a:gs>
            </a:gsLst>
            <a:path path="shape">
              <a:fillToRect l="50000" t="50000" r="50000" b="50000"/>
            </a:path>
          </a:gradFill>
          <a:ln>
            <a:noFill/>
          </a:ln>
        </p:spPr>
        <p:txBody>
          <a:bodyPr wrap="square">
            <a:spAutoFit/>
          </a:bodyPr>
          <a:lstStyle/>
          <a:p>
            <a:r>
              <a:rPr lang="en-US" sz="4000" b="1" dirty="0">
                <a:ln w="1905"/>
                <a:effectLst>
                  <a:innerShdw blurRad="69850" dist="43180" dir="5400000">
                    <a:srgbClr val="000000">
                      <a:alpha val="65000"/>
                    </a:srgbClr>
                  </a:innerShdw>
                </a:effectLst>
                <a:latin typeface="NikoshBAN" pitchFamily="2" charset="0"/>
                <a:cs typeface="NikoshBAN" pitchFamily="2" charset="0"/>
              </a:rPr>
              <a:t>১। অনলাইন পরিচয় কী তা বলতে পারবে।</a:t>
            </a:r>
          </a:p>
          <a:p>
            <a:r>
              <a:rPr lang="en-US" sz="4000" b="1" dirty="0">
                <a:ln w="1905"/>
                <a:effectLst>
                  <a:innerShdw blurRad="69850" dist="43180" dir="5400000">
                    <a:srgbClr val="000000">
                      <a:alpha val="65000"/>
                    </a:srgbClr>
                  </a:innerShdw>
                </a:effectLst>
                <a:latin typeface="NikoshBAN" pitchFamily="2" charset="0"/>
                <a:cs typeface="NikoshBAN" pitchFamily="2" charset="0"/>
              </a:rPr>
              <a:t>২। </a:t>
            </a:r>
            <a:r>
              <a:rPr lang="en-US" sz="4000" b="1" spc="50" dirty="0">
                <a:ln w="11430"/>
                <a:latin typeface="NikoshBAN" pitchFamily="2" charset="0"/>
                <a:cs typeface="NikoshBAN" pitchFamily="2" charset="0"/>
              </a:rPr>
              <a:t>পাসওয়ার্ডের গোপনীয়তা রক্ষার উপায়</a:t>
            </a:r>
            <a:r>
              <a:rPr lang="en-US" sz="4000" b="1" dirty="0">
                <a:ln w="1905"/>
                <a:latin typeface="NikoshBAN" pitchFamily="2" charset="0"/>
                <a:cs typeface="NikoshBAN" pitchFamily="2" charset="0"/>
              </a:rPr>
              <a:t> </a:t>
            </a:r>
            <a:r>
              <a:rPr lang="en-US" sz="4000" b="1" dirty="0">
                <a:ln w="1905"/>
                <a:effectLst>
                  <a:innerShdw blurRad="69850" dist="43180" dir="5400000">
                    <a:srgbClr val="000000">
                      <a:alpha val="65000"/>
                    </a:srgbClr>
                  </a:innerShdw>
                </a:effectLst>
                <a:latin typeface="NikoshBAN" pitchFamily="2" charset="0"/>
                <a:cs typeface="NikoshBAN" pitchFamily="2" charset="0"/>
              </a:rPr>
              <a:t>বর্ণনা করতে পারবে। </a:t>
            </a:r>
          </a:p>
          <a:p>
            <a:r>
              <a:rPr lang="en-US" sz="4000" b="1" dirty="0">
                <a:ln w="1905"/>
                <a:effectLst>
                  <a:innerShdw blurRad="69850" dist="43180" dir="5400000">
                    <a:srgbClr val="000000">
                      <a:alpha val="65000"/>
                    </a:srgbClr>
                  </a:innerShdw>
                </a:effectLst>
                <a:latin typeface="NikoshBAN" pitchFamily="2" charset="0"/>
                <a:cs typeface="NikoshBAN" pitchFamily="2" charset="0"/>
              </a:rPr>
              <a:t>৩। কম্পিউটার হ্যাকিং কী তা বলতে পারবে।</a:t>
            </a:r>
          </a:p>
          <a:p>
            <a:r>
              <a:rPr lang="en-US" sz="4000" b="1" dirty="0">
                <a:ln w="1905"/>
                <a:effectLst>
                  <a:innerShdw blurRad="69850" dist="43180" dir="5400000">
                    <a:srgbClr val="000000">
                      <a:alpha val="65000"/>
                    </a:srgbClr>
                  </a:innerShdw>
                </a:effectLst>
                <a:latin typeface="NikoshBAN" pitchFamily="2" charset="0"/>
                <a:cs typeface="NikoshBAN" pitchFamily="2" charset="0"/>
              </a:rPr>
              <a:t>৪। </a:t>
            </a:r>
            <a:r>
              <a:rPr lang="en-US" sz="4000" b="1" dirty="0">
                <a:ln w="0"/>
                <a:effectLst>
                  <a:outerShdw blurRad="38100" dist="19050" dir="2700000" algn="tl" rotWithShape="0">
                    <a:schemeClr val="dk1">
                      <a:alpha val="40000"/>
                    </a:schemeClr>
                  </a:outerShdw>
                </a:effectLst>
                <a:latin typeface="NikoshBAN" pitchFamily="2" charset="0"/>
                <a:cs typeface="NikoshBAN" pitchFamily="2" charset="0"/>
              </a:rPr>
              <a:t>হ্যাকারদের প্রকারভেদ </a:t>
            </a:r>
            <a:r>
              <a:rPr lang="en-US" sz="4000" b="1" dirty="0">
                <a:ln w="1905"/>
                <a:effectLst>
                  <a:innerShdw blurRad="69850" dist="43180" dir="5400000">
                    <a:srgbClr val="000000">
                      <a:alpha val="65000"/>
                    </a:srgbClr>
                  </a:innerShdw>
                </a:effectLst>
                <a:latin typeface="NikoshBAN" pitchFamily="2" charset="0"/>
                <a:cs typeface="NikoshBAN" pitchFamily="2" charset="0"/>
              </a:rPr>
              <a:t>বর্ণনা করতে পারবে।</a:t>
            </a:r>
          </a:p>
        </p:txBody>
      </p:sp>
      <p:sp>
        <p:nvSpPr>
          <p:cNvPr id="2" name="Bevel 1"/>
          <p:cNvSpPr/>
          <p:nvPr/>
        </p:nvSpPr>
        <p:spPr>
          <a:xfrm>
            <a:off x="1337481" y="42964"/>
            <a:ext cx="9840036" cy="1304456"/>
          </a:xfrm>
          <a:prstGeom prst="bevel">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spc="50" dirty="0" smtClean="0">
                <a:ln w="38100">
                  <a:noFill/>
                </a:ln>
                <a:solidFill>
                  <a:schemeClr val="tx1"/>
                </a:solidFill>
                <a:latin typeface="NikoshBAN" panose="02000000000000000000" pitchFamily="2" charset="0"/>
                <a:cs typeface="NikoshBAN" panose="02000000000000000000" pitchFamily="2" charset="0"/>
              </a:rPr>
              <a:t>শিখনফল</a:t>
            </a:r>
            <a:endParaRPr lang="en-US" sz="6600" b="1" spc="50" dirty="0" smtClean="0">
              <a:ln w="38100">
                <a:noFill/>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7754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7000">
              <a:schemeClr val="accent2">
                <a:alpha val="88000"/>
                <a:lumMod val="94000"/>
                <a:lumOff val="6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378424" y="228601"/>
            <a:ext cx="10085695" cy="1015663"/>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6000" b="1" dirty="0">
                <a:ln w="0"/>
                <a:effectLst>
                  <a:outerShdw blurRad="38100" dist="19050" dir="2700000" algn="tl" rotWithShape="0">
                    <a:schemeClr val="dk1">
                      <a:alpha val="40000"/>
                    </a:schemeClr>
                  </a:outerShdw>
                </a:effectLst>
                <a:latin typeface="NikoshBAN" pitchFamily="2" charset="0"/>
                <a:cs typeface="NikoshBAN" pitchFamily="2" charset="0"/>
              </a:rPr>
              <a:t>অনলাইন পরিচয় কী?</a:t>
            </a:r>
            <a:endParaRPr lang="en-US" sz="6000" b="1" dirty="0">
              <a:ln w="0"/>
              <a:effectLst>
                <a:outerShdw blurRad="38100" dist="19050" dir="2700000" algn="tl" rotWithShape="0">
                  <a:schemeClr val="dk1">
                    <a:alpha val="40000"/>
                  </a:schemeClr>
                </a:outerShdw>
              </a:effectLst>
            </a:endParaRPr>
          </a:p>
        </p:txBody>
      </p:sp>
      <p:sp>
        <p:nvSpPr>
          <p:cNvPr id="3" name="Rectangle 2"/>
          <p:cNvSpPr/>
          <p:nvPr/>
        </p:nvSpPr>
        <p:spPr>
          <a:xfrm>
            <a:off x="152400" y="3788370"/>
            <a:ext cx="12039600" cy="3046988"/>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0" scaled="1"/>
            <a:tileRect/>
          </a:gra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4800" b="1" dirty="0">
                <a:ln w="0"/>
                <a:latin typeface="NikoshBAN" pitchFamily="2" charset="0"/>
                <a:cs typeface="NikoshBAN" pitchFamily="2" charset="0"/>
              </a:rPr>
              <a:t>ইন্টারনেট বা অনলাইনে বেশির ভাগ ব্যবহারকারী তার একটি </a:t>
            </a:r>
            <a:r>
              <a:rPr lang="bn-IN" sz="4800" b="1" dirty="0" smtClean="0">
                <a:ln w="0"/>
                <a:latin typeface="NikoshBAN" pitchFamily="2" charset="0"/>
                <a:cs typeface="NikoshBAN" pitchFamily="2" charset="0"/>
              </a:rPr>
              <a:t>স্ব</a:t>
            </a:r>
            <a:r>
              <a:rPr lang="en-US" sz="4800" b="1" dirty="0" err="1" smtClean="0">
                <a:ln w="0"/>
                <a:latin typeface="NikoshBAN" pitchFamily="2" charset="0"/>
                <a:cs typeface="NikoshBAN" pitchFamily="2" charset="0"/>
              </a:rPr>
              <a:t>তন্ত্র</a:t>
            </a:r>
            <a:r>
              <a:rPr lang="en-US" sz="4800" b="1" dirty="0" smtClean="0">
                <a:ln w="0"/>
                <a:latin typeface="NikoshBAN" pitchFamily="2" charset="0"/>
                <a:cs typeface="NikoshBAN" pitchFamily="2" charset="0"/>
              </a:rPr>
              <a:t> </a:t>
            </a:r>
            <a:r>
              <a:rPr lang="en-US" sz="4800" b="1" dirty="0">
                <a:ln w="0"/>
                <a:latin typeface="NikoshBAN" pitchFamily="2" charset="0"/>
                <a:cs typeface="NikoshBAN" pitchFamily="2" charset="0"/>
              </a:rPr>
              <a:t>সত্তা তুলে ধরেন। </a:t>
            </a:r>
            <a:r>
              <a:rPr lang="bn-BD" sz="4800" b="1" dirty="0">
                <a:ln w="0"/>
                <a:latin typeface="NikoshBAN" pitchFamily="2" charset="0"/>
                <a:cs typeface="NikoshBAN" pitchFamily="2" charset="0"/>
              </a:rPr>
              <a:t>যা </a:t>
            </a:r>
            <a:r>
              <a:rPr lang="en-US" sz="4800" b="1" dirty="0">
                <a:ln w="0"/>
                <a:latin typeface="NikoshBAN" pitchFamily="2" charset="0"/>
                <a:cs typeface="NikoshBAN" pitchFamily="2" charset="0"/>
              </a:rPr>
              <a:t>ব্যক্তিকে</a:t>
            </a:r>
            <a:r>
              <a:rPr lang="bn-BD" sz="4800" b="1" dirty="0">
                <a:ln w="0"/>
                <a:latin typeface="NikoshBAN" pitchFamily="2" charset="0"/>
                <a:cs typeface="NikoshBAN" pitchFamily="2" charset="0"/>
              </a:rPr>
              <a:t> </a:t>
            </a:r>
            <a:r>
              <a:rPr lang="en-US" sz="4800" b="1" dirty="0">
                <a:ln w="0"/>
                <a:latin typeface="NikoshBAN" pitchFamily="2" charset="0"/>
                <a:cs typeface="NikoshBAN" pitchFamily="2" charset="0"/>
              </a:rPr>
              <a:t>সামাজিক যোগাযোগ সাইট, ব্লগ কিংবা ওয়ে</a:t>
            </a:r>
            <a:r>
              <a:rPr lang="bn-BD" sz="4800" b="1" dirty="0" smtClean="0">
                <a:ln w="0"/>
                <a:latin typeface="NikoshBAN" pitchFamily="2" charset="0"/>
                <a:cs typeface="NikoshBAN" pitchFamily="2" charset="0"/>
              </a:rPr>
              <a:t>ব</a:t>
            </a:r>
            <a:r>
              <a:rPr lang="bn-IN" sz="4800" b="1" dirty="0" smtClean="0">
                <a:ln w="0"/>
                <a:latin typeface="NikoshBAN" pitchFamily="2" charset="0"/>
                <a:cs typeface="NikoshBAN" pitchFamily="2" charset="0"/>
              </a:rPr>
              <a:t> </a:t>
            </a:r>
            <a:r>
              <a:rPr lang="en-US" sz="4800" b="1" dirty="0" smtClean="0">
                <a:ln w="0"/>
                <a:latin typeface="NikoshBAN" pitchFamily="2" charset="0"/>
                <a:cs typeface="NikoshBAN" pitchFamily="2" charset="0"/>
              </a:rPr>
              <a:t>সাইটে </a:t>
            </a:r>
            <a:r>
              <a:rPr lang="en-US" sz="4800" b="1" dirty="0">
                <a:ln w="0"/>
                <a:latin typeface="NikoshBAN" pitchFamily="2" charset="0"/>
                <a:cs typeface="NikoshBAN" pitchFamily="2" charset="0"/>
              </a:rPr>
              <a:t>প্রকাশ করে। এটিকে ঐ ব্যক্তির অনলাইন পরিচয় বলা </a:t>
            </a:r>
            <a:r>
              <a:rPr lang="bn-BD" sz="4800" b="1" dirty="0">
                <a:ln w="0"/>
                <a:latin typeface="NikoshBAN" pitchFamily="2" charset="0"/>
                <a:cs typeface="NikoshBAN" pitchFamily="2" charset="0"/>
              </a:rPr>
              <a:t>হয়।</a:t>
            </a:r>
            <a:r>
              <a:rPr lang="en-US" sz="4800" b="1" dirty="0">
                <a:ln w="0"/>
                <a:latin typeface="NikoshBAN" pitchFamily="2" charset="0"/>
                <a:cs typeface="NikoshBAN" pitchFamily="2" charset="0"/>
              </a:rPr>
              <a:t> </a:t>
            </a:r>
            <a:endParaRPr lang="en-US" sz="4800" b="1" dirty="0">
              <a:ln w="0"/>
            </a:endParaRPr>
          </a:p>
        </p:txBody>
      </p:sp>
      <p:pic>
        <p:nvPicPr>
          <p:cNvPr id="5" name="Picture 4"/>
          <p:cNvPicPr>
            <a:picLocks noChangeAspect="1"/>
          </p:cNvPicPr>
          <p:nvPr/>
        </p:nvPicPr>
        <p:blipFill>
          <a:blip r:embed="rId2"/>
          <a:stretch>
            <a:fillRect/>
          </a:stretch>
        </p:blipFill>
        <p:spPr>
          <a:xfrm>
            <a:off x="3367438" y="1336354"/>
            <a:ext cx="4572413" cy="2359926"/>
          </a:xfrm>
          <a:prstGeom prst="rect">
            <a:avLst/>
          </a:prstGeom>
          <a:effectLst>
            <a:glow rad="101600">
              <a:schemeClr val="accent2">
                <a:lumMod val="40000"/>
                <a:lumOff val="60000"/>
                <a:alpha val="34000"/>
              </a:schemeClr>
            </a:glow>
            <a:reflection blurRad="6350" stA="52000" endA="300" endPos="35000" dir="5400000" sy="-100000" algn="bl" rotWithShape="0"/>
          </a:effectLst>
          <a:scene3d>
            <a:camera prst="orthographicFront"/>
            <a:lightRig rig="sunset" dir="t"/>
          </a:scene3d>
          <a:sp3d extrusionH="76200" contourW="12700" prstMaterial="softEdge">
            <a:bevelT/>
            <a:extrusionClr>
              <a:schemeClr val="accent2">
                <a:lumMod val="75000"/>
              </a:schemeClr>
            </a:extrusionClr>
            <a:contourClr>
              <a:schemeClr val="accent2">
                <a:lumMod val="75000"/>
              </a:schemeClr>
            </a:contourClr>
          </a:sp3d>
        </p:spPr>
      </p:pic>
    </p:spTree>
    <p:extLst>
      <p:ext uri="{BB962C8B-B14F-4D97-AF65-F5344CB8AC3E}">
        <p14:creationId xmlns:p14="http://schemas.microsoft.com/office/powerpoint/2010/main" val="356235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599182"/>
            <a:ext cx="7924800" cy="1077218"/>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একজন</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ব্যক্তির অনলাইন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পরিচিতি</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নিম্নোক্ত</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পরিচয়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জ্ঞাপকের</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যেকোনো</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একটি বা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তাদের</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সমন্বিত</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হতে</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b="1" dirty="0" err="1">
                <a:ln w="0"/>
                <a:effectLst>
                  <a:outerShdw blurRad="38100" dist="19050" dir="2700000" algn="tl" rotWithShape="0">
                    <a:schemeClr val="dk1">
                      <a:alpha val="40000"/>
                    </a:schemeClr>
                  </a:outerShdw>
                </a:effectLst>
                <a:latin typeface="NikoshBAN" pitchFamily="2" charset="0"/>
                <a:cs typeface="NikoshBAN" pitchFamily="2" charset="0"/>
              </a:rPr>
              <a:t>পারে</a:t>
            </a:r>
            <a:endParaRPr lang="en-US" sz="3200" b="1" dirty="0">
              <a:ln w="0"/>
              <a:effectLst>
                <a:outerShdw blurRad="38100" dist="19050" dir="2700000" algn="tl" rotWithShape="0">
                  <a:schemeClr val="dk1">
                    <a:alpha val="40000"/>
                  </a:schemeClr>
                </a:outerShdw>
              </a:effectLst>
            </a:endParaRPr>
          </a:p>
        </p:txBody>
      </p:sp>
      <p:sp>
        <p:nvSpPr>
          <p:cNvPr id="4" name="Right Arrow 3"/>
          <p:cNvSpPr/>
          <p:nvPr/>
        </p:nvSpPr>
        <p:spPr>
          <a:xfrm rot="5400000">
            <a:off x="5625612" y="1200961"/>
            <a:ext cx="2286000" cy="3657600"/>
          </a:xfrm>
          <a:prstGeom prst="rightArrow">
            <a:avLst>
              <a:gd name="adj1" fmla="val 65311"/>
              <a:gd name="adj2" fmla="val 29904"/>
            </a:avLst>
          </a:prstGeom>
          <a:ln w="57150">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600" b="1" dirty="0">
              <a:solidFill>
                <a:schemeClr val="tx1"/>
              </a:solidFill>
              <a:latin typeface="NikoshBAN" pitchFamily="2" charset="0"/>
              <a:cs typeface="NikoshBAN" pitchFamily="2" charset="0"/>
            </a:endParaRPr>
          </a:p>
        </p:txBody>
      </p:sp>
      <p:sp>
        <p:nvSpPr>
          <p:cNvPr id="9" name="Rectangle 8"/>
          <p:cNvSpPr/>
          <p:nvPr/>
        </p:nvSpPr>
        <p:spPr>
          <a:xfrm>
            <a:off x="2362200" y="5174160"/>
            <a:ext cx="7467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u="sng" dirty="0" smtClean="0">
                <a:ln w="11430"/>
                <a:solidFill>
                  <a:srgbClr val="FF0000"/>
                </a:solidFill>
                <a:effectLst>
                  <a:outerShdw blurRad="50800" dist="39000" dir="5460000" algn="tl">
                    <a:srgbClr val="000000">
                      <a:alpha val="38000"/>
                    </a:srgbClr>
                  </a:outerShdw>
                </a:effectLst>
              </a:rPr>
              <a:t>sherinkhatun</a:t>
            </a:r>
            <a:r>
              <a:rPr lang="en-US" sz="4400" b="1" dirty="0" smtClean="0">
                <a:ln w="11430"/>
                <a:solidFill>
                  <a:srgbClr val="FF0000"/>
                </a:solidFill>
                <a:effectLst>
                  <a:outerShdw blurRad="50800" dist="39000" dir="5460000" algn="tl">
                    <a:srgbClr val="000000">
                      <a:alpha val="38000"/>
                    </a:srgbClr>
                  </a:outerShdw>
                </a:effectLst>
              </a:rPr>
              <a:t>@facebook.com</a:t>
            </a:r>
            <a:endParaRPr lang="en-US" sz="4400" b="1" dirty="0">
              <a:ln w="11430"/>
              <a:solidFill>
                <a:srgbClr val="FF0000"/>
              </a:solidFill>
              <a:effectLst>
                <a:outerShdw blurRad="50800" dist="39000" dir="5460000" algn="tl">
                  <a:srgbClr val="000000">
                    <a:alpha val="38000"/>
                  </a:srgbClr>
                </a:outerShdw>
              </a:effectLst>
            </a:endParaRPr>
          </a:p>
        </p:txBody>
      </p:sp>
      <p:sp>
        <p:nvSpPr>
          <p:cNvPr id="10" name="TextBox 9"/>
          <p:cNvSpPr txBox="1"/>
          <p:nvPr/>
        </p:nvSpPr>
        <p:spPr>
          <a:xfrm>
            <a:off x="5643851" y="2179598"/>
            <a:ext cx="2209800" cy="1446550"/>
          </a:xfrm>
          <a:prstGeom prst="rect">
            <a:avLst/>
          </a:prstGeom>
          <a:noFill/>
        </p:spPr>
        <p:txBody>
          <a:bodyPr wrap="square" rtlCol="0">
            <a:spAutoFit/>
          </a:bodyPr>
          <a:lstStyle/>
          <a:p>
            <a:pPr algn="ctr"/>
            <a:r>
              <a:rPr lang="en-US" sz="4400" b="1" dirty="0">
                <a:latin typeface="NikoshBAN" pitchFamily="2" charset="0"/>
                <a:cs typeface="NikoshBAN" pitchFamily="2" charset="0"/>
              </a:rPr>
              <a:t>ই-</a:t>
            </a:r>
            <a:r>
              <a:rPr lang="en-US" sz="4400" b="1" dirty="0" err="1">
                <a:latin typeface="NikoshBAN" pitchFamily="2" charset="0"/>
                <a:cs typeface="NikoshBAN" pitchFamily="2" charset="0"/>
              </a:rPr>
              <a:t>মেইল</a:t>
            </a:r>
            <a:r>
              <a:rPr lang="en-US" sz="4400" b="1" dirty="0">
                <a:latin typeface="NikoshBAN" pitchFamily="2" charset="0"/>
                <a:cs typeface="NikoshBAN" pitchFamily="2" charset="0"/>
              </a:rPr>
              <a:t> </a:t>
            </a:r>
            <a:r>
              <a:rPr lang="en-US" sz="4400" b="1" dirty="0" err="1">
                <a:latin typeface="NikoshBAN" pitchFamily="2" charset="0"/>
                <a:cs typeface="NikoshBAN" pitchFamily="2" charset="0"/>
              </a:rPr>
              <a:t>ঠিকানা</a:t>
            </a:r>
            <a:endParaRPr lang="en-US" sz="4400" b="1" dirty="0">
              <a:latin typeface="NikoshBAN" pitchFamily="2" charset="0"/>
              <a:cs typeface="NikoshBAN" pitchFamily="2" charset="0"/>
            </a:endParaRPr>
          </a:p>
        </p:txBody>
      </p:sp>
      <p:sp>
        <p:nvSpPr>
          <p:cNvPr id="13" name="Right Arrow 12"/>
          <p:cNvSpPr/>
          <p:nvPr/>
        </p:nvSpPr>
        <p:spPr>
          <a:xfrm rot="5400000">
            <a:off x="5106620" y="1626782"/>
            <a:ext cx="3323985" cy="3802546"/>
          </a:xfrm>
          <a:prstGeom prst="rightArrow">
            <a:avLst>
              <a:gd name="adj1" fmla="val 70000"/>
              <a:gd name="adj2" fmla="val 28182"/>
            </a:avLst>
          </a:prstGeom>
          <a:solidFill>
            <a:srgbClr val="00B050"/>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endParaRPr lang="en-US" sz="3200" b="1" dirty="0">
              <a:solidFill>
                <a:schemeClr val="tx1"/>
              </a:solidFill>
              <a:latin typeface="NikoshBAN" pitchFamily="2" charset="0"/>
              <a:cs typeface="NikoshBAN" pitchFamily="2" charset="0"/>
            </a:endParaRPr>
          </a:p>
        </p:txBody>
      </p:sp>
      <p:sp>
        <p:nvSpPr>
          <p:cNvPr id="14" name="Rectangle 13"/>
          <p:cNvSpPr/>
          <p:nvPr/>
        </p:nvSpPr>
        <p:spPr>
          <a:xfrm>
            <a:off x="2417361" y="5189325"/>
            <a:ext cx="69342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002060"/>
                </a:solidFill>
                <a:effectLst>
                  <a:outerShdw blurRad="50800" dist="39000" dir="5460000" algn="tl">
                    <a:srgbClr val="000000">
                      <a:alpha val="38000"/>
                    </a:srgbClr>
                  </a:outerShdw>
                </a:effectLst>
              </a:rPr>
              <a:t>sherinkhatun4@gmail.com</a:t>
            </a:r>
            <a:endParaRPr lang="en-US" sz="4400" b="1" dirty="0">
              <a:ln w="11430"/>
              <a:solidFill>
                <a:srgbClr val="002060"/>
              </a:solidFill>
              <a:effectLst>
                <a:outerShdw blurRad="50800" dist="39000" dir="5460000" algn="tl">
                  <a:srgbClr val="000000">
                    <a:alpha val="38000"/>
                  </a:srgbClr>
                </a:outerShdw>
              </a:effectLst>
            </a:endParaRPr>
          </a:p>
        </p:txBody>
      </p:sp>
      <p:sp>
        <p:nvSpPr>
          <p:cNvPr id="15" name="TextBox 14"/>
          <p:cNvSpPr txBox="1"/>
          <p:nvPr/>
        </p:nvSpPr>
        <p:spPr>
          <a:xfrm>
            <a:off x="5585189" y="1850173"/>
            <a:ext cx="2362200" cy="3323987"/>
          </a:xfrm>
          <a:prstGeom prst="rect">
            <a:avLst/>
          </a:prstGeom>
          <a:noFill/>
        </p:spPr>
        <p:txBody>
          <a:bodyPr wrap="square" rtlCol="0">
            <a:spAutoFit/>
          </a:bodyPr>
          <a:lstStyle/>
          <a:p>
            <a:pPr algn="ctr"/>
            <a:r>
              <a:rPr lang="en-US" sz="4800" b="1" dirty="0" err="1">
                <a:latin typeface="NikoshBAN" pitchFamily="2" charset="0"/>
                <a:cs typeface="NikoshBAN" pitchFamily="2" charset="0"/>
              </a:rPr>
              <a:t>নিদিষ্ট</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কোনো</a:t>
            </a:r>
            <a:r>
              <a:rPr lang="en-US" sz="4800" b="1" dirty="0">
                <a:latin typeface="NikoshBAN" pitchFamily="2" charset="0"/>
                <a:cs typeface="NikoshBAN" pitchFamily="2" charset="0"/>
              </a:rPr>
              <a:t> ব্লগ সাইটে তার </a:t>
            </a:r>
            <a:r>
              <a:rPr lang="en-US" sz="4800" b="1" dirty="0" err="1">
                <a:latin typeface="NikoshBAN" pitchFamily="2" charset="0"/>
                <a:cs typeface="NikoshBAN" pitchFamily="2" charset="0"/>
              </a:rPr>
              <a:t>ব্লগিং</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নাম</a:t>
            </a:r>
            <a:endParaRPr lang="en-US" sz="4800" b="1" dirty="0">
              <a:latin typeface="NikoshBAN" pitchFamily="2" charset="0"/>
              <a:cs typeface="NikoshBAN" pitchFamily="2" charset="0"/>
            </a:endParaRPr>
          </a:p>
          <a:p>
            <a:endParaRPr lang="en-US" dirty="0"/>
          </a:p>
        </p:txBody>
      </p:sp>
      <p:sp>
        <p:nvSpPr>
          <p:cNvPr id="16" name="Right Arrow 15"/>
          <p:cNvSpPr/>
          <p:nvPr/>
        </p:nvSpPr>
        <p:spPr>
          <a:xfrm rot="5400000">
            <a:off x="5184920" y="1719005"/>
            <a:ext cx="3127662" cy="3505200"/>
          </a:xfrm>
          <a:prstGeom prst="rightArrow">
            <a:avLst>
              <a:gd name="adj1" fmla="val 65126"/>
              <a:gd name="adj2" fmla="val 20619"/>
            </a:avLst>
          </a:prstGeom>
          <a:ln w="5715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endParaRPr lang="en-US" sz="3200" b="1" dirty="0">
              <a:solidFill>
                <a:schemeClr val="tx1"/>
              </a:solidFill>
              <a:latin typeface="NikoshBAN" pitchFamily="2" charset="0"/>
              <a:cs typeface="NikoshBAN" pitchFamily="2" charset="0"/>
            </a:endParaRPr>
          </a:p>
        </p:txBody>
      </p:sp>
      <p:sp>
        <p:nvSpPr>
          <p:cNvPr id="17" name="Rectangle 16"/>
          <p:cNvSpPr/>
          <p:nvPr/>
        </p:nvSpPr>
        <p:spPr>
          <a:xfrm>
            <a:off x="2705100" y="5106490"/>
            <a:ext cx="6629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u="sng" dirty="0">
                <a:ln w="11430"/>
                <a:solidFill>
                  <a:srgbClr val="008000"/>
                </a:solidFill>
                <a:effectLst>
                  <a:outerShdw blurRad="50800" dist="39000" dir="5460000" algn="tl">
                    <a:srgbClr val="000000">
                      <a:alpha val="38000"/>
                    </a:srgbClr>
                  </a:outerShdw>
                </a:effectLst>
              </a:rPr>
              <a:t>bigganblog</a:t>
            </a:r>
            <a:r>
              <a:rPr lang="en-US" sz="5400" b="1" i="1" dirty="0">
                <a:ln w="11430"/>
                <a:solidFill>
                  <a:srgbClr val="008000"/>
                </a:solidFill>
                <a:effectLst>
                  <a:outerShdw blurRad="50800" dist="39000" dir="5460000" algn="tl">
                    <a:srgbClr val="000000">
                      <a:alpha val="38000"/>
                    </a:srgbClr>
                  </a:outerShdw>
                </a:effectLst>
              </a:rPr>
              <a:t>.com</a:t>
            </a:r>
            <a:endParaRPr lang="en-US" sz="5400" b="1" dirty="0">
              <a:ln w="11430"/>
              <a:solidFill>
                <a:srgbClr val="008000"/>
              </a:solidFill>
              <a:effectLst>
                <a:outerShdw blurRad="50800" dist="39000" dir="5460000" algn="tl">
                  <a:srgbClr val="000000">
                    <a:alpha val="38000"/>
                  </a:srgbClr>
                </a:outerShdw>
              </a:effectLst>
            </a:endParaRPr>
          </a:p>
        </p:txBody>
      </p:sp>
      <p:sp>
        <p:nvSpPr>
          <p:cNvPr id="18" name="TextBox 17"/>
          <p:cNvSpPr txBox="1"/>
          <p:nvPr/>
        </p:nvSpPr>
        <p:spPr>
          <a:xfrm>
            <a:off x="5592317" y="2050004"/>
            <a:ext cx="2057400" cy="3139321"/>
          </a:xfrm>
          <a:prstGeom prst="rect">
            <a:avLst/>
          </a:prstGeom>
          <a:noFill/>
        </p:spPr>
        <p:txBody>
          <a:bodyPr wrap="square" rtlCol="0">
            <a:spAutoFit/>
          </a:bodyPr>
          <a:lstStyle/>
          <a:p>
            <a:pPr algn="ctr"/>
            <a:r>
              <a:rPr lang="en-US" sz="3600" b="1" dirty="0">
                <a:latin typeface="NikoshBAN" pitchFamily="2" charset="0"/>
                <a:cs typeface="NikoshBAN" pitchFamily="2" charset="0"/>
              </a:rPr>
              <a:t>সামাজিক </a:t>
            </a:r>
            <a:r>
              <a:rPr lang="en-US" sz="3600" b="1" dirty="0" err="1">
                <a:latin typeface="NikoshBAN" pitchFamily="2" charset="0"/>
                <a:cs typeface="NikoshBAN" pitchFamily="2" charset="0"/>
              </a:rPr>
              <a:t>যোগযোগ</a:t>
            </a:r>
            <a:r>
              <a:rPr lang="en-US" sz="3600" b="1" dirty="0">
                <a:latin typeface="NikoshBAN" pitchFamily="2" charset="0"/>
                <a:cs typeface="NikoshBAN" pitchFamily="2" charset="0"/>
              </a:rPr>
              <a:t> সাইটে  তার </a:t>
            </a:r>
            <a:r>
              <a:rPr lang="en-US" sz="3600" b="1" dirty="0" err="1">
                <a:latin typeface="NikoshBAN" pitchFamily="2" charset="0"/>
                <a:cs typeface="NikoshBAN" pitchFamily="2" charset="0"/>
              </a:rPr>
              <a:t>প্রোফাইলের</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নাম</a:t>
            </a:r>
            <a:endParaRPr lang="en-US" sz="3600" b="1" dirty="0">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557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2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2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200"/>
                                        <p:tgtEl>
                                          <p:spTgt spid="4"/>
                                        </p:tgtEl>
                                      </p:cBhvr>
                                    </p:animEffect>
                                    <p:anim calcmode="lin" valueType="num">
                                      <p:cBhvr>
                                        <p:cTn id="18" dur="200"/>
                                        <p:tgtEl>
                                          <p:spTgt spid="4"/>
                                        </p:tgtEl>
                                        <p:attrNameLst>
                                          <p:attrName>ppt_x</p:attrName>
                                        </p:attrNameLst>
                                      </p:cBhvr>
                                      <p:tavLst>
                                        <p:tav tm="0">
                                          <p:val>
                                            <p:strVal val="ppt_x"/>
                                          </p:val>
                                        </p:tav>
                                        <p:tav tm="100000">
                                          <p:val>
                                            <p:strVal val="ppt_x"/>
                                          </p:val>
                                        </p:tav>
                                      </p:tavLst>
                                    </p:anim>
                                    <p:anim calcmode="lin" valueType="num">
                                      <p:cBhvr>
                                        <p:cTn id="19" dur="200"/>
                                        <p:tgtEl>
                                          <p:spTgt spid="4"/>
                                        </p:tgtEl>
                                        <p:attrNameLst>
                                          <p:attrName>ppt_y</p:attrName>
                                        </p:attrNameLst>
                                      </p:cBhvr>
                                      <p:tavLst>
                                        <p:tav tm="0">
                                          <p:val>
                                            <p:strVal val="ppt_y"/>
                                          </p:val>
                                        </p:tav>
                                        <p:tav tm="100000">
                                          <p:val>
                                            <p:strVal val="ppt_y+.1"/>
                                          </p:val>
                                        </p:tav>
                                      </p:tavLst>
                                    </p:anim>
                                    <p:set>
                                      <p:cBhvr>
                                        <p:cTn id="20" dur="1" fill="hold">
                                          <p:stCondLst>
                                            <p:cond delay="199"/>
                                          </p:stCondLst>
                                        </p:cTn>
                                        <p:tgtEl>
                                          <p:spTgt spid="4"/>
                                        </p:tgtEl>
                                        <p:attrNameLst>
                                          <p:attrName>style.visibility</p:attrName>
                                        </p:attrNameLst>
                                      </p:cBhvr>
                                      <p:to>
                                        <p:strVal val="hidden"/>
                                      </p:to>
                                    </p:set>
                                  </p:childTnLst>
                                </p:cTn>
                              </p:par>
                              <p:par>
                                <p:cTn id="21" presetID="42" presetClass="exit" presetSubtype="0" fill="hold" grpId="1" nodeType="withEffect">
                                  <p:stCondLst>
                                    <p:cond delay="0"/>
                                  </p:stCondLst>
                                  <p:childTnLst>
                                    <p:animEffect transition="out" filter="fade">
                                      <p:cBhvr>
                                        <p:cTn id="22" dur="200"/>
                                        <p:tgtEl>
                                          <p:spTgt spid="10"/>
                                        </p:tgtEl>
                                      </p:cBhvr>
                                    </p:animEffect>
                                    <p:anim calcmode="lin" valueType="num">
                                      <p:cBhvr>
                                        <p:cTn id="23" dur="200"/>
                                        <p:tgtEl>
                                          <p:spTgt spid="10"/>
                                        </p:tgtEl>
                                        <p:attrNameLst>
                                          <p:attrName>ppt_x</p:attrName>
                                        </p:attrNameLst>
                                      </p:cBhvr>
                                      <p:tavLst>
                                        <p:tav tm="0">
                                          <p:val>
                                            <p:strVal val="ppt_x"/>
                                          </p:val>
                                        </p:tav>
                                        <p:tav tm="100000">
                                          <p:val>
                                            <p:strVal val="ppt_x"/>
                                          </p:val>
                                        </p:tav>
                                      </p:tavLst>
                                    </p:anim>
                                    <p:anim calcmode="lin" valueType="num">
                                      <p:cBhvr>
                                        <p:cTn id="24" dur="200"/>
                                        <p:tgtEl>
                                          <p:spTgt spid="10"/>
                                        </p:tgtEl>
                                        <p:attrNameLst>
                                          <p:attrName>ppt_y</p:attrName>
                                        </p:attrNameLst>
                                      </p:cBhvr>
                                      <p:tavLst>
                                        <p:tav tm="0">
                                          <p:val>
                                            <p:strVal val="ppt_y"/>
                                          </p:val>
                                        </p:tav>
                                        <p:tav tm="100000">
                                          <p:val>
                                            <p:strVal val="ppt_y+.1"/>
                                          </p:val>
                                        </p:tav>
                                      </p:tavLst>
                                    </p:anim>
                                    <p:set>
                                      <p:cBhvr>
                                        <p:cTn id="25" dur="1" fill="hold">
                                          <p:stCondLst>
                                            <p:cond delay="199"/>
                                          </p:stCondLst>
                                        </p:cTn>
                                        <p:tgtEl>
                                          <p:spTgt spid="10"/>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200"/>
                                        <p:tgtEl>
                                          <p:spTgt spid="14"/>
                                        </p:tgtEl>
                                      </p:cBhvr>
                                    </p:animEffect>
                                    <p:anim calcmode="lin" valueType="num">
                                      <p:cBhvr>
                                        <p:cTn id="28" dur="200"/>
                                        <p:tgtEl>
                                          <p:spTgt spid="14"/>
                                        </p:tgtEl>
                                        <p:attrNameLst>
                                          <p:attrName>ppt_x</p:attrName>
                                        </p:attrNameLst>
                                      </p:cBhvr>
                                      <p:tavLst>
                                        <p:tav tm="0">
                                          <p:val>
                                            <p:strVal val="ppt_x"/>
                                          </p:val>
                                        </p:tav>
                                        <p:tav tm="100000">
                                          <p:val>
                                            <p:strVal val="ppt_x"/>
                                          </p:val>
                                        </p:tav>
                                      </p:tavLst>
                                    </p:anim>
                                    <p:anim calcmode="lin" valueType="num">
                                      <p:cBhvr>
                                        <p:cTn id="29" dur="200"/>
                                        <p:tgtEl>
                                          <p:spTgt spid="14"/>
                                        </p:tgtEl>
                                        <p:attrNameLst>
                                          <p:attrName>ppt_y</p:attrName>
                                        </p:attrNameLst>
                                      </p:cBhvr>
                                      <p:tavLst>
                                        <p:tav tm="0">
                                          <p:val>
                                            <p:strVal val="ppt_y"/>
                                          </p:val>
                                        </p:tav>
                                        <p:tav tm="100000">
                                          <p:val>
                                            <p:strVal val="ppt_y+.1"/>
                                          </p:val>
                                        </p:tav>
                                      </p:tavLst>
                                    </p:anim>
                                    <p:set>
                                      <p:cBhvr>
                                        <p:cTn id="30" dur="1" fill="hold">
                                          <p:stCondLst>
                                            <p:cond delay="1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20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200"/>
                                        <p:tgtEl>
                                          <p:spTgt spid="1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2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grpId="1" nodeType="clickEffect">
                                  <p:stCondLst>
                                    <p:cond delay="0"/>
                                  </p:stCondLst>
                                  <p:childTnLst>
                                    <p:animEffect transition="out" filter="barn(inVertical)">
                                      <p:cBhvr>
                                        <p:cTn id="45" dur="200"/>
                                        <p:tgtEl>
                                          <p:spTgt spid="16"/>
                                        </p:tgtEl>
                                      </p:cBhvr>
                                    </p:animEffect>
                                    <p:set>
                                      <p:cBhvr>
                                        <p:cTn id="46" dur="1" fill="hold">
                                          <p:stCondLst>
                                            <p:cond delay="199"/>
                                          </p:stCondLst>
                                        </p:cTn>
                                        <p:tgtEl>
                                          <p:spTgt spid="16"/>
                                        </p:tgtEl>
                                        <p:attrNameLst>
                                          <p:attrName>style.visibility</p:attrName>
                                        </p:attrNameLst>
                                      </p:cBhvr>
                                      <p:to>
                                        <p:strVal val="hidden"/>
                                      </p:to>
                                    </p:set>
                                  </p:childTnLst>
                                </p:cTn>
                              </p:par>
                              <p:par>
                                <p:cTn id="47" presetID="16" presetClass="exit" presetSubtype="21" fill="hold" grpId="1" nodeType="withEffect">
                                  <p:stCondLst>
                                    <p:cond delay="0"/>
                                  </p:stCondLst>
                                  <p:childTnLst>
                                    <p:animEffect transition="out" filter="barn(inVertical)">
                                      <p:cBhvr>
                                        <p:cTn id="48" dur="200"/>
                                        <p:tgtEl>
                                          <p:spTgt spid="18"/>
                                        </p:tgtEl>
                                      </p:cBhvr>
                                    </p:animEffect>
                                    <p:set>
                                      <p:cBhvr>
                                        <p:cTn id="49" dur="1" fill="hold">
                                          <p:stCondLst>
                                            <p:cond delay="199"/>
                                          </p:stCondLst>
                                        </p:cTn>
                                        <p:tgtEl>
                                          <p:spTgt spid="18"/>
                                        </p:tgtEl>
                                        <p:attrNameLst>
                                          <p:attrName>style.visibility</p:attrName>
                                        </p:attrNameLst>
                                      </p:cBhvr>
                                      <p:to>
                                        <p:strVal val="hidden"/>
                                      </p:to>
                                    </p:set>
                                  </p:childTnLst>
                                </p:cTn>
                              </p:par>
                              <p:par>
                                <p:cTn id="50" presetID="16" presetClass="exit" presetSubtype="21" fill="hold" grpId="1" nodeType="withEffect">
                                  <p:stCondLst>
                                    <p:cond delay="0"/>
                                  </p:stCondLst>
                                  <p:childTnLst>
                                    <p:animEffect transition="out" filter="barn(inVertical)">
                                      <p:cBhvr>
                                        <p:cTn id="51" dur="200"/>
                                        <p:tgtEl>
                                          <p:spTgt spid="9"/>
                                        </p:tgtEl>
                                      </p:cBhvr>
                                    </p:animEffect>
                                    <p:set>
                                      <p:cBhvr>
                                        <p:cTn id="52" dur="1" fill="hold">
                                          <p:stCondLst>
                                            <p:cond delay="1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200"/>
                                        <p:tgtEl>
                                          <p:spTgt spid="13"/>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200"/>
                                        <p:tgtEl>
                                          <p:spTgt spid="1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P spid="9" grpId="1"/>
      <p:bldP spid="10" grpId="0"/>
      <p:bldP spid="10" grpId="1"/>
      <p:bldP spid="13" grpId="0" animBg="1"/>
      <p:bldP spid="14" grpId="0"/>
      <p:bldP spid="14" grpId="1"/>
      <p:bldP spid="15" grpId="0"/>
      <p:bldP spid="16" grpId="0" animBg="1"/>
      <p:bldP spid="16" grpId="1" animBg="1"/>
      <p:bldP spid="17" grpId="0"/>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056" y="5415694"/>
            <a:ext cx="8528297" cy="1200329"/>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600" dirty="0" err="1" smtClean="0">
                <a:ln w="12700">
                  <a:solidFill>
                    <a:schemeClr val="tx1"/>
                  </a:solidFill>
                  <a:prstDash val="solid"/>
                </a:ln>
                <a:solidFill>
                  <a:schemeClr val="tx1"/>
                </a:solidFill>
                <a:latin typeface="NikoshBAN" pitchFamily="2" charset="0"/>
                <a:cs typeface="NikoshBAN" pitchFamily="2" charset="0"/>
              </a:rPr>
              <a:t>সংক্ষিপ্ত</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পাসওয়ার্ডের</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পরিবর্তে</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smtClean="0">
                <a:ln w="12700">
                  <a:solidFill>
                    <a:schemeClr val="tx1"/>
                  </a:solidFill>
                  <a:prstDash val="solid"/>
                </a:ln>
                <a:solidFill>
                  <a:schemeClr val="tx1"/>
                </a:solidFill>
                <a:latin typeface="NikoshBAN" pitchFamily="2" charset="0"/>
                <a:cs typeface="NikoshBAN" pitchFamily="2" charset="0"/>
              </a:rPr>
              <a:t>দীর্ঘ</a:t>
            </a:r>
            <a:r>
              <a:rPr lang="en-US" sz="3600" dirty="0" smtClean="0">
                <a:ln w="12700">
                  <a:solidFill>
                    <a:schemeClr val="tx1"/>
                  </a:solidFill>
                  <a:prstDash val="solid"/>
                </a:ln>
                <a:solidFill>
                  <a:schemeClr val="tx1"/>
                </a:solidFill>
                <a:latin typeface="NikoshBAN" pitchFamily="2" charset="0"/>
                <a:cs typeface="NikoshBAN" pitchFamily="2" charset="0"/>
              </a:rPr>
              <a:t> </a:t>
            </a:r>
            <a:r>
              <a:rPr lang="en-US" sz="3600" dirty="0" err="1">
                <a:ln w="12700">
                  <a:solidFill>
                    <a:schemeClr val="tx1"/>
                  </a:solidFill>
                  <a:prstDash val="solid"/>
                </a:ln>
                <a:solidFill>
                  <a:schemeClr val="tx1"/>
                </a:solidFill>
                <a:latin typeface="NikoshBAN" pitchFamily="2" charset="0"/>
                <a:cs typeface="NikoshBAN" pitchFamily="2" charset="0"/>
              </a:rPr>
              <a:t>পাসওয়ার্ড</a:t>
            </a:r>
            <a:r>
              <a:rPr lang="en-US" sz="3600" dirty="0">
                <a:ln w="12700">
                  <a:solidFill>
                    <a:schemeClr val="tx1"/>
                  </a:solidFill>
                  <a:prstDash val="solid"/>
                </a:ln>
                <a:solidFill>
                  <a:schemeClr val="tx1"/>
                </a:solidFill>
                <a:latin typeface="NikoshBAN" pitchFamily="2" charset="0"/>
                <a:cs typeface="NikoshBAN" pitchFamily="2" charset="0"/>
              </a:rPr>
              <a:t> </a:t>
            </a:r>
            <a:r>
              <a:rPr lang="en-US" sz="3600" dirty="0" err="1">
                <a:ln w="12700">
                  <a:solidFill>
                    <a:schemeClr val="tx1"/>
                  </a:solidFill>
                  <a:prstDash val="solid"/>
                </a:ln>
                <a:solidFill>
                  <a:schemeClr val="tx1"/>
                </a:solidFill>
                <a:latin typeface="NikoshBAN" pitchFamily="2" charset="0"/>
                <a:cs typeface="NikoshBAN" pitchFamily="2" charset="0"/>
              </a:rPr>
              <a:t>ব্যবহার</a:t>
            </a:r>
            <a:r>
              <a:rPr lang="en-US" sz="3600" dirty="0">
                <a:ln w="12700">
                  <a:solidFill>
                    <a:schemeClr val="tx1"/>
                  </a:solidFill>
                  <a:prstDash val="solid"/>
                </a:ln>
                <a:solidFill>
                  <a:schemeClr val="tx1"/>
                </a:solidFill>
                <a:latin typeface="NikoshBAN" pitchFamily="2" charset="0"/>
                <a:cs typeface="NikoshBAN" pitchFamily="2" charset="0"/>
              </a:rPr>
              <a:t> </a:t>
            </a:r>
            <a:r>
              <a:rPr lang="en-US" sz="3600" dirty="0" err="1">
                <a:ln w="12700">
                  <a:solidFill>
                    <a:schemeClr val="tx1"/>
                  </a:solidFill>
                  <a:prstDash val="solid"/>
                </a:ln>
                <a:solidFill>
                  <a:schemeClr val="tx1"/>
                </a:solidFill>
                <a:latin typeface="NikoshBAN" pitchFamily="2" charset="0"/>
                <a:cs typeface="NikoshBAN" pitchFamily="2" charset="0"/>
              </a:rPr>
              <a:t>করা</a:t>
            </a:r>
            <a:r>
              <a:rPr lang="en-US" sz="3600" dirty="0">
                <a:ln w="12700">
                  <a:solidFill>
                    <a:schemeClr val="tx1"/>
                  </a:solidFill>
                  <a:prstDash val="solid"/>
                </a:ln>
                <a:solidFill>
                  <a:schemeClr val="tx1"/>
                </a:solidFill>
                <a:latin typeface="NikoshBAN" pitchFamily="2" charset="0"/>
                <a:cs typeface="NikoshBAN" pitchFamily="2" charset="0"/>
              </a:rPr>
              <a:t>। </a:t>
            </a:r>
          </a:p>
          <a:p>
            <a:pPr algn="ctr"/>
            <a:r>
              <a:rPr lang="en-US" sz="3600" dirty="0">
                <a:ln w="12700">
                  <a:solidFill>
                    <a:schemeClr val="tx1"/>
                  </a:solidFill>
                  <a:prstDash val="solid"/>
                </a:ln>
                <a:solidFill>
                  <a:schemeClr val="tx1"/>
                </a:solidFill>
                <a:latin typeface="NikoshBAN" pitchFamily="2" charset="0"/>
                <a:cs typeface="NikoshBAN" pitchFamily="2" charset="0"/>
              </a:rPr>
              <a:t>পাসওয়ার্ডের </a:t>
            </a:r>
            <a:r>
              <a:rPr lang="en-US" sz="3600" dirty="0" err="1">
                <a:ln w="12700">
                  <a:solidFill>
                    <a:schemeClr val="tx1"/>
                  </a:solidFill>
                  <a:prstDash val="solid"/>
                </a:ln>
                <a:solidFill>
                  <a:schemeClr val="tx1"/>
                </a:solidFill>
                <a:latin typeface="NikoshBAN" pitchFamily="2" charset="0"/>
                <a:cs typeface="NikoshBAN" pitchFamily="2" charset="0"/>
              </a:rPr>
              <a:t>দৈঘ্যসীমা</a:t>
            </a:r>
            <a:r>
              <a:rPr lang="en-US" sz="3600" dirty="0">
                <a:ln w="12700">
                  <a:solidFill>
                    <a:schemeClr val="tx1"/>
                  </a:solidFill>
                  <a:prstDash val="solid"/>
                </a:ln>
                <a:solidFill>
                  <a:schemeClr val="tx1"/>
                </a:solidFill>
                <a:latin typeface="NikoshBAN" pitchFamily="2" charset="0"/>
                <a:cs typeface="NikoshBAN" pitchFamily="2" charset="0"/>
              </a:rPr>
              <a:t> </a:t>
            </a:r>
            <a:r>
              <a:rPr lang="en-US" sz="3600" dirty="0" err="1">
                <a:ln w="12700">
                  <a:solidFill>
                    <a:schemeClr val="tx1"/>
                  </a:solidFill>
                  <a:prstDash val="solid"/>
                </a:ln>
                <a:solidFill>
                  <a:schemeClr val="tx1"/>
                </a:solidFill>
                <a:latin typeface="NikoshBAN" pitchFamily="2" charset="0"/>
                <a:cs typeface="NikoshBAN" pitchFamily="2" charset="0"/>
              </a:rPr>
              <a:t>হবে</a:t>
            </a:r>
            <a:r>
              <a:rPr lang="en-US" sz="3600" dirty="0">
                <a:ln w="12700">
                  <a:solidFill>
                    <a:schemeClr val="tx1"/>
                  </a:solidFill>
                  <a:prstDash val="solid"/>
                </a:ln>
                <a:solidFill>
                  <a:schemeClr val="tx1"/>
                </a:solidFill>
                <a:latin typeface="NikoshBAN" pitchFamily="2" charset="0"/>
                <a:cs typeface="NikoshBAN" pitchFamily="2" charset="0"/>
              </a:rPr>
              <a:t> ৬ </a:t>
            </a:r>
            <a:r>
              <a:rPr lang="en-US" sz="3600" dirty="0" err="1">
                <a:ln w="12700">
                  <a:solidFill>
                    <a:schemeClr val="tx1"/>
                  </a:solidFill>
                  <a:prstDash val="solid"/>
                </a:ln>
                <a:solidFill>
                  <a:schemeClr val="tx1"/>
                </a:solidFill>
                <a:latin typeface="NikoshBAN" pitchFamily="2" charset="0"/>
                <a:cs typeface="NikoshBAN" pitchFamily="2" charset="0"/>
              </a:rPr>
              <a:t>থেকে</a:t>
            </a:r>
            <a:r>
              <a:rPr lang="en-US" sz="3600" dirty="0">
                <a:ln w="12700">
                  <a:solidFill>
                    <a:schemeClr val="tx1"/>
                  </a:solidFill>
                  <a:prstDash val="solid"/>
                </a:ln>
                <a:solidFill>
                  <a:schemeClr val="tx1"/>
                </a:solidFill>
                <a:latin typeface="NikoshBAN" pitchFamily="2" charset="0"/>
                <a:cs typeface="NikoshBAN" pitchFamily="2" charset="0"/>
              </a:rPr>
              <a:t> ৩২ </a:t>
            </a:r>
            <a:r>
              <a:rPr lang="en-US" sz="3600" dirty="0" err="1">
                <a:ln w="12700">
                  <a:solidFill>
                    <a:schemeClr val="tx1"/>
                  </a:solidFill>
                  <a:prstDash val="solid"/>
                </a:ln>
                <a:solidFill>
                  <a:schemeClr val="tx1"/>
                </a:solidFill>
                <a:latin typeface="NikoshBAN" pitchFamily="2" charset="0"/>
                <a:cs typeface="NikoshBAN" pitchFamily="2" charset="0"/>
              </a:rPr>
              <a:t>বর্ণের</a:t>
            </a:r>
            <a:r>
              <a:rPr lang="en-US" sz="3600" dirty="0">
                <a:ln w="12700">
                  <a:solidFill>
                    <a:schemeClr val="tx1"/>
                  </a:solidFill>
                  <a:prstDash val="solid"/>
                </a:ln>
                <a:solidFill>
                  <a:schemeClr val="tx1"/>
                </a:solidFill>
                <a:latin typeface="NikoshBAN" pitchFamily="2" charset="0"/>
                <a:cs typeface="NikoshBAN" pitchFamily="2" charset="0"/>
              </a:rPr>
              <a:t> </a:t>
            </a:r>
            <a:r>
              <a:rPr lang="en-US" sz="3600" dirty="0" err="1">
                <a:ln w="12700">
                  <a:solidFill>
                    <a:schemeClr val="tx1"/>
                  </a:solidFill>
                  <a:prstDash val="solid"/>
                </a:ln>
                <a:solidFill>
                  <a:schemeClr val="tx1"/>
                </a:solidFill>
                <a:latin typeface="NikoshBAN" pitchFamily="2" charset="0"/>
                <a:cs typeface="NikoshBAN" pitchFamily="2" charset="0"/>
              </a:rPr>
              <a:t>মধ্যে</a:t>
            </a:r>
            <a:endParaRPr lang="en-US" sz="3600" dirty="0">
              <a:ln w="12700">
                <a:solidFill>
                  <a:schemeClr val="tx1"/>
                </a:solidFill>
                <a:prstDash val="solid"/>
              </a:ln>
              <a:solidFill>
                <a:schemeClr val="tx1"/>
              </a:solidFill>
              <a:latin typeface="NikoshBAN" pitchFamily="2" charset="0"/>
              <a:cs typeface="NikoshBAN" pitchFamily="2" charset="0"/>
            </a:endParaRPr>
          </a:p>
        </p:txBody>
      </p:sp>
      <p:sp>
        <p:nvSpPr>
          <p:cNvPr id="3" name="Rectangle 2"/>
          <p:cNvSpPr/>
          <p:nvPr/>
        </p:nvSpPr>
        <p:spPr>
          <a:xfrm>
            <a:off x="3581400" y="2442865"/>
            <a:ext cx="4572000" cy="923330"/>
          </a:xfrm>
          <a:prstGeom prst="rect">
            <a:avLst/>
          </a:prstGeom>
          <a:ln w="57150">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57150">
                  <a:solidFill>
                    <a:schemeClr val="tx1">
                      <a:lumMod val="95000"/>
                      <a:lumOff val="5000"/>
                    </a:schemeClr>
                  </a:solidFill>
                </a:ln>
                <a:effectLst>
                  <a:outerShdw blurRad="50800" dist="39000" dir="5460000" algn="tl">
                    <a:srgbClr val="000000">
                      <a:alpha val="38000"/>
                    </a:srgbClr>
                  </a:outerShdw>
                </a:effectLst>
              </a:rPr>
              <a:t>A9BXsEm+</a:t>
            </a:r>
          </a:p>
        </p:txBody>
      </p:sp>
      <p:sp>
        <p:nvSpPr>
          <p:cNvPr id="4" name="Rectangle 3"/>
          <p:cNvSpPr/>
          <p:nvPr/>
        </p:nvSpPr>
        <p:spPr>
          <a:xfrm>
            <a:off x="279142" y="110250"/>
            <a:ext cx="11441373" cy="830997"/>
          </a:xfrm>
          <a:prstGeom prst="rect">
            <a:avLst/>
          </a:prstGeom>
          <a:gradFill>
            <a:gsLst>
              <a:gs pos="0">
                <a:schemeClr val="accent2">
                  <a:lumMod val="60000"/>
                  <a:lumOff val="40000"/>
                </a:schemeClr>
              </a:gs>
              <a:gs pos="50000">
                <a:schemeClr val="accent5">
                  <a:lumMod val="105000"/>
                  <a:satMod val="103000"/>
                  <a:tint val="73000"/>
                </a:schemeClr>
              </a:gs>
              <a:gs pos="100000">
                <a:schemeClr val="accent5">
                  <a:lumMod val="105000"/>
                  <a:satMod val="109000"/>
                  <a:tint val="81000"/>
                </a:schemeClr>
              </a:gs>
            </a:gsLst>
          </a:gra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পাসওয়ার্ডের গোপনীয়তা </a:t>
            </a:r>
            <a:r>
              <a:rPr lang="en-US" sz="4800" b="1" spc="50" dirty="0" err="1">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রক্ষা</a:t>
            </a:r>
            <a:r>
              <a:rPr lang="en-US" sz="4800" b="1" spc="50" dirty="0">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করার</a:t>
            </a:r>
            <a:r>
              <a:rPr lang="en-US" sz="4800" b="1" spc="50" dirty="0">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smtClean="0">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800" b="1" spc="50" dirty="0" err="1">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কয়েকটি</a:t>
            </a:r>
            <a:r>
              <a:rPr lang="en-US" sz="4800" b="1" spc="50" dirty="0">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bn-IN" sz="4800" b="1" spc="50" dirty="0" smtClean="0">
                <a:ln w="11430">
                  <a:solidFill>
                    <a:schemeClr val="tx1"/>
                  </a:solidFill>
                </a:ln>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ধাপ</a:t>
            </a:r>
            <a:endParaRPr lang="en-US" sz="4800" b="1" spc="50" dirty="0">
              <a:ln w="11430">
                <a:solidFill>
                  <a:schemeClr val="tx1"/>
                </a:solidFill>
              </a:ln>
              <a:solidFill>
                <a:schemeClr val="tx1"/>
              </a:solidFill>
              <a:effectLst>
                <a:outerShdw blurRad="76200" dist="50800" dir="5400000" algn="tl" rotWithShape="0">
                  <a:srgbClr val="000000">
                    <a:alpha val="65000"/>
                  </a:srgbClr>
                </a:outerShdw>
              </a:effectLst>
            </a:endParaRPr>
          </a:p>
        </p:txBody>
      </p:sp>
      <p:sp>
        <p:nvSpPr>
          <p:cNvPr id="5" name="Rectangle 4"/>
          <p:cNvSpPr/>
          <p:nvPr/>
        </p:nvSpPr>
        <p:spPr>
          <a:xfrm>
            <a:off x="1928690" y="5096800"/>
            <a:ext cx="8253002" cy="1446550"/>
          </a:xfrm>
          <a:prstGeom prst="rect">
            <a:avLst/>
          </a:prstGeom>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পাসওয়ার্ডের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ক্ষেত্রে</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ইংরেজি</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বড়</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ও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ছোট</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হাতের</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অক্ষর</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আলাদা</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বর্ণ</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হিসেবে</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বিবেচিত</a:t>
            </a:r>
            <a:r>
              <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en-US" sz="4400" b="1" dirty="0" err="1">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হয়</a:t>
            </a:r>
            <a:endParaRPr lang="en-US" sz="4400" b="1" dirty="0">
              <a:ln w="11430">
                <a:solidFill>
                  <a:sysClr val="windowText" lastClr="000000"/>
                </a:solidFill>
              </a:ln>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840" y="2000250"/>
            <a:ext cx="5419725" cy="2247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918029" y="5786816"/>
            <a:ext cx="8804012" cy="707886"/>
          </a:xfrm>
          <a:prstGeom prst="rect">
            <a:avLst/>
          </a:prstGeom>
          <a:solidFill>
            <a:srgbClr val="FFCCCC"/>
          </a:solidFill>
          <a:ln w="38100">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000" b="1"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অনলাইনে</a:t>
            </a:r>
            <a:r>
              <a:rPr lang="en-US" sz="4000" b="1"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নিয়মিত</a:t>
            </a:r>
            <a:r>
              <a:rPr lang="en-US" sz="4000" b="1" dirty="0" smtClean="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পাসওয়ার্ডের </a:t>
            </a:r>
            <a:r>
              <a:rPr lang="en-US" sz="4000" b="1"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শক্তিমাত্রা</a:t>
            </a:r>
            <a:r>
              <a:rPr lang="en-US" sz="4000" b="1"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যাচাই</a:t>
            </a:r>
            <a:r>
              <a:rPr lang="en-US" sz="4000" b="1"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 </a:t>
            </a:r>
            <a:r>
              <a:rPr lang="en-US" sz="4000" b="1"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করা</a:t>
            </a:r>
            <a:endParaRPr lang="en-US" sz="4000" b="1"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10" name="Picture 2" descr="E:\Motiar D. Content\Class Viii\Picture\পাঠ ১৮\Strong-Passw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958" y="933450"/>
            <a:ext cx="3876675"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3" descr="E:\Motiar D. Content\Class Viii\Picture\পাঠ ১৮\keenPasswor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877" y="1180175"/>
            <a:ext cx="3886201"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2081941" y="5168802"/>
            <a:ext cx="8417805" cy="1200329"/>
          </a:xfrm>
          <a:prstGeom prst="rect">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সিস্টেম</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ব্যবহার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bn-BD"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আসন</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ত্যাগের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পূর্বে</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সংশ্লিস্ট</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সাইট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লগ</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আউট</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করা</a:t>
            </a:r>
            <a:endParaRPr lang="en-US" sz="3600" b="1" spc="50" dirty="0">
              <a:ln w="11430"/>
              <a:solidFill>
                <a:schemeClr val="tx1"/>
              </a:solidFill>
              <a:effectLst>
                <a:outerShdw blurRad="76200" dist="50800" dir="5400000" algn="tl" rotWithShape="0">
                  <a:srgbClr val="000000">
                    <a:alpha val="65000"/>
                  </a:srgbClr>
                </a:outerShdw>
              </a:effectLst>
            </a:endParaRPr>
          </a:p>
        </p:txBody>
      </p:sp>
      <p:pic>
        <p:nvPicPr>
          <p:cNvPr id="13" name="Picture 2" descr="E:\Motiar D. Content\Class Viii\Picture\পাঠ ১৮\India_Codejam-7143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6033" y="993198"/>
            <a:ext cx="3980303" cy="3470564"/>
          </a:xfrm>
          <a:prstGeom prst="rect">
            <a:avLst/>
          </a:prstGeom>
          <a:solidFill>
            <a:srgbClr val="FFFFFF">
              <a:shade val="85000"/>
            </a:srgbClr>
          </a:solidFill>
          <a:ln w="190500" cap="rnd">
            <a:solidFill>
              <a:schemeClr val="tx2">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4" name="Picture 3" descr="E:\Motiar D. Content\Class Viii\Picture\পাঠ ১৮\8.jpg"/>
          <p:cNvPicPr>
            <a:picLocks noChangeAspect="1" noChangeArrowheads="1"/>
          </p:cNvPicPr>
          <p:nvPr/>
        </p:nvPicPr>
        <p:blipFill rotWithShape="1">
          <a:blip r:embed="rId7">
            <a:extLst>
              <a:ext uri="{28A0092B-C50C-407E-A947-70E740481C1C}">
                <a14:useLocalDpi xmlns:a14="http://schemas.microsoft.com/office/drawing/2010/main" val="0"/>
              </a:ext>
            </a:extLst>
          </a:blip>
          <a:srcRect r="48423"/>
          <a:stretch/>
        </p:blipFill>
        <p:spPr bwMode="auto">
          <a:xfrm>
            <a:off x="6670988" y="1094360"/>
            <a:ext cx="3796145" cy="3428999"/>
          </a:xfrm>
          <a:prstGeom prst="rect">
            <a:avLst/>
          </a:prstGeom>
          <a:solidFill>
            <a:srgbClr val="FFFFFF">
              <a:shade val="85000"/>
            </a:srgbClr>
          </a:solidFill>
          <a:ln w="190500" cap="rnd">
            <a:solidFill>
              <a:schemeClr val="bg1">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15" name="Rectangle 14"/>
          <p:cNvSpPr/>
          <p:nvPr/>
        </p:nvSpPr>
        <p:spPr>
          <a:xfrm>
            <a:off x="2593984" y="5308324"/>
            <a:ext cx="8153401" cy="1200329"/>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পাসওয়ার্ড</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ম্যানেজারে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lastpass</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keepass</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ইত্যাদি</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ব্যবহার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করা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3600" b="1" spc="50" dirty="0">
              <a:ln w="11430"/>
              <a:solidFill>
                <a:schemeClr val="tx1"/>
              </a:solidFill>
              <a:effectLst>
                <a:outerShdw blurRad="76200" dist="50800" dir="5400000" algn="tl" rotWithShape="0">
                  <a:srgbClr val="000000">
                    <a:alpha val="65000"/>
                  </a:srgbClr>
                </a:outerShdw>
              </a:effectLst>
            </a:endParaRPr>
          </a:p>
        </p:txBody>
      </p:sp>
      <p:pic>
        <p:nvPicPr>
          <p:cNvPr id="16" name="Picture 2" descr="E:\Motiar D. Content\Class Viii\Picture\পাঠ ১৮\l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941" y="891317"/>
            <a:ext cx="3886200"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3" descr="E:\Motiar D. Content\Class Viii\Picture\পাঠ ১৮\RLjW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829" y="1228725"/>
            <a:ext cx="3695699" cy="304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8" name="Rectangle 17"/>
          <p:cNvSpPr/>
          <p:nvPr/>
        </p:nvSpPr>
        <p:spPr>
          <a:xfrm>
            <a:off x="2471934" y="5670342"/>
            <a:ext cx="76962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নিয়মিত</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পাসওয়ার্ড</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পরিবর্তনের</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অভ্যাস</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গড়ে</a:t>
            </a:r>
            <a:r>
              <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তোলা</a:t>
            </a:r>
            <a:endParaRPr lang="en-US" sz="3600" b="1" spc="50" dirty="0">
              <a:ln w="11430"/>
              <a:solidFill>
                <a:schemeClr val="tx1"/>
              </a:solidFill>
              <a:effectLst>
                <a:outerShdw blurRad="76200" dist="50800" dir="5400000" algn="tl" rotWithShape="0">
                  <a:srgbClr val="000000">
                    <a:alpha val="65000"/>
                  </a:srgbClr>
                </a:outerShdw>
              </a:effectLst>
            </a:endParaRPr>
          </a:p>
        </p:txBody>
      </p:sp>
      <p:pic>
        <p:nvPicPr>
          <p:cNvPr id="19" name="Picture 2" descr="E:\Motiar D. Content\Class Viii\Picture\পাঠ ১৮\pdt-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0730" y="1180175"/>
            <a:ext cx="38481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3" descr="E:\Motiar D. Content\Class Viii\Picture\পাঠ ১৮\yahoo-passwords-change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3703" y="1142761"/>
            <a:ext cx="3581401"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flipV="1">
            <a:off x="3657600" y="3733800"/>
            <a:ext cx="685800" cy="1905000"/>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4038600" y="3962400"/>
            <a:ext cx="762000" cy="1676400"/>
          </a:xfrm>
          <a:prstGeom prst="straightConnector1">
            <a:avLst/>
          </a:prstGeom>
          <a:ln w="5715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162800" y="4191000"/>
            <a:ext cx="1524000" cy="171450"/>
          </a:xfrm>
          <a:prstGeom prst="roundRect">
            <a:avLst/>
          </a:prstGeom>
          <a:noFill/>
          <a:ln w="57150">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62800" y="4476750"/>
            <a:ext cx="1524000" cy="171450"/>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7491" y="1343755"/>
            <a:ext cx="5905500" cy="1828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7" name="Rectangle 26"/>
          <p:cNvSpPr/>
          <p:nvPr/>
        </p:nvSpPr>
        <p:spPr>
          <a:xfrm>
            <a:off x="1002690" y="5262158"/>
            <a:ext cx="10809027" cy="1292662"/>
          </a:xfrm>
          <a:prstGeom prst="rect">
            <a:avLst/>
          </a:prstGeom>
          <a:gradFill>
            <a:gsLst>
              <a:gs pos="0">
                <a:schemeClr val="accent2">
                  <a:lumMod val="60000"/>
                  <a:lumOff val="40000"/>
                </a:schemeClr>
              </a:gs>
              <a:gs pos="50000">
                <a:schemeClr val="accent6">
                  <a:lumMod val="105000"/>
                  <a:satMod val="103000"/>
                  <a:tint val="73000"/>
                </a:schemeClr>
              </a:gs>
              <a:gs pos="100000">
                <a:schemeClr val="accent6">
                  <a:lumMod val="105000"/>
                  <a:satMod val="109000"/>
                  <a:tint val="81000"/>
                </a:schemeClr>
              </a:gs>
            </a:gsLst>
          </a:gra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r>
              <a:rPr lang="en-US" sz="4200" b="1" dirty="0">
                <a:ln w="12700">
                  <a:solidFill>
                    <a:schemeClr val="tx2">
                      <a:satMod val="155000"/>
                    </a:schemeClr>
                  </a:solidFill>
                  <a:prstDash val="solid"/>
                </a:ln>
                <a:solidFill>
                  <a:sysClr val="windowText" lastClr="000000"/>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জটিল</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পাসওয়ার্ড</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ব্যবহার</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করা</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অর্থা</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ৎ </a:t>
            </a:r>
            <a:r>
              <a:rPr lang="bn-BD"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অক্ষর (</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A-Z),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সংখ্যা</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Times New Roman" pitchFamily="18" charset="0"/>
                <a:cs typeface="Times New Roman" pitchFamily="18" charset="0"/>
              </a:rPr>
              <a:t>(0-9)</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এবং</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প্রতীক</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(@+_)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সমন্বয়ে</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পাসওয়ার্ড</a:t>
            </a:r>
            <a:r>
              <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 তৈরি </a:t>
            </a:r>
            <a:r>
              <a:rPr lang="en-US" sz="3600" b="1" dirty="0" err="1">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rPr>
              <a:t>করা</a:t>
            </a:r>
            <a:endParaRPr lang="en-US" sz="3600" b="1" dirty="0">
              <a:ln w="12700">
                <a:solidFill>
                  <a:schemeClr val="tx1"/>
                </a:solidFill>
                <a:prstDash val="solid"/>
              </a:ln>
              <a:solidFill>
                <a:schemeClr val="tx1"/>
              </a:solidFill>
              <a:effectLst>
                <a:outerShdw blurRad="50800" dist="38100" dir="13500000" algn="br"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39195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 fill="hold"/>
                                        <p:tgtEl>
                                          <p:spTgt spid="3"/>
                                        </p:tgtEl>
                                        <p:attrNameLst>
                                          <p:attrName>ppt_x</p:attrName>
                                        </p:attrNameLst>
                                      </p:cBhvr>
                                      <p:tavLst>
                                        <p:tav tm="0">
                                          <p:val>
                                            <p:strVal val="0-#ppt_w/2"/>
                                          </p:val>
                                        </p:tav>
                                        <p:tav tm="100000">
                                          <p:val>
                                            <p:strVal val="#ppt_x"/>
                                          </p:val>
                                        </p:tav>
                                      </p:tavLst>
                                    </p:anim>
                                    <p:anim calcmode="lin" valueType="num">
                                      <p:cBhvr additive="base">
                                        <p:cTn id="8" dur="2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 fill="hold"/>
                                        <p:tgtEl>
                                          <p:spTgt spid="2"/>
                                        </p:tgtEl>
                                        <p:attrNameLst>
                                          <p:attrName>ppt_x</p:attrName>
                                        </p:attrNameLst>
                                      </p:cBhvr>
                                      <p:tavLst>
                                        <p:tav tm="0">
                                          <p:val>
                                            <p:strVal val="0-#ppt_w/2"/>
                                          </p:val>
                                        </p:tav>
                                        <p:tav tm="100000">
                                          <p:val>
                                            <p:strVal val="#ppt_x"/>
                                          </p:val>
                                        </p:tav>
                                      </p:tavLst>
                                    </p:anim>
                                    <p:anim calcmode="lin" valueType="num">
                                      <p:cBhvr additive="base">
                                        <p:cTn id="12" dur="2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200"/>
                                        <p:tgtEl>
                                          <p:spTgt spid="3"/>
                                        </p:tgtEl>
                                      </p:cBhvr>
                                    </p:animEffect>
                                    <p:set>
                                      <p:cBhvr>
                                        <p:cTn id="17" dur="1" fill="hold">
                                          <p:stCondLst>
                                            <p:cond delay="199"/>
                                          </p:stCondLst>
                                        </p:cTn>
                                        <p:tgtEl>
                                          <p:spTgt spid="3"/>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200"/>
                                        <p:tgtEl>
                                          <p:spTgt spid="2"/>
                                        </p:tgtEl>
                                      </p:cBhvr>
                                    </p:animEffect>
                                    <p:set>
                                      <p:cBhvr>
                                        <p:cTn id="20" dur="1" fill="hold">
                                          <p:stCondLst>
                                            <p:cond delay="1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2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200"/>
                                        <p:tgtEl>
                                          <p:spTgt spid="5"/>
                                        </p:tgtEl>
                                      </p:cBhvr>
                                    </p:animEffect>
                                    <p:set>
                                      <p:cBhvr>
                                        <p:cTn id="33" dur="1" fill="hold">
                                          <p:stCondLst>
                                            <p:cond delay="199"/>
                                          </p:stCondLst>
                                        </p:cTn>
                                        <p:tgtEl>
                                          <p:spTgt spid="5"/>
                                        </p:tgtEl>
                                        <p:attrNameLst>
                                          <p:attrName>style.visibility</p:attrName>
                                        </p:attrNameLst>
                                      </p:cBhvr>
                                      <p:to>
                                        <p:strVal val="hidden"/>
                                      </p:to>
                                    </p:set>
                                  </p:childTnLst>
                                </p:cTn>
                              </p:par>
                              <p:par>
                                <p:cTn id="34" presetID="16" presetClass="exit" presetSubtype="21" fill="hold" nodeType="withEffect">
                                  <p:stCondLst>
                                    <p:cond delay="0"/>
                                  </p:stCondLst>
                                  <p:childTnLst>
                                    <p:animEffect transition="out" filter="barn(inVertical)">
                                      <p:cBhvr>
                                        <p:cTn id="35" dur="200"/>
                                        <p:tgtEl>
                                          <p:spTgt spid="6"/>
                                        </p:tgtEl>
                                      </p:cBhvr>
                                    </p:animEffect>
                                    <p:set>
                                      <p:cBhvr>
                                        <p:cTn id="36" dur="1" fill="hold">
                                          <p:stCondLst>
                                            <p:cond delay="1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3"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200" fill="hold"/>
                                        <p:tgtEl>
                                          <p:spTgt spid="9"/>
                                        </p:tgtEl>
                                        <p:attrNameLst>
                                          <p:attrName>ppt_x</p:attrName>
                                        </p:attrNameLst>
                                      </p:cBhvr>
                                      <p:tavLst>
                                        <p:tav tm="0">
                                          <p:val>
                                            <p:strVal val="1+#ppt_w/2"/>
                                          </p:val>
                                        </p:tav>
                                        <p:tav tm="100000">
                                          <p:val>
                                            <p:strVal val="#ppt_x"/>
                                          </p:val>
                                        </p:tav>
                                      </p:tavLst>
                                    </p:anim>
                                    <p:anim calcmode="lin" valueType="num">
                                      <p:cBhvr additive="base">
                                        <p:cTn id="42" dur="200" fill="hold"/>
                                        <p:tgtEl>
                                          <p:spTgt spid="9"/>
                                        </p:tgtEl>
                                        <p:attrNameLst>
                                          <p:attrName>ppt_y</p:attrName>
                                        </p:attrNameLst>
                                      </p:cBhvr>
                                      <p:tavLst>
                                        <p:tav tm="0">
                                          <p:val>
                                            <p:strVal val="0-#ppt_h/2"/>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00" fill="hold"/>
                                        <p:tgtEl>
                                          <p:spTgt spid="10"/>
                                        </p:tgtEl>
                                        <p:attrNameLst>
                                          <p:attrName>ppt_x</p:attrName>
                                        </p:attrNameLst>
                                      </p:cBhvr>
                                      <p:tavLst>
                                        <p:tav tm="0">
                                          <p:val>
                                            <p:strVal val="1+#ppt_w/2"/>
                                          </p:val>
                                        </p:tav>
                                        <p:tav tm="100000">
                                          <p:val>
                                            <p:strVal val="#ppt_x"/>
                                          </p:val>
                                        </p:tav>
                                      </p:tavLst>
                                    </p:anim>
                                    <p:anim calcmode="lin" valueType="num">
                                      <p:cBhvr additive="base">
                                        <p:cTn id="46" dur="2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 fill="hold"/>
                                        <p:tgtEl>
                                          <p:spTgt spid="11"/>
                                        </p:tgtEl>
                                        <p:attrNameLst>
                                          <p:attrName>ppt_x</p:attrName>
                                        </p:attrNameLst>
                                      </p:cBhvr>
                                      <p:tavLst>
                                        <p:tav tm="0">
                                          <p:val>
                                            <p:strVal val="1+#ppt_w/2"/>
                                          </p:val>
                                        </p:tav>
                                        <p:tav tm="100000">
                                          <p:val>
                                            <p:strVal val="#ppt_x"/>
                                          </p:val>
                                        </p:tav>
                                      </p:tavLst>
                                    </p:anim>
                                    <p:anim calcmode="lin" valueType="num">
                                      <p:cBhvr additive="base">
                                        <p:cTn id="50" dur="2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200"/>
                                        <p:tgtEl>
                                          <p:spTgt spid="9"/>
                                        </p:tgtEl>
                                      </p:cBhvr>
                                    </p:animEffect>
                                    <p:anim calcmode="lin" valueType="num">
                                      <p:cBhvr>
                                        <p:cTn id="55" dur="200"/>
                                        <p:tgtEl>
                                          <p:spTgt spid="9"/>
                                        </p:tgtEl>
                                        <p:attrNameLst>
                                          <p:attrName>ppt_x</p:attrName>
                                        </p:attrNameLst>
                                      </p:cBhvr>
                                      <p:tavLst>
                                        <p:tav tm="0">
                                          <p:val>
                                            <p:strVal val="ppt_x"/>
                                          </p:val>
                                        </p:tav>
                                        <p:tav tm="100000">
                                          <p:val>
                                            <p:strVal val="ppt_x"/>
                                          </p:val>
                                        </p:tav>
                                      </p:tavLst>
                                    </p:anim>
                                    <p:anim calcmode="lin" valueType="num">
                                      <p:cBhvr>
                                        <p:cTn id="56" dur="200"/>
                                        <p:tgtEl>
                                          <p:spTgt spid="9"/>
                                        </p:tgtEl>
                                        <p:attrNameLst>
                                          <p:attrName>ppt_y</p:attrName>
                                        </p:attrNameLst>
                                      </p:cBhvr>
                                      <p:tavLst>
                                        <p:tav tm="0">
                                          <p:val>
                                            <p:strVal val="ppt_y"/>
                                          </p:val>
                                        </p:tav>
                                        <p:tav tm="100000">
                                          <p:val>
                                            <p:strVal val="ppt_y+.1"/>
                                          </p:val>
                                        </p:tav>
                                      </p:tavLst>
                                    </p:anim>
                                    <p:set>
                                      <p:cBhvr>
                                        <p:cTn id="57" dur="1" fill="hold">
                                          <p:stCondLst>
                                            <p:cond delay="199"/>
                                          </p:stCondLst>
                                        </p:cTn>
                                        <p:tgtEl>
                                          <p:spTgt spid="9"/>
                                        </p:tgtEl>
                                        <p:attrNameLst>
                                          <p:attrName>style.visibility</p:attrName>
                                        </p:attrNameLst>
                                      </p:cBhvr>
                                      <p:to>
                                        <p:strVal val="hidden"/>
                                      </p:to>
                                    </p:set>
                                  </p:childTnLst>
                                </p:cTn>
                              </p:par>
                              <p:par>
                                <p:cTn id="58" presetID="42" presetClass="exit" presetSubtype="0" fill="hold" nodeType="withEffect">
                                  <p:stCondLst>
                                    <p:cond delay="0"/>
                                  </p:stCondLst>
                                  <p:childTnLst>
                                    <p:animEffect transition="out" filter="fade">
                                      <p:cBhvr>
                                        <p:cTn id="59" dur="200"/>
                                        <p:tgtEl>
                                          <p:spTgt spid="10"/>
                                        </p:tgtEl>
                                      </p:cBhvr>
                                    </p:animEffect>
                                    <p:anim calcmode="lin" valueType="num">
                                      <p:cBhvr>
                                        <p:cTn id="60" dur="200"/>
                                        <p:tgtEl>
                                          <p:spTgt spid="10"/>
                                        </p:tgtEl>
                                        <p:attrNameLst>
                                          <p:attrName>ppt_x</p:attrName>
                                        </p:attrNameLst>
                                      </p:cBhvr>
                                      <p:tavLst>
                                        <p:tav tm="0">
                                          <p:val>
                                            <p:strVal val="ppt_x"/>
                                          </p:val>
                                        </p:tav>
                                        <p:tav tm="100000">
                                          <p:val>
                                            <p:strVal val="ppt_x"/>
                                          </p:val>
                                        </p:tav>
                                      </p:tavLst>
                                    </p:anim>
                                    <p:anim calcmode="lin" valueType="num">
                                      <p:cBhvr>
                                        <p:cTn id="61" dur="200"/>
                                        <p:tgtEl>
                                          <p:spTgt spid="10"/>
                                        </p:tgtEl>
                                        <p:attrNameLst>
                                          <p:attrName>ppt_y</p:attrName>
                                        </p:attrNameLst>
                                      </p:cBhvr>
                                      <p:tavLst>
                                        <p:tav tm="0">
                                          <p:val>
                                            <p:strVal val="ppt_y"/>
                                          </p:val>
                                        </p:tav>
                                        <p:tav tm="100000">
                                          <p:val>
                                            <p:strVal val="ppt_y+.1"/>
                                          </p:val>
                                        </p:tav>
                                      </p:tavLst>
                                    </p:anim>
                                    <p:set>
                                      <p:cBhvr>
                                        <p:cTn id="62" dur="1" fill="hold">
                                          <p:stCondLst>
                                            <p:cond delay="199"/>
                                          </p:stCondLst>
                                        </p:cTn>
                                        <p:tgtEl>
                                          <p:spTgt spid="10"/>
                                        </p:tgtEl>
                                        <p:attrNameLst>
                                          <p:attrName>style.visibility</p:attrName>
                                        </p:attrNameLst>
                                      </p:cBhvr>
                                      <p:to>
                                        <p:strVal val="hidden"/>
                                      </p:to>
                                    </p:set>
                                  </p:childTnLst>
                                </p:cTn>
                              </p:par>
                              <p:par>
                                <p:cTn id="63" presetID="42" presetClass="exit" presetSubtype="0" fill="hold" nodeType="withEffect">
                                  <p:stCondLst>
                                    <p:cond delay="0"/>
                                  </p:stCondLst>
                                  <p:childTnLst>
                                    <p:animEffect transition="out" filter="fade">
                                      <p:cBhvr>
                                        <p:cTn id="64" dur="200"/>
                                        <p:tgtEl>
                                          <p:spTgt spid="11"/>
                                        </p:tgtEl>
                                      </p:cBhvr>
                                    </p:animEffect>
                                    <p:anim calcmode="lin" valueType="num">
                                      <p:cBhvr>
                                        <p:cTn id="65" dur="200"/>
                                        <p:tgtEl>
                                          <p:spTgt spid="11"/>
                                        </p:tgtEl>
                                        <p:attrNameLst>
                                          <p:attrName>ppt_x</p:attrName>
                                        </p:attrNameLst>
                                      </p:cBhvr>
                                      <p:tavLst>
                                        <p:tav tm="0">
                                          <p:val>
                                            <p:strVal val="ppt_x"/>
                                          </p:val>
                                        </p:tav>
                                        <p:tav tm="100000">
                                          <p:val>
                                            <p:strVal val="ppt_x"/>
                                          </p:val>
                                        </p:tav>
                                      </p:tavLst>
                                    </p:anim>
                                    <p:anim calcmode="lin" valueType="num">
                                      <p:cBhvr>
                                        <p:cTn id="66" dur="200"/>
                                        <p:tgtEl>
                                          <p:spTgt spid="11"/>
                                        </p:tgtEl>
                                        <p:attrNameLst>
                                          <p:attrName>ppt_y</p:attrName>
                                        </p:attrNameLst>
                                      </p:cBhvr>
                                      <p:tavLst>
                                        <p:tav tm="0">
                                          <p:val>
                                            <p:strVal val="ppt_y"/>
                                          </p:val>
                                        </p:tav>
                                        <p:tav tm="100000">
                                          <p:val>
                                            <p:strVal val="ppt_y+.1"/>
                                          </p:val>
                                        </p:tav>
                                      </p:tavLst>
                                    </p:anim>
                                    <p:set>
                                      <p:cBhvr>
                                        <p:cTn id="67" dur="1" fill="hold">
                                          <p:stCondLst>
                                            <p:cond delay="199"/>
                                          </p:stCondLst>
                                        </p:cTn>
                                        <p:tgtEl>
                                          <p:spTgt spid="1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200" fill="hold"/>
                                        <p:tgtEl>
                                          <p:spTgt spid="12"/>
                                        </p:tgtEl>
                                        <p:attrNameLst>
                                          <p:attrName>ppt_x</p:attrName>
                                        </p:attrNameLst>
                                      </p:cBhvr>
                                      <p:tavLst>
                                        <p:tav tm="0">
                                          <p:val>
                                            <p:strVal val="0-#ppt_w/2"/>
                                          </p:val>
                                        </p:tav>
                                        <p:tav tm="100000">
                                          <p:val>
                                            <p:strVal val="#ppt_x"/>
                                          </p:val>
                                        </p:tav>
                                      </p:tavLst>
                                    </p:anim>
                                    <p:anim calcmode="lin" valueType="num">
                                      <p:cBhvr additive="base">
                                        <p:cTn id="73" dur="200" fill="hold"/>
                                        <p:tgtEl>
                                          <p:spTgt spid="12"/>
                                        </p:tgtEl>
                                        <p:attrNameLst>
                                          <p:attrName>ppt_y</p:attrName>
                                        </p:attrNameLst>
                                      </p:cBhvr>
                                      <p:tavLst>
                                        <p:tav tm="0">
                                          <p:val>
                                            <p:strVal val="0-#ppt_h/2"/>
                                          </p:val>
                                        </p:tav>
                                        <p:tav tm="100000">
                                          <p:val>
                                            <p:strVal val="#ppt_y"/>
                                          </p:val>
                                        </p:tav>
                                      </p:tavLst>
                                    </p:anim>
                                  </p:childTnLst>
                                </p:cTn>
                              </p:par>
                              <p:par>
                                <p:cTn id="74" presetID="2" presetClass="entr" presetSubtype="9"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200" fill="hold"/>
                                        <p:tgtEl>
                                          <p:spTgt spid="13"/>
                                        </p:tgtEl>
                                        <p:attrNameLst>
                                          <p:attrName>ppt_x</p:attrName>
                                        </p:attrNameLst>
                                      </p:cBhvr>
                                      <p:tavLst>
                                        <p:tav tm="0">
                                          <p:val>
                                            <p:strVal val="0-#ppt_w/2"/>
                                          </p:val>
                                        </p:tav>
                                        <p:tav tm="100000">
                                          <p:val>
                                            <p:strVal val="#ppt_x"/>
                                          </p:val>
                                        </p:tav>
                                      </p:tavLst>
                                    </p:anim>
                                    <p:anim calcmode="lin" valueType="num">
                                      <p:cBhvr additive="base">
                                        <p:cTn id="77" dur="200" fill="hold"/>
                                        <p:tgtEl>
                                          <p:spTgt spid="13"/>
                                        </p:tgtEl>
                                        <p:attrNameLst>
                                          <p:attrName>ppt_y</p:attrName>
                                        </p:attrNameLst>
                                      </p:cBhvr>
                                      <p:tavLst>
                                        <p:tav tm="0">
                                          <p:val>
                                            <p:strVal val="0-#ppt_h/2"/>
                                          </p:val>
                                        </p:tav>
                                        <p:tav tm="100000">
                                          <p:val>
                                            <p:strVal val="#ppt_y"/>
                                          </p:val>
                                        </p:tav>
                                      </p:tavLst>
                                    </p:anim>
                                  </p:childTnLst>
                                </p:cTn>
                              </p:par>
                              <p:par>
                                <p:cTn id="78" presetID="2" presetClass="entr" presetSubtype="9"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200" fill="hold"/>
                                        <p:tgtEl>
                                          <p:spTgt spid="14"/>
                                        </p:tgtEl>
                                        <p:attrNameLst>
                                          <p:attrName>ppt_x</p:attrName>
                                        </p:attrNameLst>
                                      </p:cBhvr>
                                      <p:tavLst>
                                        <p:tav tm="0">
                                          <p:val>
                                            <p:strVal val="0-#ppt_w/2"/>
                                          </p:val>
                                        </p:tav>
                                        <p:tav tm="100000">
                                          <p:val>
                                            <p:strVal val="#ppt_x"/>
                                          </p:val>
                                        </p:tav>
                                      </p:tavLst>
                                    </p:anim>
                                    <p:anim calcmode="lin" valueType="num">
                                      <p:cBhvr additive="base">
                                        <p:cTn id="81" dur="2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xit" presetSubtype="21" fill="hold" grpId="1" nodeType="clickEffect">
                                  <p:stCondLst>
                                    <p:cond delay="0"/>
                                  </p:stCondLst>
                                  <p:childTnLst>
                                    <p:animEffect transition="out" filter="barn(inVertical)">
                                      <p:cBhvr>
                                        <p:cTn id="85" dur="200"/>
                                        <p:tgtEl>
                                          <p:spTgt spid="12"/>
                                        </p:tgtEl>
                                      </p:cBhvr>
                                    </p:animEffect>
                                    <p:set>
                                      <p:cBhvr>
                                        <p:cTn id="86" dur="1" fill="hold">
                                          <p:stCondLst>
                                            <p:cond delay="199"/>
                                          </p:stCondLst>
                                        </p:cTn>
                                        <p:tgtEl>
                                          <p:spTgt spid="12"/>
                                        </p:tgtEl>
                                        <p:attrNameLst>
                                          <p:attrName>style.visibility</p:attrName>
                                        </p:attrNameLst>
                                      </p:cBhvr>
                                      <p:to>
                                        <p:strVal val="hidden"/>
                                      </p:to>
                                    </p:set>
                                  </p:childTnLst>
                                </p:cTn>
                              </p:par>
                              <p:par>
                                <p:cTn id="87" presetID="16" presetClass="exit" presetSubtype="21" fill="hold" nodeType="withEffect">
                                  <p:stCondLst>
                                    <p:cond delay="0"/>
                                  </p:stCondLst>
                                  <p:childTnLst>
                                    <p:animEffect transition="out" filter="barn(inVertical)">
                                      <p:cBhvr>
                                        <p:cTn id="88" dur="200"/>
                                        <p:tgtEl>
                                          <p:spTgt spid="13"/>
                                        </p:tgtEl>
                                      </p:cBhvr>
                                    </p:animEffect>
                                    <p:set>
                                      <p:cBhvr>
                                        <p:cTn id="89" dur="1" fill="hold">
                                          <p:stCondLst>
                                            <p:cond delay="199"/>
                                          </p:stCondLst>
                                        </p:cTn>
                                        <p:tgtEl>
                                          <p:spTgt spid="13"/>
                                        </p:tgtEl>
                                        <p:attrNameLst>
                                          <p:attrName>style.visibility</p:attrName>
                                        </p:attrNameLst>
                                      </p:cBhvr>
                                      <p:to>
                                        <p:strVal val="hidden"/>
                                      </p:to>
                                    </p:set>
                                  </p:childTnLst>
                                </p:cTn>
                              </p:par>
                              <p:par>
                                <p:cTn id="90" presetID="16" presetClass="exit" presetSubtype="21" fill="hold" nodeType="withEffect">
                                  <p:stCondLst>
                                    <p:cond delay="0"/>
                                  </p:stCondLst>
                                  <p:childTnLst>
                                    <p:animEffect transition="out" filter="barn(inVertical)">
                                      <p:cBhvr>
                                        <p:cTn id="91" dur="200"/>
                                        <p:tgtEl>
                                          <p:spTgt spid="14"/>
                                        </p:tgtEl>
                                      </p:cBhvr>
                                    </p:animEffect>
                                    <p:set>
                                      <p:cBhvr>
                                        <p:cTn id="92" dur="1" fill="hold">
                                          <p:stCondLst>
                                            <p:cond delay="1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up)">
                                      <p:cBhvr>
                                        <p:cTn id="97" dur="200"/>
                                        <p:tgtEl>
                                          <p:spTgt spid="15"/>
                                        </p:tgtEl>
                                      </p:cBhvr>
                                    </p:animEffect>
                                  </p:childTnLst>
                                </p:cTn>
                              </p:par>
                              <p:par>
                                <p:cTn id="98" presetID="22" presetClass="entr" presetSubtype="1" fill="hold"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up)">
                                      <p:cBhvr>
                                        <p:cTn id="100" dur="200"/>
                                        <p:tgtEl>
                                          <p:spTgt spid="16"/>
                                        </p:tgtEl>
                                      </p:cBhvr>
                                    </p:animEffect>
                                  </p:childTnLst>
                                </p:cTn>
                              </p:par>
                              <p:par>
                                <p:cTn id="101" presetID="22" presetClass="entr" presetSubtype="1" fill="hold"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up)">
                                      <p:cBhvr>
                                        <p:cTn id="103" dur="2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xit" presetSubtype="21" fill="hold" grpId="1" nodeType="clickEffect">
                                  <p:stCondLst>
                                    <p:cond delay="0"/>
                                  </p:stCondLst>
                                  <p:childTnLst>
                                    <p:animEffect transition="out" filter="barn(inVertical)">
                                      <p:cBhvr>
                                        <p:cTn id="107" dur="200"/>
                                        <p:tgtEl>
                                          <p:spTgt spid="15"/>
                                        </p:tgtEl>
                                      </p:cBhvr>
                                    </p:animEffect>
                                    <p:set>
                                      <p:cBhvr>
                                        <p:cTn id="108" dur="1" fill="hold">
                                          <p:stCondLst>
                                            <p:cond delay="199"/>
                                          </p:stCondLst>
                                        </p:cTn>
                                        <p:tgtEl>
                                          <p:spTgt spid="15"/>
                                        </p:tgtEl>
                                        <p:attrNameLst>
                                          <p:attrName>style.visibility</p:attrName>
                                        </p:attrNameLst>
                                      </p:cBhvr>
                                      <p:to>
                                        <p:strVal val="hidden"/>
                                      </p:to>
                                    </p:set>
                                  </p:childTnLst>
                                </p:cTn>
                              </p:par>
                              <p:par>
                                <p:cTn id="109" presetID="16" presetClass="exit" presetSubtype="21" fill="hold" nodeType="withEffect">
                                  <p:stCondLst>
                                    <p:cond delay="0"/>
                                  </p:stCondLst>
                                  <p:childTnLst>
                                    <p:animEffect transition="out" filter="barn(inVertical)">
                                      <p:cBhvr>
                                        <p:cTn id="110" dur="200"/>
                                        <p:tgtEl>
                                          <p:spTgt spid="16"/>
                                        </p:tgtEl>
                                      </p:cBhvr>
                                    </p:animEffect>
                                    <p:set>
                                      <p:cBhvr>
                                        <p:cTn id="111" dur="1" fill="hold">
                                          <p:stCondLst>
                                            <p:cond delay="199"/>
                                          </p:stCondLst>
                                        </p:cTn>
                                        <p:tgtEl>
                                          <p:spTgt spid="16"/>
                                        </p:tgtEl>
                                        <p:attrNameLst>
                                          <p:attrName>style.visibility</p:attrName>
                                        </p:attrNameLst>
                                      </p:cBhvr>
                                      <p:to>
                                        <p:strVal val="hidden"/>
                                      </p:to>
                                    </p:set>
                                  </p:childTnLst>
                                </p:cTn>
                              </p:par>
                              <p:par>
                                <p:cTn id="112" presetID="16" presetClass="exit" presetSubtype="21" fill="hold" nodeType="withEffect">
                                  <p:stCondLst>
                                    <p:cond delay="0"/>
                                  </p:stCondLst>
                                  <p:childTnLst>
                                    <p:animEffect transition="out" filter="barn(inVertical)">
                                      <p:cBhvr>
                                        <p:cTn id="113" dur="200"/>
                                        <p:tgtEl>
                                          <p:spTgt spid="17"/>
                                        </p:tgtEl>
                                      </p:cBhvr>
                                    </p:animEffect>
                                    <p:set>
                                      <p:cBhvr>
                                        <p:cTn id="114" dur="1" fill="hold">
                                          <p:stCondLst>
                                            <p:cond delay="199"/>
                                          </p:stCondLst>
                                        </p:cTn>
                                        <p:tgtEl>
                                          <p:spTgt spid="1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circle(in)">
                                      <p:cBhvr>
                                        <p:cTn id="119" dur="200"/>
                                        <p:tgtEl>
                                          <p:spTgt spid="18"/>
                                        </p:tgtEl>
                                      </p:cBhvr>
                                    </p:animEffect>
                                  </p:childTnLst>
                                </p:cTn>
                              </p:par>
                              <p:par>
                                <p:cTn id="120" presetID="6" presetClass="entr" presetSubtype="16" fill="hold"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circle(in)">
                                      <p:cBhvr>
                                        <p:cTn id="122" dur="200"/>
                                        <p:tgtEl>
                                          <p:spTgt spid="19"/>
                                        </p:tgtEl>
                                      </p:cBhvr>
                                    </p:animEffect>
                                  </p:childTnLst>
                                </p:cTn>
                              </p:par>
                              <p:par>
                                <p:cTn id="123" presetID="6" presetClass="entr" presetSubtype="16" fill="hold"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circle(in)">
                                      <p:cBhvr>
                                        <p:cTn id="125" dur="200"/>
                                        <p:tgtEl>
                                          <p:spTgt spid="20"/>
                                        </p:tgtEl>
                                      </p:cBhvr>
                                    </p:animEffect>
                                  </p:childTnLst>
                                </p:cTn>
                              </p:par>
                              <p:par>
                                <p:cTn id="126" presetID="6" presetClass="entr" presetSubtype="16"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circle(in)">
                                      <p:cBhvr>
                                        <p:cTn id="128" dur="1000"/>
                                        <p:tgtEl>
                                          <p:spTgt spid="21"/>
                                        </p:tgtEl>
                                      </p:cBhvr>
                                    </p:animEffect>
                                  </p:childTnLst>
                                </p:cTn>
                              </p:par>
                              <p:par>
                                <p:cTn id="129" presetID="6" presetClass="entr" presetSubtype="16" fill="hold" nodeType="with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circle(in)">
                                      <p:cBhvr>
                                        <p:cTn id="131" dur="1000"/>
                                        <p:tgtEl>
                                          <p:spTgt spid="22"/>
                                        </p:tgtEl>
                                      </p:cBhvr>
                                    </p:animEffect>
                                  </p:childTnLst>
                                </p:cTn>
                              </p:par>
                              <p:par>
                                <p:cTn id="132" presetID="6" presetClass="entr" presetSubtype="16"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circle(in)">
                                      <p:cBhvr>
                                        <p:cTn id="134" dur="1000"/>
                                        <p:tgtEl>
                                          <p:spTgt spid="23"/>
                                        </p:tgtEl>
                                      </p:cBhvr>
                                    </p:animEffect>
                                  </p:childTnLst>
                                </p:cTn>
                              </p:par>
                              <p:par>
                                <p:cTn id="135" presetID="6" presetClass="entr" presetSubtype="16" fill="hold" grpId="0"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circle(in)">
                                      <p:cBhvr>
                                        <p:cTn id="137" dur="1000"/>
                                        <p:tgtEl>
                                          <p:spTgt spid="24"/>
                                        </p:tgtEl>
                                      </p:cBhvr>
                                    </p:animEffect>
                                  </p:childTnLst>
                                </p:cTn>
                              </p:par>
                              <p:par>
                                <p:cTn id="138" presetID="22" presetClass="entr" presetSubtype="4" repeatCount="10000" fill="hold" nodeType="withEffect">
                                  <p:stCondLst>
                                    <p:cond delay="0"/>
                                  </p:stCondLst>
                                  <p:childTnLst>
                                    <p:set>
                                      <p:cBhvr>
                                        <p:cTn id="139" dur="1" fill="hold">
                                          <p:stCondLst>
                                            <p:cond delay="0"/>
                                          </p:stCondLst>
                                        </p:cTn>
                                        <p:tgtEl>
                                          <p:spTgt spid="21"/>
                                        </p:tgtEl>
                                        <p:attrNameLst>
                                          <p:attrName>style.visibility</p:attrName>
                                        </p:attrNameLst>
                                      </p:cBhvr>
                                      <p:to>
                                        <p:strVal val="visible"/>
                                      </p:to>
                                    </p:set>
                                    <p:animEffect transition="in" filter="wipe(down)">
                                      <p:cBhvr>
                                        <p:cTn id="140" dur="1000"/>
                                        <p:tgtEl>
                                          <p:spTgt spid="21"/>
                                        </p:tgtEl>
                                      </p:cBhvr>
                                    </p:animEffect>
                                  </p:childTnLst>
                                </p:cTn>
                              </p:par>
                              <p:par>
                                <p:cTn id="141" presetID="22" presetClass="entr" presetSubtype="4" repeatCount="10000" fill="hold"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wipe(down)">
                                      <p:cBhvr>
                                        <p:cTn id="143" dur="1000"/>
                                        <p:tgtEl>
                                          <p:spTgt spid="22"/>
                                        </p:tgtEl>
                                      </p:cBhvr>
                                    </p:animEffect>
                                  </p:childTnLst>
                                </p:cTn>
                              </p:par>
                              <p:par>
                                <p:cTn id="144" presetID="22" presetClass="entr" presetSubtype="4" repeatCount="10000" fill="hold" grpId="1" nodeType="withEffect">
                                  <p:stCondLst>
                                    <p:cond delay="0"/>
                                  </p:stCondLst>
                                  <p:childTnLst>
                                    <p:set>
                                      <p:cBhvr>
                                        <p:cTn id="145" dur="1" fill="hold">
                                          <p:stCondLst>
                                            <p:cond delay="0"/>
                                          </p:stCondLst>
                                        </p:cTn>
                                        <p:tgtEl>
                                          <p:spTgt spid="23"/>
                                        </p:tgtEl>
                                        <p:attrNameLst>
                                          <p:attrName>style.visibility</p:attrName>
                                        </p:attrNameLst>
                                      </p:cBhvr>
                                      <p:to>
                                        <p:strVal val="visible"/>
                                      </p:to>
                                    </p:set>
                                    <p:animEffect transition="in" filter="wipe(down)">
                                      <p:cBhvr>
                                        <p:cTn id="146" dur="1000"/>
                                        <p:tgtEl>
                                          <p:spTgt spid="23"/>
                                        </p:tgtEl>
                                      </p:cBhvr>
                                    </p:animEffect>
                                  </p:childTnLst>
                                </p:cTn>
                              </p:par>
                              <p:par>
                                <p:cTn id="147" presetID="22" presetClass="entr" presetSubtype="4" repeatCount="10000" fill="hold" grpId="1" nodeType="withEffect">
                                  <p:stCondLst>
                                    <p:cond delay="0"/>
                                  </p:stCondLst>
                                  <p:childTnLst>
                                    <p:set>
                                      <p:cBhvr>
                                        <p:cTn id="148" dur="1" fill="hold">
                                          <p:stCondLst>
                                            <p:cond delay="0"/>
                                          </p:stCondLst>
                                        </p:cTn>
                                        <p:tgtEl>
                                          <p:spTgt spid="24"/>
                                        </p:tgtEl>
                                        <p:attrNameLst>
                                          <p:attrName>style.visibility</p:attrName>
                                        </p:attrNameLst>
                                      </p:cBhvr>
                                      <p:to>
                                        <p:strVal val="visible"/>
                                      </p:to>
                                    </p:set>
                                    <p:animEffect transition="in" filter="wipe(down)">
                                      <p:cBhvr>
                                        <p:cTn id="149" dur="1000"/>
                                        <p:tgtEl>
                                          <p:spTgt spid="24"/>
                                        </p:tgtEl>
                                      </p:cBhvr>
                                    </p:animEffect>
                                  </p:childTnLst>
                                </p:cTn>
                              </p:par>
                            </p:childTnLst>
                          </p:cTn>
                        </p:par>
                      </p:childTnLst>
                    </p:cTn>
                  </p:par>
                  <p:par>
                    <p:cTn id="150" fill="hold">
                      <p:stCondLst>
                        <p:cond delay="indefinite"/>
                      </p:stCondLst>
                      <p:childTnLst>
                        <p:par>
                          <p:cTn id="151" fill="hold">
                            <p:stCondLst>
                              <p:cond delay="0"/>
                            </p:stCondLst>
                            <p:childTnLst>
                              <p:par>
                                <p:cTn id="152" presetID="42" presetClass="exit" presetSubtype="0" fill="hold" grpId="1" nodeType="clickEffect">
                                  <p:stCondLst>
                                    <p:cond delay="0"/>
                                  </p:stCondLst>
                                  <p:childTnLst>
                                    <p:animEffect transition="out" filter="fade">
                                      <p:cBhvr>
                                        <p:cTn id="153" dur="1000"/>
                                        <p:tgtEl>
                                          <p:spTgt spid="18"/>
                                        </p:tgtEl>
                                      </p:cBhvr>
                                    </p:animEffect>
                                    <p:anim calcmode="lin" valueType="num">
                                      <p:cBhvr>
                                        <p:cTn id="154" dur="1000"/>
                                        <p:tgtEl>
                                          <p:spTgt spid="18"/>
                                        </p:tgtEl>
                                        <p:attrNameLst>
                                          <p:attrName>ppt_x</p:attrName>
                                        </p:attrNameLst>
                                      </p:cBhvr>
                                      <p:tavLst>
                                        <p:tav tm="0">
                                          <p:val>
                                            <p:strVal val="ppt_x"/>
                                          </p:val>
                                        </p:tav>
                                        <p:tav tm="100000">
                                          <p:val>
                                            <p:strVal val="ppt_x"/>
                                          </p:val>
                                        </p:tav>
                                      </p:tavLst>
                                    </p:anim>
                                    <p:anim calcmode="lin" valueType="num">
                                      <p:cBhvr>
                                        <p:cTn id="155" dur="1000"/>
                                        <p:tgtEl>
                                          <p:spTgt spid="18"/>
                                        </p:tgtEl>
                                        <p:attrNameLst>
                                          <p:attrName>ppt_y</p:attrName>
                                        </p:attrNameLst>
                                      </p:cBhvr>
                                      <p:tavLst>
                                        <p:tav tm="0">
                                          <p:val>
                                            <p:strVal val="ppt_y"/>
                                          </p:val>
                                        </p:tav>
                                        <p:tav tm="100000">
                                          <p:val>
                                            <p:strVal val="ppt_y+.1"/>
                                          </p:val>
                                        </p:tav>
                                      </p:tavLst>
                                    </p:anim>
                                    <p:set>
                                      <p:cBhvr>
                                        <p:cTn id="156" dur="1" fill="hold">
                                          <p:stCondLst>
                                            <p:cond delay="999"/>
                                          </p:stCondLst>
                                        </p:cTn>
                                        <p:tgtEl>
                                          <p:spTgt spid="18"/>
                                        </p:tgtEl>
                                        <p:attrNameLst>
                                          <p:attrName>style.visibility</p:attrName>
                                        </p:attrNameLst>
                                      </p:cBhvr>
                                      <p:to>
                                        <p:strVal val="hidden"/>
                                      </p:to>
                                    </p:set>
                                  </p:childTnLst>
                                </p:cTn>
                              </p:par>
                              <p:par>
                                <p:cTn id="157" presetID="42" presetClass="exit" presetSubtype="0" fill="hold" nodeType="withEffect">
                                  <p:stCondLst>
                                    <p:cond delay="0"/>
                                  </p:stCondLst>
                                  <p:childTnLst>
                                    <p:animEffect transition="out" filter="fade">
                                      <p:cBhvr>
                                        <p:cTn id="158" dur="1000"/>
                                        <p:tgtEl>
                                          <p:spTgt spid="19"/>
                                        </p:tgtEl>
                                      </p:cBhvr>
                                    </p:animEffect>
                                    <p:anim calcmode="lin" valueType="num">
                                      <p:cBhvr>
                                        <p:cTn id="159" dur="1000"/>
                                        <p:tgtEl>
                                          <p:spTgt spid="19"/>
                                        </p:tgtEl>
                                        <p:attrNameLst>
                                          <p:attrName>ppt_x</p:attrName>
                                        </p:attrNameLst>
                                      </p:cBhvr>
                                      <p:tavLst>
                                        <p:tav tm="0">
                                          <p:val>
                                            <p:strVal val="ppt_x"/>
                                          </p:val>
                                        </p:tav>
                                        <p:tav tm="100000">
                                          <p:val>
                                            <p:strVal val="ppt_x"/>
                                          </p:val>
                                        </p:tav>
                                      </p:tavLst>
                                    </p:anim>
                                    <p:anim calcmode="lin" valueType="num">
                                      <p:cBhvr>
                                        <p:cTn id="160" dur="1000"/>
                                        <p:tgtEl>
                                          <p:spTgt spid="19"/>
                                        </p:tgtEl>
                                        <p:attrNameLst>
                                          <p:attrName>ppt_y</p:attrName>
                                        </p:attrNameLst>
                                      </p:cBhvr>
                                      <p:tavLst>
                                        <p:tav tm="0">
                                          <p:val>
                                            <p:strVal val="ppt_y"/>
                                          </p:val>
                                        </p:tav>
                                        <p:tav tm="100000">
                                          <p:val>
                                            <p:strVal val="ppt_y+.1"/>
                                          </p:val>
                                        </p:tav>
                                      </p:tavLst>
                                    </p:anim>
                                    <p:set>
                                      <p:cBhvr>
                                        <p:cTn id="161" dur="1" fill="hold">
                                          <p:stCondLst>
                                            <p:cond delay="999"/>
                                          </p:stCondLst>
                                        </p:cTn>
                                        <p:tgtEl>
                                          <p:spTgt spid="19"/>
                                        </p:tgtEl>
                                        <p:attrNameLst>
                                          <p:attrName>style.visibility</p:attrName>
                                        </p:attrNameLst>
                                      </p:cBhvr>
                                      <p:to>
                                        <p:strVal val="hidden"/>
                                      </p:to>
                                    </p:set>
                                  </p:childTnLst>
                                </p:cTn>
                              </p:par>
                              <p:par>
                                <p:cTn id="162" presetID="42" presetClass="exit" presetSubtype="0" fill="hold" nodeType="withEffect">
                                  <p:stCondLst>
                                    <p:cond delay="0"/>
                                  </p:stCondLst>
                                  <p:childTnLst>
                                    <p:animEffect transition="out" filter="fade">
                                      <p:cBhvr>
                                        <p:cTn id="163" dur="1000"/>
                                        <p:tgtEl>
                                          <p:spTgt spid="20"/>
                                        </p:tgtEl>
                                      </p:cBhvr>
                                    </p:animEffect>
                                    <p:anim calcmode="lin" valueType="num">
                                      <p:cBhvr>
                                        <p:cTn id="164" dur="1000"/>
                                        <p:tgtEl>
                                          <p:spTgt spid="20"/>
                                        </p:tgtEl>
                                        <p:attrNameLst>
                                          <p:attrName>ppt_x</p:attrName>
                                        </p:attrNameLst>
                                      </p:cBhvr>
                                      <p:tavLst>
                                        <p:tav tm="0">
                                          <p:val>
                                            <p:strVal val="ppt_x"/>
                                          </p:val>
                                        </p:tav>
                                        <p:tav tm="100000">
                                          <p:val>
                                            <p:strVal val="ppt_x"/>
                                          </p:val>
                                        </p:tav>
                                      </p:tavLst>
                                    </p:anim>
                                    <p:anim calcmode="lin" valueType="num">
                                      <p:cBhvr>
                                        <p:cTn id="165" dur="1000"/>
                                        <p:tgtEl>
                                          <p:spTgt spid="20"/>
                                        </p:tgtEl>
                                        <p:attrNameLst>
                                          <p:attrName>ppt_y</p:attrName>
                                        </p:attrNameLst>
                                      </p:cBhvr>
                                      <p:tavLst>
                                        <p:tav tm="0">
                                          <p:val>
                                            <p:strVal val="ppt_y"/>
                                          </p:val>
                                        </p:tav>
                                        <p:tav tm="100000">
                                          <p:val>
                                            <p:strVal val="ppt_y+.1"/>
                                          </p:val>
                                        </p:tav>
                                      </p:tavLst>
                                    </p:anim>
                                    <p:set>
                                      <p:cBhvr>
                                        <p:cTn id="166" dur="1" fill="hold">
                                          <p:stCondLst>
                                            <p:cond delay="999"/>
                                          </p:stCondLst>
                                        </p:cTn>
                                        <p:tgtEl>
                                          <p:spTgt spid="20"/>
                                        </p:tgtEl>
                                        <p:attrNameLst>
                                          <p:attrName>style.visibility</p:attrName>
                                        </p:attrNameLst>
                                      </p:cBhvr>
                                      <p:to>
                                        <p:strVal val="hidden"/>
                                      </p:to>
                                    </p:set>
                                  </p:childTnLst>
                                </p:cTn>
                              </p:par>
                              <p:par>
                                <p:cTn id="167" presetID="42" presetClass="exit" presetSubtype="0" fill="hold" nodeType="withEffect">
                                  <p:stCondLst>
                                    <p:cond delay="0"/>
                                  </p:stCondLst>
                                  <p:childTnLst>
                                    <p:animEffect transition="out" filter="fade">
                                      <p:cBhvr>
                                        <p:cTn id="168" dur="1000"/>
                                        <p:tgtEl>
                                          <p:spTgt spid="21"/>
                                        </p:tgtEl>
                                      </p:cBhvr>
                                    </p:animEffect>
                                    <p:anim calcmode="lin" valueType="num">
                                      <p:cBhvr>
                                        <p:cTn id="169" dur="1000"/>
                                        <p:tgtEl>
                                          <p:spTgt spid="21"/>
                                        </p:tgtEl>
                                        <p:attrNameLst>
                                          <p:attrName>ppt_x</p:attrName>
                                        </p:attrNameLst>
                                      </p:cBhvr>
                                      <p:tavLst>
                                        <p:tav tm="0">
                                          <p:val>
                                            <p:strVal val="ppt_x"/>
                                          </p:val>
                                        </p:tav>
                                        <p:tav tm="100000">
                                          <p:val>
                                            <p:strVal val="ppt_x"/>
                                          </p:val>
                                        </p:tav>
                                      </p:tavLst>
                                    </p:anim>
                                    <p:anim calcmode="lin" valueType="num">
                                      <p:cBhvr>
                                        <p:cTn id="170" dur="1000"/>
                                        <p:tgtEl>
                                          <p:spTgt spid="21"/>
                                        </p:tgtEl>
                                        <p:attrNameLst>
                                          <p:attrName>ppt_y</p:attrName>
                                        </p:attrNameLst>
                                      </p:cBhvr>
                                      <p:tavLst>
                                        <p:tav tm="0">
                                          <p:val>
                                            <p:strVal val="ppt_y"/>
                                          </p:val>
                                        </p:tav>
                                        <p:tav tm="100000">
                                          <p:val>
                                            <p:strVal val="ppt_y+.1"/>
                                          </p:val>
                                        </p:tav>
                                      </p:tavLst>
                                    </p:anim>
                                    <p:set>
                                      <p:cBhvr>
                                        <p:cTn id="171" dur="1" fill="hold">
                                          <p:stCondLst>
                                            <p:cond delay="999"/>
                                          </p:stCondLst>
                                        </p:cTn>
                                        <p:tgtEl>
                                          <p:spTgt spid="21"/>
                                        </p:tgtEl>
                                        <p:attrNameLst>
                                          <p:attrName>style.visibility</p:attrName>
                                        </p:attrNameLst>
                                      </p:cBhvr>
                                      <p:to>
                                        <p:strVal val="hidden"/>
                                      </p:to>
                                    </p:set>
                                  </p:childTnLst>
                                </p:cTn>
                              </p:par>
                              <p:par>
                                <p:cTn id="172" presetID="42" presetClass="exit" presetSubtype="0" fill="hold" nodeType="withEffect">
                                  <p:stCondLst>
                                    <p:cond delay="0"/>
                                  </p:stCondLst>
                                  <p:childTnLst>
                                    <p:animEffect transition="out" filter="fade">
                                      <p:cBhvr>
                                        <p:cTn id="173" dur="1000"/>
                                        <p:tgtEl>
                                          <p:spTgt spid="22"/>
                                        </p:tgtEl>
                                      </p:cBhvr>
                                    </p:animEffect>
                                    <p:anim calcmode="lin" valueType="num">
                                      <p:cBhvr>
                                        <p:cTn id="174" dur="1000"/>
                                        <p:tgtEl>
                                          <p:spTgt spid="22"/>
                                        </p:tgtEl>
                                        <p:attrNameLst>
                                          <p:attrName>ppt_x</p:attrName>
                                        </p:attrNameLst>
                                      </p:cBhvr>
                                      <p:tavLst>
                                        <p:tav tm="0">
                                          <p:val>
                                            <p:strVal val="ppt_x"/>
                                          </p:val>
                                        </p:tav>
                                        <p:tav tm="100000">
                                          <p:val>
                                            <p:strVal val="ppt_x"/>
                                          </p:val>
                                        </p:tav>
                                      </p:tavLst>
                                    </p:anim>
                                    <p:anim calcmode="lin" valueType="num">
                                      <p:cBhvr>
                                        <p:cTn id="175" dur="1000"/>
                                        <p:tgtEl>
                                          <p:spTgt spid="22"/>
                                        </p:tgtEl>
                                        <p:attrNameLst>
                                          <p:attrName>ppt_y</p:attrName>
                                        </p:attrNameLst>
                                      </p:cBhvr>
                                      <p:tavLst>
                                        <p:tav tm="0">
                                          <p:val>
                                            <p:strVal val="ppt_y"/>
                                          </p:val>
                                        </p:tav>
                                        <p:tav tm="100000">
                                          <p:val>
                                            <p:strVal val="ppt_y+.1"/>
                                          </p:val>
                                        </p:tav>
                                      </p:tavLst>
                                    </p:anim>
                                    <p:set>
                                      <p:cBhvr>
                                        <p:cTn id="176" dur="1" fill="hold">
                                          <p:stCondLst>
                                            <p:cond delay="999"/>
                                          </p:stCondLst>
                                        </p:cTn>
                                        <p:tgtEl>
                                          <p:spTgt spid="22"/>
                                        </p:tgtEl>
                                        <p:attrNameLst>
                                          <p:attrName>style.visibility</p:attrName>
                                        </p:attrNameLst>
                                      </p:cBhvr>
                                      <p:to>
                                        <p:strVal val="hidden"/>
                                      </p:to>
                                    </p:set>
                                  </p:childTnLst>
                                </p:cTn>
                              </p:par>
                              <p:par>
                                <p:cTn id="177" presetID="42" presetClass="exit" presetSubtype="0" fill="hold" grpId="2" nodeType="withEffect">
                                  <p:stCondLst>
                                    <p:cond delay="0"/>
                                  </p:stCondLst>
                                  <p:childTnLst>
                                    <p:animEffect transition="out" filter="fade">
                                      <p:cBhvr>
                                        <p:cTn id="178" dur="1000"/>
                                        <p:tgtEl>
                                          <p:spTgt spid="23"/>
                                        </p:tgtEl>
                                      </p:cBhvr>
                                    </p:animEffect>
                                    <p:anim calcmode="lin" valueType="num">
                                      <p:cBhvr>
                                        <p:cTn id="179" dur="1000"/>
                                        <p:tgtEl>
                                          <p:spTgt spid="23"/>
                                        </p:tgtEl>
                                        <p:attrNameLst>
                                          <p:attrName>ppt_x</p:attrName>
                                        </p:attrNameLst>
                                      </p:cBhvr>
                                      <p:tavLst>
                                        <p:tav tm="0">
                                          <p:val>
                                            <p:strVal val="ppt_x"/>
                                          </p:val>
                                        </p:tav>
                                        <p:tav tm="100000">
                                          <p:val>
                                            <p:strVal val="ppt_x"/>
                                          </p:val>
                                        </p:tav>
                                      </p:tavLst>
                                    </p:anim>
                                    <p:anim calcmode="lin" valueType="num">
                                      <p:cBhvr>
                                        <p:cTn id="180" dur="1000"/>
                                        <p:tgtEl>
                                          <p:spTgt spid="23"/>
                                        </p:tgtEl>
                                        <p:attrNameLst>
                                          <p:attrName>ppt_y</p:attrName>
                                        </p:attrNameLst>
                                      </p:cBhvr>
                                      <p:tavLst>
                                        <p:tav tm="0">
                                          <p:val>
                                            <p:strVal val="ppt_y"/>
                                          </p:val>
                                        </p:tav>
                                        <p:tav tm="100000">
                                          <p:val>
                                            <p:strVal val="ppt_y+.1"/>
                                          </p:val>
                                        </p:tav>
                                      </p:tavLst>
                                    </p:anim>
                                    <p:set>
                                      <p:cBhvr>
                                        <p:cTn id="181" dur="1" fill="hold">
                                          <p:stCondLst>
                                            <p:cond delay="999"/>
                                          </p:stCondLst>
                                        </p:cTn>
                                        <p:tgtEl>
                                          <p:spTgt spid="23"/>
                                        </p:tgtEl>
                                        <p:attrNameLst>
                                          <p:attrName>style.visibility</p:attrName>
                                        </p:attrNameLst>
                                      </p:cBhvr>
                                      <p:to>
                                        <p:strVal val="hidden"/>
                                      </p:to>
                                    </p:set>
                                  </p:childTnLst>
                                </p:cTn>
                              </p:par>
                              <p:par>
                                <p:cTn id="182" presetID="42" presetClass="exit" presetSubtype="0" fill="hold" grpId="2" nodeType="withEffect">
                                  <p:stCondLst>
                                    <p:cond delay="0"/>
                                  </p:stCondLst>
                                  <p:childTnLst>
                                    <p:animEffect transition="out" filter="fade">
                                      <p:cBhvr>
                                        <p:cTn id="183" dur="1000"/>
                                        <p:tgtEl>
                                          <p:spTgt spid="24"/>
                                        </p:tgtEl>
                                      </p:cBhvr>
                                    </p:animEffect>
                                    <p:anim calcmode="lin" valueType="num">
                                      <p:cBhvr>
                                        <p:cTn id="184" dur="1000"/>
                                        <p:tgtEl>
                                          <p:spTgt spid="24"/>
                                        </p:tgtEl>
                                        <p:attrNameLst>
                                          <p:attrName>ppt_x</p:attrName>
                                        </p:attrNameLst>
                                      </p:cBhvr>
                                      <p:tavLst>
                                        <p:tav tm="0">
                                          <p:val>
                                            <p:strVal val="ppt_x"/>
                                          </p:val>
                                        </p:tav>
                                        <p:tav tm="100000">
                                          <p:val>
                                            <p:strVal val="ppt_x"/>
                                          </p:val>
                                        </p:tav>
                                      </p:tavLst>
                                    </p:anim>
                                    <p:anim calcmode="lin" valueType="num">
                                      <p:cBhvr>
                                        <p:cTn id="185" dur="1000"/>
                                        <p:tgtEl>
                                          <p:spTgt spid="24"/>
                                        </p:tgtEl>
                                        <p:attrNameLst>
                                          <p:attrName>ppt_y</p:attrName>
                                        </p:attrNameLst>
                                      </p:cBhvr>
                                      <p:tavLst>
                                        <p:tav tm="0">
                                          <p:val>
                                            <p:strVal val="ppt_y"/>
                                          </p:val>
                                        </p:tav>
                                        <p:tav tm="100000">
                                          <p:val>
                                            <p:strVal val="ppt_y+.1"/>
                                          </p:val>
                                        </p:tav>
                                      </p:tavLst>
                                    </p:anim>
                                    <p:set>
                                      <p:cBhvr>
                                        <p:cTn id="186" dur="1" fill="hold">
                                          <p:stCondLst>
                                            <p:cond delay="999"/>
                                          </p:stCondLst>
                                        </p:cTn>
                                        <p:tgtEl>
                                          <p:spTgt spid="24"/>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grpId="0" nodeType="clickEffect">
                                  <p:stCondLst>
                                    <p:cond delay="0"/>
                                  </p:stCondLst>
                                  <p:childTnLst>
                                    <p:set>
                                      <p:cBhvr>
                                        <p:cTn id="190" dur="1" fill="hold">
                                          <p:stCondLst>
                                            <p:cond delay="0"/>
                                          </p:stCondLst>
                                        </p:cTn>
                                        <p:tgtEl>
                                          <p:spTgt spid="27"/>
                                        </p:tgtEl>
                                        <p:attrNameLst>
                                          <p:attrName>style.visibility</p:attrName>
                                        </p:attrNameLst>
                                      </p:cBhvr>
                                      <p:to>
                                        <p:strVal val="visible"/>
                                      </p:to>
                                    </p:set>
                                    <p:animEffect transition="in" filter="wipe(up)">
                                      <p:cBhvr>
                                        <p:cTn id="191" dur="500"/>
                                        <p:tgtEl>
                                          <p:spTgt spid="27"/>
                                        </p:tgtEl>
                                      </p:cBhvr>
                                    </p:animEffect>
                                  </p:childTnLst>
                                </p:cTn>
                              </p:par>
                              <p:par>
                                <p:cTn id="192" presetID="22" presetClass="entr" presetSubtype="1" fill="hold" nodeType="withEffect">
                                  <p:stCondLst>
                                    <p:cond delay="0"/>
                                  </p:stCondLst>
                                  <p:childTnLst>
                                    <p:set>
                                      <p:cBhvr>
                                        <p:cTn id="193" dur="1" fill="hold">
                                          <p:stCondLst>
                                            <p:cond delay="0"/>
                                          </p:stCondLst>
                                        </p:cTn>
                                        <p:tgtEl>
                                          <p:spTgt spid="26"/>
                                        </p:tgtEl>
                                        <p:attrNameLst>
                                          <p:attrName>style.visibility</p:attrName>
                                        </p:attrNameLst>
                                      </p:cBhvr>
                                      <p:to>
                                        <p:strVal val="visible"/>
                                      </p:to>
                                    </p:set>
                                    <p:animEffect transition="in" filter="wipe(up)">
                                      <p:cBhvr>
                                        <p:cTn id="19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9" grpId="0" animBg="1"/>
      <p:bldP spid="9" grpId="1" animBg="1"/>
      <p:bldP spid="12" grpId="0" animBg="1"/>
      <p:bldP spid="12" grpId="1" animBg="1"/>
      <p:bldP spid="15" grpId="0" animBg="1"/>
      <p:bldP spid="15" grpId="1" animBg="1"/>
      <p:bldP spid="18" grpId="0" animBg="1"/>
      <p:bldP spid="18" grpId="1" animBg="1"/>
      <p:bldP spid="23" grpId="0" animBg="1"/>
      <p:bldP spid="23" grpId="1" animBg="1"/>
      <p:bldP spid="23" grpId="2" animBg="1"/>
      <p:bldP spid="24" grpId="0" animBg="1"/>
      <p:bldP spid="24" grpId="1" animBg="1"/>
      <p:bldP spid="24" grpId="2"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368" y="211015"/>
            <a:ext cx="6553200" cy="1015663"/>
          </a:xfrm>
          <a:prstGeom prst="rect">
            <a:avLst/>
          </a:prstGeom>
          <a:ln w="38100">
            <a:solidFill>
              <a:srgbClr val="00206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6000" b="1" dirty="0">
                <a:ln w="0"/>
                <a:effectLst>
                  <a:outerShdw blurRad="38100" dist="19050" dir="2700000" algn="tl" rotWithShape="0">
                    <a:schemeClr val="dk1">
                      <a:alpha val="40000"/>
                    </a:schemeClr>
                  </a:outerShdw>
                </a:effectLst>
                <a:latin typeface="NikoshBAN" pitchFamily="2" charset="0"/>
                <a:cs typeface="NikoshBAN" pitchFamily="2" charset="0"/>
              </a:rPr>
              <a:t>কম্পিউটার হ্যাকিং</a:t>
            </a:r>
            <a:endParaRPr lang="en-US" sz="6000" b="1" dirty="0">
              <a:ln w="0"/>
              <a:effectLst>
                <a:outerShdw blurRad="38100" dist="19050" dir="2700000" algn="tl" rotWithShape="0">
                  <a:schemeClr val="dk1">
                    <a:alpha val="40000"/>
                  </a:schemeClr>
                </a:outerShdw>
              </a:effectLst>
            </a:endParaRPr>
          </a:p>
        </p:txBody>
      </p:sp>
      <p:sp>
        <p:nvSpPr>
          <p:cNvPr id="4" name="Rectangle 3"/>
          <p:cNvSpPr/>
          <p:nvPr/>
        </p:nvSpPr>
        <p:spPr>
          <a:xfrm>
            <a:off x="93783" y="5097407"/>
            <a:ext cx="11922369"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bn-IN" sz="3600" b="1" dirty="0" smtClean="0">
                <a:effectLst>
                  <a:outerShdw blurRad="38100" dist="38100" dir="2700000" algn="tl">
                    <a:srgbClr val="000000">
                      <a:alpha val="43137"/>
                    </a:srgbClr>
                  </a:outerShdw>
                </a:effectLst>
                <a:latin typeface="NikoshBAN" pitchFamily="2" charset="0"/>
                <a:cs typeface="NikoshBAN" pitchFamily="2" charset="0"/>
              </a:rPr>
              <a:t>সংশ্লিষ্ট </a:t>
            </a:r>
            <a:r>
              <a:rPr lang="en-US" sz="3600" b="1" dirty="0" smtClean="0">
                <a:effectLst>
                  <a:outerShdw blurRad="38100" dist="38100" dir="2700000" algn="tl">
                    <a:srgbClr val="000000">
                      <a:alpha val="43137"/>
                    </a:srgbClr>
                  </a:outerShdw>
                </a:effectLst>
                <a:latin typeface="NikoshBAN" pitchFamily="2" charset="0"/>
                <a:cs typeface="NikoshBAN" pitchFamily="2" charset="0"/>
              </a:rPr>
              <a:t>কর্তৃপক্ষে</a:t>
            </a:r>
            <a:r>
              <a:rPr lang="bn-IN" sz="3600" b="1" dirty="0" smtClean="0">
                <a:effectLst>
                  <a:outerShdw blurRad="38100" dist="38100" dir="2700000" algn="tl">
                    <a:srgbClr val="000000">
                      <a:alpha val="43137"/>
                    </a:srgbClr>
                  </a:outerShdw>
                </a:effectLst>
                <a:latin typeface="NikoshBAN" pitchFamily="2" charset="0"/>
                <a:cs typeface="NikoshBAN" pitchFamily="2" charset="0"/>
              </a:rPr>
              <a:t>র বা ব্যবহারকারীর </a:t>
            </a:r>
            <a:r>
              <a:rPr lang="en-US" sz="3600" b="1" dirty="0" smtClean="0">
                <a:effectLst>
                  <a:outerShdw blurRad="38100" dist="38100" dir="2700000" algn="tl">
                    <a:srgbClr val="000000">
                      <a:alpha val="43137"/>
                    </a:srgbClr>
                  </a:outerShdw>
                </a:effectLst>
                <a:latin typeface="NikoshBAN" pitchFamily="2" charset="0"/>
                <a:cs typeface="NikoshBAN" pitchFamily="2" charset="0"/>
              </a:rPr>
              <a:t>বিনা </a:t>
            </a:r>
            <a:r>
              <a:rPr lang="as-IN" sz="3600" b="1" dirty="0">
                <a:effectLst>
                  <a:outerShdw blurRad="38100" dist="38100" dir="2700000" algn="tl">
                    <a:srgbClr val="000000">
                      <a:alpha val="43137"/>
                    </a:srgbClr>
                  </a:outerShdw>
                </a:effectLst>
                <a:latin typeface="NikoshBAN" pitchFamily="2" charset="0"/>
                <a:cs typeface="NikoshBAN" pitchFamily="2" charset="0"/>
              </a:rPr>
              <a:t>অনুমতি</a:t>
            </a:r>
            <a:r>
              <a:rPr lang="en-US" sz="3600" b="1" dirty="0">
                <a:effectLst>
                  <a:outerShdw blurRad="38100" dist="38100" dir="2700000" algn="tl">
                    <a:srgbClr val="000000">
                      <a:alpha val="43137"/>
                    </a:srgbClr>
                  </a:outerShdw>
                </a:effectLst>
                <a:latin typeface="NikoshBAN" pitchFamily="2" charset="0"/>
                <a:cs typeface="NikoshBAN" pitchFamily="2" charset="0"/>
              </a:rPr>
              <a:t>তে </a:t>
            </a:r>
            <a:r>
              <a:rPr lang="as-IN" sz="3600" b="1" dirty="0">
                <a:effectLst>
                  <a:outerShdw blurRad="38100" dist="38100" dir="2700000" algn="tl">
                    <a:srgbClr val="000000">
                      <a:alpha val="43137"/>
                    </a:srgbClr>
                  </a:outerShdw>
                </a:effectLst>
                <a:latin typeface="NikoshBAN" pitchFamily="2" charset="0"/>
                <a:cs typeface="NikoshBAN" pitchFamily="2" charset="0"/>
              </a:rPr>
              <a:t>কোন কম্পিউটার বা কম্পিউটার নেটও</a:t>
            </a:r>
            <a:r>
              <a:rPr lang="en-US" sz="3600" b="1" dirty="0" err="1">
                <a:effectLst>
                  <a:outerShdw blurRad="38100" dist="38100" dir="2700000" algn="tl">
                    <a:srgbClr val="000000">
                      <a:alpha val="43137"/>
                    </a:srgbClr>
                  </a:outerShdw>
                </a:effectLst>
                <a:latin typeface="NikoshBAN" pitchFamily="2" charset="0"/>
                <a:cs typeface="NikoshBAN" pitchFamily="2" charset="0"/>
              </a:rPr>
              <a:t>য়া</a:t>
            </a:r>
            <a:r>
              <a:rPr lang="as-IN" sz="3600" b="1" dirty="0">
                <a:effectLst>
                  <a:outerShdw blurRad="38100" dist="38100" dir="2700000" algn="tl">
                    <a:srgbClr val="000000">
                      <a:alpha val="43137"/>
                    </a:srgbClr>
                  </a:outerShdw>
                </a:effectLst>
                <a:latin typeface="NikoshBAN" pitchFamily="2" charset="0"/>
                <a:cs typeface="NikoshBAN" pitchFamily="2" charset="0"/>
              </a:rPr>
              <a:t>র্কে প্রবেশ কর</a:t>
            </a:r>
            <a:r>
              <a:rPr lang="bn-BD" sz="3600" b="1" dirty="0">
                <a:effectLst>
                  <a:outerShdw blurRad="38100" dist="38100" dir="2700000" algn="tl">
                    <a:srgbClr val="000000">
                      <a:alpha val="43137"/>
                    </a:srgbClr>
                  </a:outerShdw>
                </a:effectLst>
                <a:latin typeface="NikoshBAN" pitchFamily="2" charset="0"/>
                <a:cs typeface="NikoshBAN" pitchFamily="2" charset="0"/>
              </a:rPr>
              <a:t>াকে হ্যাকিং বলে</a:t>
            </a:r>
            <a:r>
              <a:rPr lang="as-IN" sz="3600" b="1" dirty="0">
                <a:effectLst>
                  <a:outerShdw blurRad="38100" dist="38100" dir="2700000" algn="tl">
                    <a:srgbClr val="000000">
                      <a:alpha val="43137"/>
                    </a:srgbClr>
                  </a:outerShdw>
                </a:effectLst>
                <a:latin typeface="NikoshBAN" pitchFamily="2" charset="0"/>
                <a:cs typeface="NikoshBAN" pitchFamily="2" charset="0"/>
              </a:rPr>
              <a:t>। যারা এ হ্যাকিং করে তারা হচ্ছে হ্যাকার</a:t>
            </a:r>
            <a:r>
              <a:rPr lang="as-IN"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098" name="Picture 2" descr="E:\Motiar D. Content\Class Viii\Picture\পাঠ ১৮\img_penetr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606" y="1525574"/>
            <a:ext cx="427672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661</Words>
  <Application>Microsoft Office PowerPoint</Application>
  <PresentationFormat>Widescreen</PresentationFormat>
  <Paragraphs>96</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76</cp:revision>
  <dcterms:created xsi:type="dcterms:W3CDTF">2020-05-04T11:34:52Z</dcterms:created>
  <dcterms:modified xsi:type="dcterms:W3CDTF">2020-05-07T17:04:39Z</dcterms:modified>
</cp:coreProperties>
</file>