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3F4C-577F-4150-8A58-88E03515998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5552-BB4D-4D31-9CBB-EF82BAC3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Saying</a:t>
            </a:r>
            <a:r>
              <a:rPr lang="en-US" baseline="0" dirty="0" smtClean="0"/>
              <a:t> Welcome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Demonstration of Past Perfect</a:t>
            </a:r>
            <a:r>
              <a:rPr lang="en-US" baseline="0" dirty="0" smtClean="0"/>
              <a:t> Continuous Tense &amp; its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0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aseline="0" dirty="0" smtClean="0"/>
              <a:t>Some examples of Past Perfect Continuous Tense.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3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Arranging</a:t>
            </a:r>
            <a:r>
              <a:rPr lang="en-US" baseline="0" dirty="0" smtClean="0"/>
              <a:t> an Individual work and Giving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8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Demonstration of Future Perfect</a:t>
            </a:r>
            <a:r>
              <a:rPr lang="en-US" baseline="0" dirty="0" smtClean="0"/>
              <a:t> Continuous Tense &amp; its definition.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Demonstration of Future Perfect</a:t>
            </a:r>
            <a:r>
              <a:rPr lang="en-US" baseline="0" dirty="0" smtClean="0"/>
              <a:t> Continuous Tense &amp; its structure.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72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Structures</a:t>
            </a:r>
            <a:r>
              <a:rPr lang="en-US" baseline="0" dirty="0" smtClean="0"/>
              <a:t> of the three Perfect Continuous Tenses.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72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Arranging Group Work &amp; Monitor</a:t>
            </a:r>
            <a:r>
              <a:rPr lang="en-US" baseline="0" dirty="0" smtClean="0"/>
              <a:t>ing their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90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Solution</a:t>
            </a:r>
            <a:r>
              <a:rPr lang="en-US" baseline="0" dirty="0" smtClean="0"/>
              <a:t> of Group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24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</a:t>
            </a:r>
            <a:r>
              <a:rPr lang="en-US" baseline="0" dirty="0" smtClean="0"/>
              <a:t> of Group Work.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97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</a:t>
            </a:r>
            <a:r>
              <a:rPr lang="en-US" baseline="0" dirty="0" smtClean="0"/>
              <a:t> of Group Work.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7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Introducing</a:t>
            </a:r>
            <a:r>
              <a:rPr lang="en-US" baseline="0" dirty="0" smtClean="0"/>
              <a:t> the teacher &amp; the subject.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38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</a:t>
            </a:r>
            <a:r>
              <a:rPr lang="en-US" baseline="0" dirty="0" smtClean="0"/>
              <a:t> of Group Work.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96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Giving Home</a:t>
            </a:r>
            <a:r>
              <a:rPr lang="en-US" baseline="0" dirty="0" smtClean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47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Preparation</a:t>
            </a:r>
            <a:r>
              <a:rPr lang="en-US" baseline="0" dirty="0" smtClean="0"/>
              <a:t> for the 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Declaring</a:t>
            </a:r>
            <a:r>
              <a:rPr lang="en-US" baseline="0" dirty="0" smtClean="0"/>
              <a:t>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7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Proclamation</a:t>
            </a:r>
            <a:r>
              <a:rPr lang="en-US" baseline="0" dirty="0" smtClean="0"/>
              <a:t> of</a:t>
            </a:r>
            <a:r>
              <a:rPr lang="en-US" dirty="0" smtClean="0"/>
              <a:t> learning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83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Demonstration of Present Perfect</a:t>
            </a:r>
            <a:r>
              <a:rPr lang="en-US" baseline="0" dirty="0" smtClean="0"/>
              <a:t> Continuous Tense &amp; its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3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Demonstration of Present Perfect</a:t>
            </a:r>
            <a:r>
              <a:rPr lang="en-US" baseline="0" dirty="0" smtClean="0"/>
              <a:t> Continuous Tense &amp; its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0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aseline="0" dirty="0" smtClean="0"/>
              <a:t>Individual Work for point of time/period of time with some examples of Present Perfect Continuous Tense.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6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Demonstration of Past Perfect</a:t>
            </a:r>
            <a:r>
              <a:rPr lang="en-US" baseline="0" dirty="0" smtClean="0"/>
              <a:t> Continuous Tense &amp; its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2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57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2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191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5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8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5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54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5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49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1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2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5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9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38E7-3130-4A1F-8086-6DF83C55ECA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95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1" y="17929"/>
            <a:ext cx="8696336" cy="6826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82154" y="2780917"/>
            <a:ext cx="6048451" cy="255454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Welcome</a:t>
            </a:r>
          </a:p>
          <a:p>
            <a:pPr algn="ctr"/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Dear Students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5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59121"/>
              </p:ext>
            </p:extLst>
          </p:nvPr>
        </p:nvGraphicFramePr>
        <p:xfrm>
          <a:off x="244929" y="1649244"/>
          <a:ext cx="11707585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706">
                  <a:extLst>
                    <a:ext uri="{9D8B030D-6E8A-4147-A177-3AD203B41FA5}">
                      <a16:colId xmlns:a16="http://schemas.microsoft.com/office/drawing/2014/main" val="831996736"/>
                    </a:ext>
                  </a:extLst>
                </a:gridCol>
                <a:gridCol w="6017879">
                  <a:extLst>
                    <a:ext uri="{9D8B030D-6E8A-4147-A177-3AD203B41FA5}">
                      <a16:colId xmlns:a16="http://schemas.microsoft.com/office/drawing/2014/main" val="74291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have/has been +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ing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 Form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80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He</a:t>
                      </a:r>
                      <a:r>
                        <a:rPr lang="en-US" sz="3200" b="1" baseline="0" dirty="0" smtClean="0"/>
                        <a:t> had been breaking bricks.</a:t>
                      </a:r>
                      <a:endParaRPr lang="en-US" sz="3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523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I had been starving for days.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1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had been driving for years.</a:t>
                      </a:r>
                      <a:endParaRPr lang="en-US" sz="4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82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en-US" sz="3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had been passing.</a:t>
                      </a:r>
                      <a:endParaRPr lang="en-US" sz="4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92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had</a:t>
                      </a:r>
                      <a:r>
                        <a:rPr lang="en-US" sz="3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been taking it for us.</a:t>
                      </a:r>
                      <a:endParaRPr lang="en-US" sz="4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15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had been playing for hours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95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Mim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had been sleeping for the night.</a:t>
                      </a:r>
                      <a:endParaRPr lang="en-US" sz="4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069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Jony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had been reading for ten years.</a:t>
                      </a:r>
                      <a:endParaRPr lang="en-US" sz="4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76357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4929" y="72259"/>
            <a:ext cx="116531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Pair Work:</a:t>
            </a:r>
          </a:p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Transform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sentences into Present Perfect Continuous Tense.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5487" y="2186727"/>
            <a:ext cx="599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He has breaking bricks.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05487" y="2787443"/>
            <a:ext cx="599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 have been starving for days.</a:t>
            </a:r>
            <a:endParaRPr lang="en-US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05487" y="3365716"/>
            <a:ext cx="599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 have been driving for years.</a:t>
            </a:r>
            <a:endParaRPr lang="en-US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905487" y="3943989"/>
            <a:ext cx="646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Someone has been passing.</a:t>
            </a:r>
            <a:endParaRPr lang="en-US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43584" y="4514163"/>
            <a:ext cx="599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We have been taking it for us.</a:t>
            </a:r>
            <a:endParaRPr lang="en-US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81681" y="5662610"/>
            <a:ext cx="599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Mim</a:t>
            </a:r>
            <a:r>
              <a:rPr lang="en-US" sz="2800" b="1" dirty="0" smtClean="0">
                <a:solidFill>
                  <a:srgbClr val="FF0000"/>
                </a:solidFill>
              </a:rPr>
              <a:t> has been sleeping for the night.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954465" y="5080221"/>
            <a:ext cx="599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You have been playing for hours.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927249" y="6277648"/>
            <a:ext cx="643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Jony</a:t>
            </a:r>
            <a:r>
              <a:rPr lang="en-US" sz="2800" b="1" dirty="0" smtClean="0">
                <a:solidFill>
                  <a:srgbClr val="FF0000"/>
                </a:solidFill>
              </a:rPr>
              <a:t> has been reading for ten years.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6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9" grpId="0"/>
      <p:bldP spid="32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6" y="135031"/>
            <a:ext cx="4093589" cy="2302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7545" y="2384056"/>
            <a:ext cx="637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Today he has bought a book.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5662" y="3091942"/>
            <a:ext cx="1107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He will have been reading the book for two weeks.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081763" y="3236883"/>
            <a:ext cx="3052402" cy="5305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2152286" y="3763011"/>
            <a:ext cx="2598559" cy="895826"/>
          </a:xfrm>
          <a:prstGeom prst="upArrowCallou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Future action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8156" y="4776820"/>
            <a:ext cx="6328327" cy="5847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892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Future Perfect Continuous Tense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6483" y="3767403"/>
            <a:ext cx="3444552" cy="1773436"/>
          </a:xfrm>
          <a:prstGeom prst="upArrowCallout">
            <a:avLst>
              <a:gd name="adj1" fmla="val 21100"/>
              <a:gd name="adj2" fmla="val 20125"/>
              <a:gd name="adj3" fmla="val 14274"/>
              <a:gd name="adj4" fmla="val 77653"/>
            </a:avLst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An action</a:t>
            </a:r>
          </a:p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will continue</a:t>
            </a:r>
          </a:p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for a certain time.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1361" y="3232491"/>
            <a:ext cx="4988779" cy="5305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0" y="5657671"/>
            <a:ext cx="12245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An action that ,starting in future, will continue for a certain period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is called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Future Perfect Continuous Tense.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3855" y="2384056"/>
            <a:ext cx="9174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Today they have admitted into class three.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5662" y="3091942"/>
            <a:ext cx="11398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They will have been studying in the class for a year.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081763" y="3236883"/>
            <a:ext cx="3339272" cy="5305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2887397" y="3763011"/>
            <a:ext cx="2598559" cy="895826"/>
          </a:xfrm>
          <a:prstGeom prst="upArrowCallou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Future action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8156" y="4776820"/>
            <a:ext cx="6328327" cy="5847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892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Future Perfect Continuous Tense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1986" y="3767403"/>
            <a:ext cx="3444552" cy="1773436"/>
          </a:xfrm>
          <a:prstGeom prst="upArrowCallout">
            <a:avLst>
              <a:gd name="adj1" fmla="val 21100"/>
              <a:gd name="adj2" fmla="val 20125"/>
              <a:gd name="adj3" fmla="val 14274"/>
              <a:gd name="adj4" fmla="val 77653"/>
            </a:avLst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An action</a:t>
            </a:r>
          </a:p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will continue</a:t>
            </a:r>
          </a:p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for a certain time.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398" y="3232491"/>
            <a:ext cx="5199131" cy="5305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6" y="-298843"/>
            <a:ext cx="3657600" cy="2771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396" y="5503741"/>
            <a:ext cx="10307667" cy="126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Future Perfect Continuous Tense =</a:t>
            </a:r>
          </a:p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hall have been/will have been +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ing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Form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Verb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9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7945" y="1440007"/>
            <a:ext cx="10364156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So, we can learn these structures in brief: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58" y="2832106"/>
            <a:ext cx="12246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Present Perfect Continuous=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have been/has been +  PP Form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Verb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28174" y="3572336"/>
            <a:ext cx="976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Past Perfect Continuous=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had been + PP Form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Verb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80" y="4258137"/>
            <a:ext cx="12241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Future Perfect Continuous=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shall have been/will have been + PP Form</a:t>
            </a:r>
          </a:p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                                 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551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133" y="845428"/>
            <a:ext cx="6361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Group Work 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 min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71" y="2221783"/>
            <a:ext cx="12017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Make the following sentences into all Perfect Continuous Tenses.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261" y="3009153"/>
            <a:ext cx="116398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1.</a:t>
            </a:r>
            <a:r>
              <a:rPr lang="en-US" sz="3200" b="1" dirty="0" smtClean="0"/>
              <a:t> We eat food everyday</a:t>
            </a:r>
            <a:r>
              <a:rPr lang="en-US" sz="3200" b="1" smtClean="0"/>
              <a:t>.        </a:t>
            </a:r>
            <a:r>
              <a:rPr lang="en-US" sz="32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r>
              <a:rPr lang="en-US" sz="3200" b="1" dirty="0" smtClean="0"/>
              <a:t> They play cricket in the afternoon.</a:t>
            </a:r>
          </a:p>
          <a:p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3.</a:t>
            </a:r>
            <a:r>
              <a:rPr lang="en-US" sz="3200" b="1" dirty="0" smtClean="0"/>
              <a:t> </a:t>
            </a:r>
            <a:r>
              <a:rPr lang="en-US" sz="3200" b="1" dirty="0"/>
              <a:t>F</a:t>
            </a:r>
            <a:r>
              <a:rPr lang="en-US" sz="3200" b="1" dirty="0" smtClean="0"/>
              <a:t>isherman catches fish in the river.   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4.</a:t>
            </a:r>
            <a:r>
              <a:rPr lang="en-US" sz="3200" b="1" dirty="0" smtClean="0"/>
              <a:t> Mother cooks food for us. </a:t>
            </a:r>
          </a:p>
          <a:p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5.</a:t>
            </a:r>
            <a:r>
              <a:rPr lang="en-US" sz="3200" b="1" dirty="0" smtClean="0"/>
              <a:t> Father takes care of me.     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r>
              <a:rPr lang="en-US" sz="3200" b="1" dirty="0" smtClean="0"/>
              <a:t> Rana reads a book.</a:t>
            </a:r>
          </a:p>
          <a:p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7.</a:t>
            </a:r>
            <a:r>
              <a:rPr lang="en-US" sz="3200" b="1" dirty="0" smtClean="0"/>
              <a:t> The  baby drinks milk everyday.   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8.</a:t>
            </a:r>
            <a:r>
              <a:rPr lang="en-US" sz="3200" b="1" dirty="0" smtClean="0"/>
              <a:t> They read books attentively.  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9.</a:t>
            </a:r>
            <a:r>
              <a:rPr lang="en-US" sz="3200" b="1" dirty="0" smtClean="0"/>
              <a:t> I wish to see the zoo.         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10.</a:t>
            </a:r>
            <a:r>
              <a:rPr lang="en-US" sz="3200" b="1" dirty="0" smtClean="0"/>
              <a:t> Everybody watches flowers.</a:t>
            </a:r>
          </a:p>
          <a:p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11.</a:t>
            </a:r>
            <a:r>
              <a:rPr lang="en-US" sz="3200" b="1" dirty="0" smtClean="0"/>
              <a:t> </a:t>
            </a:r>
            <a:r>
              <a:rPr lang="en-US" sz="3200" b="1" dirty="0"/>
              <a:t>We learn English for communicating with the world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0"/>
          <a:stretch/>
        </p:blipFill>
        <p:spPr>
          <a:xfrm>
            <a:off x="2162287" y="387458"/>
            <a:ext cx="2732442" cy="17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1781" y="214119"/>
            <a:ext cx="4461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1.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eat food everyday.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0014" y="745107"/>
            <a:ext cx="6463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We </a:t>
            </a:r>
            <a:r>
              <a:rPr lang="en-US" sz="3200" b="1" dirty="0" smtClean="0">
                <a:solidFill>
                  <a:prstClr val="white"/>
                </a:solidFill>
              </a:rPr>
              <a:t>have been eating </a:t>
            </a:r>
            <a:r>
              <a:rPr lang="en-US" sz="3200" b="1" dirty="0">
                <a:solidFill>
                  <a:prstClr val="white"/>
                </a:solidFill>
              </a:rPr>
              <a:t>food everyday.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30014" y="1276095"/>
            <a:ext cx="6269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We </a:t>
            </a:r>
            <a:r>
              <a:rPr lang="en-US" sz="3200" b="1" dirty="0" smtClean="0">
                <a:solidFill>
                  <a:prstClr val="white"/>
                </a:solidFill>
              </a:rPr>
              <a:t>had been eating food </a:t>
            </a:r>
            <a:r>
              <a:rPr lang="en-US" sz="3200" b="1" dirty="0">
                <a:solidFill>
                  <a:prstClr val="white"/>
                </a:solidFill>
              </a:rPr>
              <a:t>everyday.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30014" y="1807083"/>
            <a:ext cx="7396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We </a:t>
            </a:r>
            <a:r>
              <a:rPr lang="en-US" sz="3200" b="1" dirty="0" smtClean="0">
                <a:solidFill>
                  <a:prstClr val="white"/>
                </a:solidFill>
              </a:rPr>
              <a:t>shall have been eating food </a:t>
            </a:r>
            <a:r>
              <a:rPr lang="en-US" sz="3200" b="1" dirty="0">
                <a:solidFill>
                  <a:prstClr val="white"/>
                </a:solidFill>
              </a:rPr>
              <a:t>everyday.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6729" y="2338071"/>
            <a:ext cx="6422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2.</a:t>
            </a:r>
            <a:r>
              <a:rPr lang="en-US" sz="3200" b="1" dirty="0"/>
              <a:t>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They play cricket in the afternoon.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4964" y="2869059"/>
            <a:ext cx="842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They </a:t>
            </a:r>
            <a:r>
              <a:rPr lang="en-US" sz="3200" b="1" dirty="0" smtClean="0"/>
              <a:t>have been playing </a:t>
            </a:r>
            <a:r>
              <a:rPr lang="en-US" sz="3200" b="1" dirty="0"/>
              <a:t>cricket in the afternoon.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4964" y="3400047"/>
            <a:ext cx="8230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They </a:t>
            </a:r>
            <a:r>
              <a:rPr lang="en-US" sz="3200" b="1" dirty="0" smtClean="0"/>
              <a:t>had been playing cricket </a:t>
            </a:r>
            <a:r>
              <a:rPr lang="en-US" sz="3200" b="1" dirty="0"/>
              <a:t>in the afternoon.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4964" y="3931035"/>
            <a:ext cx="9180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They </a:t>
            </a:r>
            <a:r>
              <a:rPr lang="en-US" sz="3200" b="1" dirty="0" smtClean="0"/>
              <a:t>will have been playing cricket </a:t>
            </a:r>
            <a:r>
              <a:rPr lang="en-US" sz="3200" b="1" dirty="0"/>
              <a:t>in the afternoon.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2087" y="4999893"/>
            <a:ext cx="7942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Fisherman </a:t>
            </a:r>
            <a:r>
              <a:rPr lang="en-US" sz="3200" b="1" dirty="0" smtClean="0"/>
              <a:t>has been catching fish </a:t>
            </a:r>
            <a:r>
              <a:rPr lang="en-US" sz="3200" b="1" dirty="0"/>
              <a:t>in the river.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12087" y="5530881"/>
            <a:ext cx="8093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Fisherman </a:t>
            </a:r>
            <a:r>
              <a:rPr lang="en-US" sz="3200" b="1" dirty="0" smtClean="0"/>
              <a:t>had been catching fish </a:t>
            </a:r>
            <a:r>
              <a:rPr lang="en-US" sz="3200" b="1" dirty="0"/>
              <a:t>in the river.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12087" y="6061869"/>
            <a:ext cx="8935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Fisherman </a:t>
            </a:r>
            <a:r>
              <a:rPr lang="en-US" sz="3200" b="1" dirty="0" smtClean="0"/>
              <a:t>will have been catching fish </a:t>
            </a:r>
            <a:r>
              <a:rPr lang="en-US" sz="3200" b="1" dirty="0"/>
              <a:t>in the river.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81781" y="4479952"/>
            <a:ext cx="6549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3.</a:t>
            </a:r>
            <a:r>
              <a:rPr lang="en-US" sz="3200" b="1" dirty="0"/>
              <a:t>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Fisherman catches fish in the river.</a:t>
            </a:r>
          </a:p>
        </p:txBody>
      </p:sp>
    </p:spTree>
    <p:extLst>
      <p:ext uri="{BB962C8B-B14F-4D97-AF65-F5344CB8AC3E}">
        <p14:creationId xmlns:p14="http://schemas.microsoft.com/office/powerpoint/2010/main" val="4559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1781" y="214119"/>
            <a:ext cx="507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4.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Mother cooks food for us.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630017" y="745107"/>
            <a:ext cx="6662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Mother </a:t>
            </a:r>
            <a:r>
              <a:rPr lang="en-US" sz="3200" b="1" dirty="0" smtClean="0"/>
              <a:t>has been cooking food </a:t>
            </a:r>
            <a:r>
              <a:rPr lang="en-US" sz="3200" b="1" dirty="0"/>
              <a:t>for us.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0017" y="1276095"/>
            <a:ext cx="6705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Mother </a:t>
            </a:r>
            <a:r>
              <a:rPr lang="en-US" sz="3200" b="1" dirty="0" smtClean="0"/>
              <a:t>had been cooking food </a:t>
            </a:r>
            <a:r>
              <a:rPr lang="en-US" sz="3200" b="1" dirty="0"/>
              <a:t>for us.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0017" y="1807083"/>
            <a:ext cx="765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Mother </a:t>
            </a:r>
            <a:r>
              <a:rPr lang="en-US" sz="3200" b="1" dirty="0" smtClean="0"/>
              <a:t>will have been cooking food </a:t>
            </a:r>
            <a:r>
              <a:rPr lang="en-US" sz="3200" b="1" dirty="0"/>
              <a:t>for us.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26728" y="2338071"/>
            <a:ext cx="4849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5.</a:t>
            </a:r>
            <a:r>
              <a:rPr lang="en-US" sz="3200" b="1" dirty="0" smtClean="0"/>
              <a:t>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Father takes care of me.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7034" y="2869059"/>
            <a:ext cx="6133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Father </a:t>
            </a:r>
            <a:r>
              <a:rPr lang="en-US" sz="3200" b="1" dirty="0" smtClean="0"/>
              <a:t>has been taking care </a:t>
            </a:r>
            <a:r>
              <a:rPr lang="en-US" sz="3200" b="1" dirty="0"/>
              <a:t>of me.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7034" y="3400047"/>
            <a:ext cx="6176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Father </a:t>
            </a:r>
            <a:r>
              <a:rPr lang="en-US" sz="3200" b="1" dirty="0" smtClean="0"/>
              <a:t>had been taking care </a:t>
            </a:r>
            <a:r>
              <a:rPr lang="en-US" sz="3200" b="1" dirty="0"/>
              <a:t>of me.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7034" y="3931035"/>
            <a:ext cx="7126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Father </a:t>
            </a:r>
            <a:r>
              <a:rPr lang="en-US" sz="3200" b="1" dirty="0" smtClean="0"/>
              <a:t>will have been taking care </a:t>
            </a:r>
            <a:r>
              <a:rPr lang="en-US" sz="3200" b="1" dirty="0"/>
              <a:t>of 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2080" y="4999893"/>
            <a:ext cx="5531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Rana </a:t>
            </a:r>
            <a:r>
              <a:rPr lang="en-US" sz="3200" b="1" dirty="0" smtClean="0"/>
              <a:t>has been reading a </a:t>
            </a:r>
            <a:r>
              <a:rPr lang="en-US" sz="3200" b="1" dirty="0"/>
              <a:t>book.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12080" y="5530881"/>
            <a:ext cx="557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Rana </a:t>
            </a:r>
            <a:r>
              <a:rPr lang="en-US" sz="3200" b="1" dirty="0" smtClean="0"/>
              <a:t>had been reading a </a:t>
            </a:r>
            <a:r>
              <a:rPr lang="en-US" sz="3200" b="1" dirty="0"/>
              <a:t>book.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12080" y="6061869"/>
            <a:ext cx="6524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Rana </a:t>
            </a:r>
            <a:r>
              <a:rPr lang="en-US" sz="3200" b="1" dirty="0" smtClean="0"/>
              <a:t>will have been reading a </a:t>
            </a:r>
            <a:r>
              <a:rPr lang="en-US" sz="3200" b="1" dirty="0"/>
              <a:t>book.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81781" y="4479952"/>
            <a:ext cx="3941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6.</a:t>
            </a:r>
            <a:r>
              <a:rPr lang="en-US" sz="3200" b="1" dirty="0" smtClean="0"/>
              <a:t>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Rana reads a book.</a:t>
            </a:r>
          </a:p>
        </p:txBody>
      </p:sp>
    </p:spTree>
    <p:extLst>
      <p:ext uri="{BB962C8B-B14F-4D97-AF65-F5344CB8AC3E}">
        <p14:creationId xmlns:p14="http://schemas.microsoft.com/office/powerpoint/2010/main" val="66819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1781" y="214119"/>
            <a:ext cx="6218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 baby drinks milk everyday.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2085" y="745107"/>
            <a:ext cx="769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  baby </a:t>
            </a:r>
            <a:r>
              <a:rPr lang="en-US" sz="3200" b="1" dirty="0" smtClean="0"/>
              <a:t>has been drinking milk </a:t>
            </a:r>
            <a:r>
              <a:rPr lang="en-US" sz="3200" b="1" dirty="0"/>
              <a:t>everyday.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12085" y="1276095"/>
            <a:ext cx="7742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  baby </a:t>
            </a:r>
            <a:r>
              <a:rPr lang="en-US" sz="3200" b="1" dirty="0" smtClean="0"/>
              <a:t>had </a:t>
            </a:r>
            <a:r>
              <a:rPr lang="en-US" sz="3200" b="1" dirty="0"/>
              <a:t>been drinking </a:t>
            </a:r>
            <a:r>
              <a:rPr lang="en-US" sz="3200" b="1" dirty="0" smtClean="0"/>
              <a:t>milk </a:t>
            </a:r>
            <a:r>
              <a:rPr lang="en-US" sz="3200" b="1" dirty="0"/>
              <a:t>everyday.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12085" y="1807083"/>
            <a:ext cx="8692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  baby </a:t>
            </a:r>
            <a:r>
              <a:rPr lang="en-US" sz="3200" b="1" dirty="0" smtClean="0"/>
              <a:t>will have </a:t>
            </a:r>
            <a:r>
              <a:rPr lang="en-US" sz="3200" b="1" dirty="0"/>
              <a:t>been drinking </a:t>
            </a:r>
            <a:r>
              <a:rPr lang="en-US" sz="3200" b="1" dirty="0" smtClean="0"/>
              <a:t>milk </a:t>
            </a:r>
            <a:r>
              <a:rPr lang="en-US" sz="3200" b="1" dirty="0"/>
              <a:t>everyday.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3641" y="2338071"/>
            <a:ext cx="555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r>
              <a:rPr lang="en-US" sz="3200" b="1" dirty="0" smtClean="0"/>
              <a:t>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They read books attentively.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1874" y="2869059"/>
            <a:ext cx="7452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They </a:t>
            </a:r>
            <a:r>
              <a:rPr lang="en-US" sz="3200" b="1" dirty="0" smtClean="0"/>
              <a:t>have been reading books </a:t>
            </a:r>
            <a:r>
              <a:rPr lang="en-US" sz="3200" b="1" dirty="0"/>
              <a:t>attentively.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1874" y="3400047"/>
            <a:ext cx="7259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They </a:t>
            </a:r>
            <a:r>
              <a:rPr lang="en-US" sz="3200" b="1" dirty="0"/>
              <a:t>had been reading </a:t>
            </a:r>
            <a:r>
              <a:rPr lang="en-US" sz="3200" b="1" dirty="0" smtClean="0"/>
              <a:t>books attentively.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1141874" y="3931035"/>
            <a:ext cx="8208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They </a:t>
            </a:r>
            <a:r>
              <a:rPr lang="en-US" sz="3200" b="1" dirty="0" smtClean="0"/>
              <a:t>will have </a:t>
            </a:r>
            <a:r>
              <a:rPr lang="en-US" sz="3200" b="1" dirty="0"/>
              <a:t>been reading </a:t>
            </a:r>
            <a:r>
              <a:rPr lang="en-US" sz="3200" b="1" dirty="0" smtClean="0"/>
              <a:t>books </a:t>
            </a:r>
            <a:r>
              <a:rPr lang="en-US" sz="3200" b="1" dirty="0"/>
              <a:t>attentively.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2082" y="4999893"/>
            <a:ext cx="6235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 </a:t>
            </a:r>
            <a:r>
              <a:rPr lang="en-US" sz="3200" b="1" dirty="0" smtClean="0"/>
              <a:t>have been wishing to </a:t>
            </a:r>
            <a:r>
              <a:rPr lang="en-US" sz="3200" b="1" dirty="0"/>
              <a:t>see the zoo.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12082" y="5530881"/>
            <a:ext cx="6042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 </a:t>
            </a:r>
            <a:r>
              <a:rPr lang="en-US" sz="3200" b="1" dirty="0" smtClean="0"/>
              <a:t>had </a:t>
            </a:r>
            <a:r>
              <a:rPr lang="en-US" sz="3200" b="1" dirty="0"/>
              <a:t>been wishing to see the zoo.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12082" y="6061869"/>
            <a:ext cx="716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 </a:t>
            </a:r>
            <a:r>
              <a:rPr lang="en-US" sz="3200" b="1" dirty="0" smtClean="0"/>
              <a:t>shall have </a:t>
            </a:r>
            <a:r>
              <a:rPr lang="en-US" sz="3200" b="1" dirty="0"/>
              <a:t>been wishing </a:t>
            </a:r>
            <a:r>
              <a:rPr lang="en-US" sz="3200" b="1" dirty="0" smtClean="0"/>
              <a:t>to </a:t>
            </a:r>
            <a:r>
              <a:rPr lang="en-US" sz="3200" b="1" dirty="0"/>
              <a:t>see the zoo.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81781" y="4479952"/>
            <a:ext cx="4343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9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r>
              <a:rPr lang="en-US" sz="3200" b="1" dirty="0" smtClean="0"/>
              <a:t>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 wish to see the zoo. </a:t>
            </a:r>
          </a:p>
        </p:txBody>
      </p:sp>
    </p:spTree>
    <p:extLst>
      <p:ext uri="{BB962C8B-B14F-4D97-AF65-F5344CB8AC3E}">
        <p14:creationId xmlns:p14="http://schemas.microsoft.com/office/powerpoint/2010/main" val="15721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6323" y="214119"/>
            <a:ext cx="5043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10.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Everybody likes flowers.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1775" y="745107"/>
            <a:ext cx="6847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Everybody </a:t>
            </a:r>
            <a:r>
              <a:rPr lang="en-US" sz="3200" b="1" dirty="0" smtClean="0"/>
              <a:t>has been watching flowers</a:t>
            </a:r>
            <a:r>
              <a:rPr lang="en-US" sz="3200" b="1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81775" y="1276095"/>
            <a:ext cx="6890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Everybody </a:t>
            </a:r>
            <a:r>
              <a:rPr lang="en-US" sz="3200" b="1" dirty="0" smtClean="0"/>
              <a:t>had </a:t>
            </a:r>
            <a:r>
              <a:rPr lang="en-US" sz="3200" b="1" dirty="0"/>
              <a:t>been watching </a:t>
            </a:r>
            <a:r>
              <a:rPr lang="en-US" sz="3200" b="1" dirty="0" smtClean="0"/>
              <a:t>flowers</a:t>
            </a:r>
            <a:r>
              <a:rPr lang="en-US" sz="3200" b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1775" y="1807083"/>
            <a:ext cx="7840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Everybody </a:t>
            </a:r>
            <a:r>
              <a:rPr lang="en-US" sz="3200" b="1" dirty="0" smtClean="0"/>
              <a:t>will have </a:t>
            </a:r>
            <a:r>
              <a:rPr lang="en-US" sz="3200" b="1" dirty="0"/>
              <a:t>been watching </a:t>
            </a:r>
            <a:r>
              <a:rPr lang="en-US" sz="3200" b="1" dirty="0" smtClean="0"/>
              <a:t>flowers</a:t>
            </a:r>
            <a:r>
              <a:rPr lang="en-US" sz="3200" b="1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980" y="2822164"/>
            <a:ext cx="9705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11.</a:t>
            </a:r>
            <a:r>
              <a:rPr lang="en-US" sz="3200" b="1" dirty="0" smtClean="0"/>
              <a:t>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learn English for communicating with the world.</a:t>
            </a:r>
          </a:p>
        </p:txBody>
      </p:sp>
      <p:sp>
        <p:nvSpPr>
          <p:cNvPr id="8" name="Rectangle 7"/>
          <p:cNvSpPr/>
          <p:nvPr/>
        </p:nvSpPr>
        <p:spPr>
          <a:xfrm>
            <a:off x="729505" y="3353152"/>
            <a:ext cx="1148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We have been learning English </a:t>
            </a:r>
            <a:r>
              <a:rPr lang="en-US" sz="3200" b="1" dirty="0"/>
              <a:t>for communicating with the world.</a:t>
            </a:r>
          </a:p>
        </p:txBody>
      </p:sp>
      <p:sp>
        <p:nvSpPr>
          <p:cNvPr id="9" name="Rectangle 8"/>
          <p:cNvSpPr/>
          <p:nvPr/>
        </p:nvSpPr>
        <p:spPr>
          <a:xfrm>
            <a:off x="729505" y="3884140"/>
            <a:ext cx="11295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We </a:t>
            </a:r>
            <a:r>
              <a:rPr lang="en-US" sz="3200" b="1" dirty="0" smtClean="0"/>
              <a:t>had </a:t>
            </a:r>
            <a:r>
              <a:rPr lang="en-US" sz="3200" b="1" dirty="0"/>
              <a:t>been learning </a:t>
            </a:r>
            <a:r>
              <a:rPr lang="en-US" sz="3200" b="1" dirty="0" smtClean="0"/>
              <a:t>English </a:t>
            </a:r>
            <a:r>
              <a:rPr lang="en-US" sz="3200" b="1" dirty="0"/>
              <a:t>for communicating with the world.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9505" y="4415128"/>
            <a:ext cx="10874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We </a:t>
            </a:r>
            <a:r>
              <a:rPr lang="en-US" sz="2800" b="1" dirty="0" smtClean="0"/>
              <a:t>shall have </a:t>
            </a:r>
            <a:r>
              <a:rPr lang="en-US" sz="2800" b="1" dirty="0"/>
              <a:t>been learning </a:t>
            </a:r>
            <a:r>
              <a:rPr lang="en-US" sz="2800" b="1" dirty="0" smtClean="0"/>
              <a:t>English </a:t>
            </a:r>
            <a:r>
              <a:rPr lang="en-US" sz="2800" b="1" dirty="0"/>
              <a:t>for communicating with the world.</a:t>
            </a:r>
          </a:p>
        </p:txBody>
      </p:sp>
    </p:spTree>
    <p:extLst>
      <p:ext uri="{BB962C8B-B14F-4D97-AF65-F5344CB8AC3E}">
        <p14:creationId xmlns:p14="http://schemas.microsoft.com/office/powerpoint/2010/main" val="38427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133" y="1490886"/>
            <a:ext cx="394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Home Work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4782" y="3118253"/>
            <a:ext cx="10959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Make five sentences with each Continuous Tense:</a:t>
            </a:r>
          </a:p>
          <a:p>
            <a:pPr lvl="8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-Present Perfect Continuous Tense</a:t>
            </a:r>
          </a:p>
          <a:p>
            <a:pPr lvl="8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-Past Perfect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Continuous Tense</a:t>
            </a:r>
          </a:p>
          <a:p>
            <a:pPr lvl="8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-Future Perfect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Continuous Tense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186996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94447" y="0"/>
            <a:ext cx="12980893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b="1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all</a:t>
            </a:r>
          </a:p>
          <a:p>
            <a:pPr algn="ctr"/>
            <a:r>
              <a:rPr lang="en-US" sz="11500" b="1" dirty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</a:t>
            </a:r>
            <a:r>
              <a:rPr lang="en-US" sz="11500" b="1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or concentration</a:t>
            </a:r>
            <a:endParaRPr lang="en-US" sz="11500" b="1" dirty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48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90" y="685805"/>
            <a:ext cx="2008654" cy="181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719" y="685805"/>
            <a:ext cx="2017620" cy="1820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8588" y="89645"/>
            <a:ext cx="2008656" cy="646331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Morning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9717" y="89644"/>
            <a:ext cx="2017622" cy="646331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Now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2282" y="1087416"/>
            <a:ext cx="2008657" cy="70788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raining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56449" y="1087416"/>
            <a:ext cx="2017622" cy="70788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raining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1978" y="930372"/>
            <a:ext cx="4527739" cy="132343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 has been raining since morning.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294" y="2774644"/>
            <a:ext cx="5504330" cy="646331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Yesterday night at 7 pm.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7809" y="2795571"/>
            <a:ext cx="5621436" cy="646331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Yesterday night at 9 pm.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92" y="3772415"/>
            <a:ext cx="2008657" cy="70788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reading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38520" y="3772415"/>
            <a:ext cx="2017622" cy="70788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reading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8901" y="3615371"/>
            <a:ext cx="5093081" cy="132343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 had been reading for two hours.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294" y="5872875"/>
            <a:ext cx="958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What tenses are applied in the sentences?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2386" y="4839455"/>
            <a:ext cx="2999013" cy="1938992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Perfect</a:t>
            </a:r>
          </a:p>
          <a:p>
            <a:pPr algn="ctr"/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Continuous</a:t>
            </a:r>
          </a:p>
          <a:p>
            <a:pPr algn="ctr"/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Tenses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90" y="3454001"/>
            <a:ext cx="1748254" cy="13111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69" y="3454000"/>
            <a:ext cx="1748254" cy="13111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6519" y="5136477"/>
            <a:ext cx="749449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An action goes on for a certain period.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12498" y="1699394"/>
            <a:ext cx="3099926" cy="5305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6" name="Rounded Rectangle 25"/>
          <p:cNvSpPr/>
          <p:nvPr/>
        </p:nvSpPr>
        <p:spPr>
          <a:xfrm>
            <a:off x="4495884" y="4363581"/>
            <a:ext cx="3016540" cy="5305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809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8" grpId="0"/>
      <p:bldP spid="19" grpId="0" animBg="1"/>
      <p:bldP spid="22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611"/>
            <a:ext cx="120886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So, today’s topic </a:t>
            </a:r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</a:t>
            </a:r>
            <a:endParaRPr lang="en-US" sz="16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‘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Verb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’ in 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Perfect 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Continuous Tense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057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079" y="1879607"/>
            <a:ext cx="11429999" cy="76944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By the end of the lesson, students will be able</a:t>
            </a:r>
            <a:endParaRPr lang="en-US" sz="6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347" y="3091219"/>
            <a:ext cx="11152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 define perfect continuous tenses.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439" y="4645933"/>
            <a:ext cx="115012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 explain the structures of perfect continuous tenses.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439" y="3868576"/>
            <a:ext cx="114551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 use perfect continuous tenses in sentences.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570" y="457999"/>
            <a:ext cx="7813029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Learning Outcomes</a:t>
            </a:r>
            <a:endParaRPr lang="en-US" sz="8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9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1942</TotalTime>
  <Words>1469</Words>
  <Application>Microsoft Office PowerPoint</Application>
  <PresentationFormat>Widescreen</PresentationFormat>
  <Paragraphs>249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Trebuchet MS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174</cp:revision>
  <dcterms:created xsi:type="dcterms:W3CDTF">2018-07-04T12:20:49Z</dcterms:created>
  <dcterms:modified xsi:type="dcterms:W3CDTF">2020-05-08T15:31:50Z</dcterms:modified>
</cp:coreProperties>
</file>