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2" r:id="rId3"/>
    <p:sldId id="258" r:id="rId4"/>
    <p:sldId id="264" r:id="rId5"/>
    <p:sldId id="265" r:id="rId6"/>
    <p:sldId id="267" r:id="rId7"/>
    <p:sldId id="268" r:id="rId8"/>
    <p:sldId id="266" r:id="rId9"/>
    <p:sldId id="263" r:id="rId10"/>
    <p:sldId id="271" r:id="rId11"/>
    <p:sldId id="272" r:id="rId12"/>
    <p:sldId id="273" r:id="rId13"/>
    <p:sldId id="274" r:id="rId14"/>
    <p:sldId id="275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ittun Joy" initials="MJ" lastIdx="3" clrIdx="0">
    <p:extLst>
      <p:ext uri="{19B8F6BF-5375-455C-9EA6-DF929625EA0E}">
        <p15:presenceInfo xmlns:p15="http://schemas.microsoft.com/office/powerpoint/2012/main" userId="d7504893a3a52d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7E7EB"/>
    <a:srgbClr val="FF00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394" autoAdjust="0"/>
  </p:normalViewPr>
  <p:slideViewPr>
    <p:cSldViewPr snapToGrid="0">
      <p:cViewPr>
        <p:scale>
          <a:sx n="50" d="100"/>
          <a:sy n="50" d="100"/>
        </p:scale>
        <p:origin x="366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AF5A8-FC9C-4EF2-B6BB-BD9B59A157B3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3F074-7BC9-407E-9077-B44E33FA9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জেনে </a:t>
            </a:r>
            <a:r>
              <a:rPr lang="bn-BD" dirty="0" err="1"/>
              <a:t>রাখো</a:t>
            </a:r>
            <a:r>
              <a:rPr lang="bn-BD" dirty="0"/>
              <a:t> সমুদ্রের সান্নিধ্যের কারণে </a:t>
            </a:r>
            <a:r>
              <a:rPr lang="bn-BD" dirty="0" err="1"/>
              <a:t>জলীয়বাষ্পপূর্ণ</a:t>
            </a:r>
            <a:r>
              <a:rPr lang="bn-BD" dirty="0"/>
              <a:t> </a:t>
            </a:r>
            <a:r>
              <a:rPr lang="bn-BD" dirty="0" err="1"/>
              <a:t>বায়ু</a:t>
            </a:r>
            <a:r>
              <a:rPr lang="bn-BD" dirty="0"/>
              <a:t> সমুদ্রের উপকূলে পৌছে বৃষ্টিপাত </a:t>
            </a:r>
            <a:r>
              <a:rPr lang="bn-BD" dirty="0" err="1"/>
              <a:t>ঘটায়</a:t>
            </a:r>
            <a:r>
              <a:rPr lang="en-US" dirty="0"/>
              <a:t>। </a:t>
            </a:r>
            <a:r>
              <a:rPr lang="bn-BD" dirty="0"/>
              <a:t>কিন্তু </a:t>
            </a:r>
            <a:r>
              <a:rPr lang="bn-BD" dirty="0" err="1"/>
              <a:t>স্থলভাগের</a:t>
            </a:r>
            <a:r>
              <a:rPr lang="bn-BD" dirty="0"/>
              <a:t> অভ্যন্তরে বৃষ্টিপাতের পরিমাণ </a:t>
            </a:r>
            <a:r>
              <a:rPr lang="bn-BD" dirty="0" err="1"/>
              <a:t>ক্রমশঃ</a:t>
            </a:r>
            <a:r>
              <a:rPr lang="bn-BD" dirty="0"/>
              <a:t> কম। এ কারণে বাংলাদেশের </a:t>
            </a:r>
            <a:r>
              <a:rPr lang="bn-BD" dirty="0" err="1"/>
              <a:t>বগুড়া</a:t>
            </a:r>
            <a:r>
              <a:rPr lang="bn-BD" dirty="0"/>
              <a:t> অপেক্ষা চট্টগ্রামে বৃষ্টিপাত অধিক </a:t>
            </a:r>
            <a:r>
              <a:rPr lang="bn-BD" dirty="0" err="1"/>
              <a:t>হয়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1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95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3E7C32-B27F-41D6-9B80-B31D5D2DB5E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81CBFC-E104-47D2-804A-E90B93678A0B}"/>
              </a:ext>
            </a:extLst>
          </p:cNvPr>
          <p:cNvSpPr txBox="1">
            <a:spLocks/>
          </p:cNvSpPr>
          <p:nvPr/>
        </p:nvSpPr>
        <p:spPr>
          <a:xfrm>
            <a:off x="2883473" y="3290600"/>
            <a:ext cx="6425054" cy="1978927"/>
          </a:xfrm>
          <a:prstGeom prst="rect">
            <a:avLst/>
          </a:prstGeom>
          <a:pattFill prst="ltDnDiag">
            <a:fgClr>
              <a:srgbClr val="B53DA7"/>
            </a:fgClr>
            <a:bgClr>
              <a:srgbClr val="FF7C8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lIns="0" tIns="27432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500" b="1" dirty="0" err="1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215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15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A4A2DF-886B-4E1F-8993-E94D0CAC37B6}"/>
              </a:ext>
            </a:extLst>
          </p:cNvPr>
          <p:cNvSpPr txBox="1">
            <a:spLocks/>
          </p:cNvSpPr>
          <p:nvPr/>
        </p:nvSpPr>
        <p:spPr>
          <a:xfrm>
            <a:off x="3071659" y="1645817"/>
            <a:ext cx="6072342" cy="1783183"/>
          </a:xfrm>
          <a:prstGeom prst="rect">
            <a:avLst/>
          </a:prstGeom>
          <a:pattFill prst="ltDnDiag">
            <a:fgClr>
              <a:srgbClr val="B53DA7"/>
            </a:fgClr>
            <a:bgClr>
              <a:srgbClr val="FF7C8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txBody>
          <a:bodyPr lIns="0" tIns="27432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2400" b="1" dirty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12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365AD-3392-4A8E-83D3-6EC6B3DC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3377" y="2647950"/>
            <a:ext cx="4229100" cy="4210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F3D0D-6B21-4FCA-AA19-B2DF289FC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0762" y="2828668"/>
            <a:ext cx="4238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(Convectional rain)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540BE-AE81-4892-B4F9-70FE08E66D4B}"/>
              </a:ext>
            </a:extLst>
          </p:cNvPr>
          <p:cNvSpPr txBox="1"/>
          <p:nvPr/>
        </p:nvSpPr>
        <p:spPr>
          <a:xfrm>
            <a:off x="59657" y="877207"/>
            <a:ext cx="7603886" cy="58785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অত্যধিক হলে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অবস্থা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হালকা বা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প্রসারিত ও শীতল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ঘটা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এরূপ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বৈশিষ্ট্য: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অঞ্চলে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-১০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অক্ষাংশ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পরিচলন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প্রাধান্য এবং লম্বভাবে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সূর্যরশ্মির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পতনে সারাদিন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উষ্ণ ও আর্দ্র বা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উপরে উঠে 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বায়ুস্তরের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সংস্পর্শে শীতল ও ঘনীভূত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বিকেলে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বজ্র-বিদ্যুৎসহ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ঝড়-বৃষ্টি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D5C0F-FEA6-43A7-9B84-E9F725EFA9CB}"/>
              </a:ext>
            </a:extLst>
          </p:cNvPr>
          <p:cNvSpPr txBox="1"/>
          <p:nvPr/>
        </p:nvSpPr>
        <p:spPr>
          <a:xfrm>
            <a:off x="7779656" y="3657600"/>
            <a:ext cx="4352685" cy="31085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অঞ্চল: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মাল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সিঙ্গাপুর, শ্রীলঙ্কা, ব্রাজিলের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আমাজান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অববাহিকা,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নিউগিনি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ক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অববাহি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পরিচলন বৃষ্টিপাত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 মৌসুমি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 ভারত, বাংলাদেশ,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েতনাম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অঞ্চলে এ ধরনের বৃষ্টিপাত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3C3F7-CC7D-47CC-B32F-F651105BF0A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74" y="877207"/>
            <a:ext cx="4270248" cy="2700564"/>
          </a:xfrm>
          <a:prstGeom prst="rect">
            <a:avLst/>
          </a:prstGeom>
          <a:ln w="28575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1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প্রাচীরজনিত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(Frontal rain)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540BE-AE81-4892-B4F9-70FE08E66D4B}"/>
              </a:ext>
            </a:extLst>
          </p:cNvPr>
          <p:cNvSpPr txBox="1"/>
          <p:nvPr/>
        </p:nvSpPr>
        <p:spPr>
          <a:xfrm>
            <a:off x="59657" y="820057"/>
            <a:ext cx="7603886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অক্ষাংশ অঞ্চলে যখন শীতল ও উষ্ণ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মুখি উপস্থিত হ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 অপরের দিকে পাশাপাশি চলতে থাকে তখন শীতল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আঘাতে উষ্ণ বা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উঠতে থাকে। এ সম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উষ্ণ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প্রসারিত ও শীতল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উভ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বরাবর বৃষ্টিপাত ঘটা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বৃষ্টিপাতকে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সংঘর্ষ বৃষ্টিপাত বলে।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D5C0F-FEA6-43A7-9B84-E9F725EFA9CB}"/>
              </a:ext>
            </a:extLst>
          </p:cNvPr>
          <p:cNvSpPr txBox="1"/>
          <p:nvPr/>
        </p:nvSpPr>
        <p:spPr>
          <a:xfrm>
            <a:off x="7779656" y="3751629"/>
            <a:ext cx="4352685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 অক্ষাংশের </a:t>
            </a:r>
            <a:r>
              <a:rPr lang="bn-BD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নাতিশী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অঞ্চলে এরূপ </a:t>
            </a:r>
            <a:r>
              <a:rPr lang="bn-BD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44BA3-5475-4FF9-A880-B73B30C9754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6" y="881586"/>
            <a:ext cx="4352544" cy="2743200"/>
          </a:xfrm>
          <a:prstGeom prst="rect">
            <a:avLst/>
          </a:prstGeom>
          <a:ln w="28575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500FC3-031B-4FA1-91A7-6A74398434C8}"/>
              </a:ext>
            </a:extLst>
          </p:cNvPr>
          <p:cNvSpPr txBox="1"/>
          <p:nvPr/>
        </p:nvSpPr>
        <p:spPr>
          <a:xfrm>
            <a:off x="59657" y="4301691"/>
            <a:ext cx="760388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শীতল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ুপ্রাচীরের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ঢাল অপেক্ষাকৃত খা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তাই এই বা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প্রাচীর সংলগ্ন এলাকা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মেঘ ও বৃষ্টিপাতের ক্ষেত্রটি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আবার উষ্ণ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প্রাচীরের ক্ষেত্রে বিপরীত অবস্থা ঘটে।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7" grpId="0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106031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(Cyclonic Rain)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540BE-AE81-4892-B4F9-70FE08E66D4B}"/>
              </a:ext>
            </a:extLst>
          </p:cNvPr>
          <p:cNvSpPr txBox="1"/>
          <p:nvPr/>
        </p:nvSpPr>
        <p:spPr>
          <a:xfrm>
            <a:off x="59659" y="1197958"/>
            <a:ext cx="7603886" cy="5078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অঞ্চলের বা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মণ্ডলে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কেন্দ্রের সৃষ্টি হলে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উষ্ণ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স্থলভাগের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থেকে শুষ্ক শীতল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ঐ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মিকভাবে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ছুটে আসে। শীতল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ভারী বলে উষ্ণ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শীতল বা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উপর ধীরে ধীরে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জলভাগের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থেকে আসা উষ্ণ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ুতে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প্রচুর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থাকে। ঐ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শীতল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উপরে উঠলে 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িতরে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য়বাষ্প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ঘণীভূত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বৃষ্টিপাত ঘটা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এরূপ বৃষ্টিকে ঘূর্ণি বৃষ্টি 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D5C0F-FEA6-43A7-9B84-E9F725EFA9CB}"/>
              </a:ext>
            </a:extLst>
          </p:cNvPr>
          <p:cNvSpPr txBox="1"/>
          <p:nvPr/>
        </p:nvSpPr>
        <p:spPr>
          <a:xfrm>
            <a:off x="7779515" y="4081194"/>
            <a:ext cx="4352685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বাংলাদেশে  এবং যুক্তরাষ্ট্রের দক্ষিণ-পূর্ব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 অঞ্চলে এ ধরনের বৃষ্টি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AF1BC-6ADF-45BB-A365-282119117A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87" y="1206025"/>
            <a:ext cx="4352544" cy="2743200"/>
          </a:xfrm>
          <a:prstGeom prst="rect">
            <a:avLst/>
          </a:prstGeom>
          <a:ln w="28575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5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1"/>
            <a:ext cx="12192000" cy="93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bn-BD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উপরিউক্ত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 প্রকার ছা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আরও ক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েক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বৃষ্টিপাত শনাক্ত করা যা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540BE-AE81-4892-B4F9-70FE08E66D4B}"/>
              </a:ext>
            </a:extLst>
          </p:cNvPr>
          <p:cNvSpPr txBox="1"/>
          <p:nvPr/>
        </p:nvSpPr>
        <p:spPr>
          <a:xfrm>
            <a:off x="93543" y="1028701"/>
            <a:ext cx="12001712" cy="56938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উষ্ণ </a:t>
            </a:r>
            <a:r>
              <a:rPr lang="bn-BD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স্রোতজনিত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উষ্ণ স্রোতের মাধ্যমে বাহিত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ঘনীভূত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উপকূলভাগে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ব্রিটেন ও নরও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উপকূলের বৃষ্টিপাত এ ধরনের।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নি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বা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ুপ্রবাহজনিত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সমুদ্রভাগের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দি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প্রবাহিত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বাষ্পের মাধ্যমে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আফ্রিকা, দক্ষিণ আমেরিকার উপকূল এবং সামুদ্রিক অঞ্চলে কিংবা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সমুদ্রমধ্যে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BD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উদগীরিত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বাষ্পের ঘনীভবন থেকে সৃষ্ট মেঘের মাধ্যমে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ৃষ্টিপাত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উদগীরিত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৬০%-৯০% পানি এবং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অগ্ন্যুৎপাতকালীন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প্রচণ্ড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এ পানি বা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ষ্পে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বায়ুমণ্ডলে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গমন করে এবং ঘনীভূত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 সন্নিহিত এলাকা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ঘটা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অরণ্য বৃষ্টিপাত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সুবিস্তৃত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অরণ্য এলাকার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পূর্ব ভারতে এবং বিশ্বের বিভিন্ন বিস্তীর্ণ অরণ্য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ধরনের হালকা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গুড়ি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গুড়ি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দেখা 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প্রতীপ </a:t>
            </a:r>
            <a:r>
              <a:rPr lang="bn-BD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ঘর্ণিবাত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জনিত বৃষ্টিপাত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উচ্চচাপ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এলাকা থেকে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এলাকা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আগত 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ঊর্ধ্বগমন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ঘনীভবন থেকে সৃষ্ট। উদাহরণ হিসেবে ভারতবর্ষের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বৃষ্টিপাতের কথা বলা 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70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8A66BC-FC57-47E4-BD17-D76FA7E1BB04}"/>
              </a:ext>
            </a:extLst>
          </p:cNvPr>
          <p:cNvSpPr/>
          <p:nvPr/>
        </p:nvSpPr>
        <p:spPr>
          <a:xfrm>
            <a:off x="883920" y="4262051"/>
            <a:ext cx="10424160" cy="1828800"/>
          </a:xfrm>
          <a:prstGeom prst="rect">
            <a:avLst/>
          </a:prstGeom>
          <a:solidFill>
            <a:srgbClr val="B4F2F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বাংলাদেশে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ঋতুতে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কোন ধরনের বৃষ্টিপাত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দখা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লিপিবদ্ধ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49BC9-972E-4DD0-AA82-C3AEB2B2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59" y="1264919"/>
            <a:ext cx="4960882" cy="2834641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604A65-EE95-43EF-B59E-4B27DB7ED71D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1145454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3377" y="2647950"/>
            <a:ext cx="422910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84"/>
            <a:ext cx="4238625" cy="36480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97612" y="2092284"/>
            <a:ext cx="6425054" cy="1978927"/>
          </a:xfrm>
          <a:prstGeom prst="rect">
            <a:avLst/>
          </a:prstGeom>
          <a:pattFill prst="ltDnDiag">
            <a:fgClr>
              <a:srgbClr val="B53DA7"/>
            </a:fgClr>
            <a:bgClr>
              <a:srgbClr val="FF7C8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lIns="0" tIns="27432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500" b="1" dirty="0" err="1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5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78A344C-AE57-43CD-A7FA-087B11B05F13}"/>
              </a:ext>
            </a:extLst>
          </p:cNvPr>
          <p:cNvSpPr txBox="1">
            <a:spLocks/>
          </p:cNvSpPr>
          <p:nvPr/>
        </p:nvSpPr>
        <p:spPr>
          <a:xfrm>
            <a:off x="0" y="114304"/>
            <a:ext cx="12192000" cy="1371600"/>
          </a:xfrm>
          <a:prstGeom prst="rect">
            <a:avLst/>
          </a:prstGeom>
          <a:pattFill prst="narVert">
            <a:fgClr>
              <a:srgbClr val="D60093"/>
            </a:fgClr>
            <a:bgClr>
              <a:srgbClr val="FFC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36576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9346DA4-70FA-41AF-870D-5B174087FF3C}"/>
              </a:ext>
            </a:extLst>
          </p:cNvPr>
          <p:cNvSpPr txBox="1">
            <a:spLocks/>
          </p:cNvSpPr>
          <p:nvPr/>
        </p:nvSpPr>
        <p:spPr>
          <a:xfrm>
            <a:off x="0" y="1818405"/>
            <a:ext cx="6172200" cy="492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274320" tIns="36576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 কুমার পিকে</a:t>
            </a:r>
            <a:endParaRPr lang="bn-BD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(ভূগোল)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bn-BD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মাদিলাহাট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bn-BD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ফুলবাড়ি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02F0423-7C83-4B71-B1D6-F55F7EE6CCCC}"/>
              </a:ext>
            </a:extLst>
          </p:cNvPr>
          <p:cNvSpPr txBox="1">
            <a:spLocks/>
          </p:cNvSpPr>
          <p:nvPr/>
        </p:nvSpPr>
        <p:spPr>
          <a:xfrm>
            <a:off x="6172200" y="1818405"/>
            <a:ext cx="6019800" cy="492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36576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0" indent="0">
              <a:spcBef>
                <a:spcPts val="0"/>
              </a:spcBef>
              <a:buFont typeface="Wingdings 3" charset="2"/>
              <a:buNone/>
            </a:pP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0">
              <a:spcBef>
                <a:spcPts val="0"/>
              </a:spcBef>
              <a:buFont typeface="Wingdings 3" charset="2"/>
              <a:buNone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0">
              <a:spcBef>
                <a:spcPts val="0"/>
              </a:spcBef>
              <a:buFont typeface="Wingdings 3" charset="2"/>
              <a:buNone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3574C4-7D4A-463C-9F2B-DF9A15E1C3BB}"/>
              </a:ext>
            </a:extLst>
          </p:cNvPr>
          <p:cNvSpPr/>
          <p:nvPr/>
        </p:nvSpPr>
        <p:spPr>
          <a:xfrm>
            <a:off x="4424364" y="2867889"/>
            <a:ext cx="1624012" cy="224313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11454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C076C-532F-441B-BF28-42F2C641007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" y="1319949"/>
            <a:ext cx="5873994" cy="256032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98F45-3681-4320-8269-0DA0DBB1357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" y="4053806"/>
            <a:ext cx="5859480" cy="2676432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E565E-6AB9-42B4-9A52-7D66E6E39F5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9949"/>
            <a:ext cx="5873994" cy="256032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DA5BBE-3081-4A48-AF07-E3B161CD389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3806"/>
            <a:ext cx="5859480" cy="2676432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7DA7AD-B0C1-4803-BB1C-8FDD4A604C88}"/>
              </a:ext>
            </a:extLst>
          </p:cNvPr>
          <p:cNvSpPr txBox="1">
            <a:spLocks/>
          </p:cNvSpPr>
          <p:nvPr/>
        </p:nvSpPr>
        <p:spPr>
          <a:xfrm>
            <a:off x="236520" y="5611852"/>
            <a:ext cx="11749458" cy="1145454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2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11454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A7636-9755-4E9A-80D4-F1A418C060A9}"/>
              </a:ext>
            </a:extLst>
          </p:cNvPr>
          <p:cNvSpPr txBox="1"/>
          <p:nvPr/>
        </p:nvSpPr>
        <p:spPr>
          <a:xfrm>
            <a:off x="221772" y="2303772"/>
            <a:ext cx="301752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 </a:t>
            </a:r>
            <a:r>
              <a:rPr lang="en-US" sz="8000" b="1" dirty="0" err="1">
                <a:solidFill>
                  <a:schemeClr val="bg1"/>
                </a:solidFill>
              </a:rPr>
              <a:t>বৃষ্টিপাত</a:t>
            </a:r>
            <a:endParaRPr lang="en-US" sz="8000" b="1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D7C2B-04E7-4680-A35D-3BF7A3BAE775}"/>
              </a:ext>
            </a:extLst>
          </p:cNvPr>
          <p:cNvSpPr txBox="1"/>
          <p:nvPr/>
        </p:nvSpPr>
        <p:spPr>
          <a:xfrm>
            <a:off x="3627120" y="2042161"/>
            <a:ext cx="8164779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</a:rPr>
              <a:t>পাঠ</a:t>
            </a:r>
            <a:r>
              <a:rPr lang="en-US" sz="6000" b="1" dirty="0">
                <a:solidFill>
                  <a:schemeClr val="bg1"/>
                </a:solidFill>
              </a:rPr>
              <a:t> শেষে </a:t>
            </a:r>
            <a:r>
              <a:rPr lang="en-US" sz="6000" b="1" dirty="0" err="1">
                <a:solidFill>
                  <a:schemeClr val="bg1"/>
                </a:solidFill>
              </a:rPr>
              <a:t>শিক্ষার্থীরা</a:t>
            </a:r>
            <a:r>
              <a:rPr lang="en-US" sz="6000" b="1" dirty="0">
                <a:solidFill>
                  <a:schemeClr val="bg1"/>
                </a:solidFill>
              </a:rPr>
              <a:t>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</a:t>
            </a:r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ষ্টিপাত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কী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তা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বিলতে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পারবে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</a:t>
            </a:r>
            <a:r>
              <a:rPr lang="bn-BD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ষ্টিপাতের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কারণ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কর</a:t>
            </a:r>
            <a:r>
              <a:rPr lang="bn-BD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ত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ে </a:t>
            </a:r>
            <a:r>
              <a:rPr lang="bn-BD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প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া</a:t>
            </a:r>
            <a:r>
              <a:rPr lang="bn-BD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বে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ব</a:t>
            </a:r>
            <a:r>
              <a:rPr lang="bn-BD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ষ্টিপাতের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শ্রেণীবিন্যাস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</a:t>
            </a:r>
            <a:r>
              <a:rPr lang="en-US" sz="48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করতে</a:t>
            </a:r>
            <a:r>
              <a:rPr lang="en-US" sz="4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NikoshBAN" panose="02000000000000000000" pitchFamily="2" charset="0"/>
              </a:rPr>
              <a:t> পার 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11454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1D551-1D01-4CF9-9537-D2B3A23CE4E0}"/>
              </a:ext>
            </a:extLst>
          </p:cNvPr>
          <p:cNvSpPr txBox="1"/>
          <p:nvPr/>
        </p:nvSpPr>
        <p:spPr>
          <a:xfrm>
            <a:off x="459377" y="5014170"/>
            <a:ext cx="11321143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DECAA-C98C-4073-B01F-E9BAFD95717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56" y="1443721"/>
            <a:ext cx="6137851" cy="3400059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1B0BCB-4074-431C-A898-4F8A25D54E6A}"/>
              </a:ext>
            </a:extLst>
          </p:cNvPr>
          <p:cNvGrpSpPr/>
          <p:nvPr/>
        </p:nvGrpSpPr>
        <p:grpSpPr>
          <a:xfrm>
            <a:off x="9662795" y="617626"/>
            <a:ext cx="2118360" cy="838260"/>
            <a:chOff x="9662795" y="617626"/>
            <a:chExt cx="2118360" cy="8382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4B1CCA-2A64-4360-B28A-2BE6F2AB2AE2}"/>
                </a:ext>
              </a:extLst>
            </p:cNvPr>
            <p:cNvSpPr txBox="1"/>
            <p:nvPr/>
          </p:nvSpPr>
          <p:spPr>
            <a:xfrm>
              <a:off x="9662795" y="1055776"/>
              <a:ext cx="2118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</a:rPr>
                <a:t>Click to Play Video</a:t>
              </a:r>
            </a:p>
          </p:txBody>
        </p:sp>
        <p:graphicFrame>
          <p:nvGraphicFramePr>
            <p:cNvPr id="7" name="Object 6">
              <a:hlinkClick r:id="" action="ppaction://ole?verb=0"/>
              <a:extLst>
                <a:ext uri="{FF2B5EF4-FFF2-40B4-BE49-F238E27FC236}">
                  <a16:creationId xmlns:a16="http://schemas.microsoft.com/office/drawing/2014/main" id="{97D01A5A-7C70-47E7-BB91-F53463B972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166366"/>
                </p:ext>
              </p:extLst>
            </p:nvPr>
          </p:nvGraphicFramePr>
          <p:xfrm>
            <a:off x="10551318" y="617626"/>
            <a:ext cx="639196" cy="820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Packager Shell Object" showAsIcon="1" r:id="rId5" imgW="342000" imgH="437760" progId="Package">
                    <p:embed/>
                  </p:oleObj>
                </mc:Choice>
                <mc:Fallback>
                  <p:oleObj name="Packager Shell Object" showAsIcon="1" r:id="rId5" imgW="342000" imgH="43776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551318" y="617626"/>
                          <a:ext cx="639196" cy="8205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33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995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1D551-1D01-4CF9-9537-D2B3A23CE4E0}"/>
              </a:ext>
            </a:extLst>
          </p:cNvPr>
          <p:cNvSpPr txBox="1"/>
          <p:nvPr/>
        </p:nvSpPr>
        <p:spPr>
          <a:xfrm>
            <a:off x="143674" y="1089732"/>
            <a:ext cx="11876876" cy="570925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সংস্প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পৃক্ত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ধূলিক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েঘে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ঘণীভূত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িন্দু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ৃষ্টিপাত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ষ্টিপাত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ংঘটনের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3088" indent="-573088" algn="just">
              <a:buFont typeface="+mj-lt"/>
              <a:buAutoNum type="romanL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3088" indent="-573088" algn="just">
              <a:buFont typeface="+mj-lt"/>
              <a:buAutoNum type="romanLcPeriod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ধ্বগমন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3088" indent="-573088" algn="just">
              <a:buFont typeface="+mj-lt"/>
              <a:buAutoNum type="romanLcPeriod"/>
            </a:pP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36693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9"/>
            <a:ext cx="12192000" cy="7762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ষ্টিপাত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সংঘটনকে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দু’ভাবে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1D551-1D01-4CF9-9537-D2B3A23CE4E0}"/>
              </a:ext>
            </a:extLst>
          </p:cNvPr>
          <p:cNvSpPr txBox="1"/>
          <p:nvPr/>
        </p:nvSpPr>
        <p:spPr>
          <a:xfrm>
            <a:off x="136478" y="793931"/>
            <a:ext cx="11917574" cy="60631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Cold Rain):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সুইডিস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আবহাওয়াবিদ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বারজেরন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ওয়াল্টার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ফিন্ডেইসেন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ও উচ্চ অক্ষাংশের শীতল বৃষ্টিপাত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অধিক গভীর মেঘ থেকে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থাকে। এ সম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৮০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সে.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মেঘে প্রচুর পরিমাণে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জলকণা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বরফের কেলাস</a:t>
            </a:r>
            <a:r>
              <a:rPr lang="bn-BD" sz="32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(Crystal)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বিশেষ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বরফের কেলাস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জলকণা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 করে 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আকার ধারণ করে নিচে 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থাকে। তাপমাত্রা একটু বৃদ্ধি পেলে কেলাস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জলকণা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পরিণত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অনুকূল অবস্থা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শীতল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বৃষ্টিরূপে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পতিত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 বৃষ্টিপাতের </a:t>
            </a:r>
            <a:r>
              <a:rPr lang="bn-BD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(Formation of warm rain)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উষ্ণমণ্ডলে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প্রচুর পরিমাণ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বা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মণ্ডলে উ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ত্থি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ঘনীভবন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ভাসমান জৈব ও অজৈব কণিকাকে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জলকণা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পরিণত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পরে 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আকারের এই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জলকণা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ভেসে থাকতে না পেরে মাধ্যাকর্ষণ শক্তির টানে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বৃষ্টিরূপে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 পতিত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735" y="958"/>
            <a:ext cx="12192000" cy="9279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97921-7E67-4E89-89C0-9E9F789F093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1" y="1063052"/>
            <a:ext cx="5852160" cy="274320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E1492E3-5419-4F1C-B3F6-2DD5BE08CEE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5" y="1063052"/>
            <a:ext cx="5852160" cy="274320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AF3F90A-F99D-4C09-B179-ABAF8BFC9C3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5" y="3940390"/>
            <a:ext cx="5852160" cy="274320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216D853-DFF3-4E8F-B094-C2DC804C791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1" y="3940390"/>
            <a:ext cx="5852160" cy="274320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84F5C-8CB9-4B08-8E40-4EA17CC46A16}"/>
              </a:ext>
            </a:extLst>
          </p:cNvPr>
          <p:cNvSpPr txBox="1"/>
          <p:nvPr/>
        </p:nvSpPr>
        <p:spPr>
          <a:xfrm rot="19779443">
            <a:off x="-116114" y="1393371"/>
            <a:ext cx="256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শৈলো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7D9EB-6D4B-4D70-B72F-EBFECC6D3988}"/>
              </a:ext>
            </a:extLst>
          </p:cNvPr>
          <p:cNvSpPr txBox="1"/>
          <p:nvPr/>
        </p:nvSpPr>
        <p:spPr>
          <a:xfrm rot="2509418">
            <a:off x="10114534" y="1453434"/>
            <a:ext cx="205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0C40A-4CF2-46F2-97FB-1BB67D311FD0}"/>
              </a:ext>
            </a:extLst>
          </p:cNvPr>
          <p:cNvSpPr txBox="1"/>
          <p:nvPr/>
        </p:nvSpPr>
        <p:spPr>
          <a:xfrm rot="19209793">
            <a:off x="8858" y="4427850"/>
            <a:ext cx="217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9BFD4-FA3D-492E-858B-24C654A8CB68}"/>
              </a:ext>
            </a:extLst>
          </p:cNvPr>
          <p:cNvSpPr txBox="1"/>
          <p:nvPr/>
        </p:nvSpPr>
        <p:spPr>
          <a:xfrm rot="20111461">
            <a:off x="6104857" y="4132336"/>
            <a:ext cx="144914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শৈলো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ষেপ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(Orographic rain)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F3449E-C0C6-498B-B1B6-ED7118B13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6" y="820057"/>
            <a:ext cx="4352686" cy="2743200"/>
          </a:xfrm>
          <a:prstGeom prst="rect">
            <a:avLst/>
          </a:prstGeom>
          <a:ln w="28575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540BE-AE81-4892-B4F9-70FE08E66D4B}"/>
              </a:ext>
            </a:extLst>
          </p:cNvPr>
          <p:cNvSpPr txBox="1"/>
          <p:nvPr/>
        </p:nvSpPr>
        <p:spPr>
          <a:xfrm>
            <a:off x="59657" y="820057"/>
            <a:ext cx="7603886" cy="59862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বাধাপ্রাপ্ত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পর্বতের প্রতিবাত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শৈল বা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পাহাড়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উৎক্ষিপ্ত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বৃষ্টিপাত 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একে 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োৎক্ষেপ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বলে।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ার্শে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ষ্টিপাত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প্রতিবাত পার্শ্ব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windward side)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উচ্চভূমি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করে বা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অপর পার্শ্বে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অ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পার্শ্বে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ward side)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পৌছলে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 আর থাকে না বলে বৃষ্টি খুব কম 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এ অঞ্চলকে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ষ্টিচ্ছায়া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(rain shadow area)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গিরিখাতের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অবস্থান,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ইত্যাদি </a:t>
            </a:r>
            <a:r>
              <a:rPr lang="bn-BD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ৎক্ষেপ বৃষ্টিপাতের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প্রভাব ফেলে।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D5C0F-FEA6-43A7-9B84-E9F725EFA9CB}"/>
              </a:ext>
            </a:extLst>
          </p:cNvPr>
          <p:cNvSpPr txBox="1"/>
          <p:nvPr/>
        </p:nvSpPr>
        <p:spPr>
          <a:xfrm>
            <a:off x="7779656" y="3657600"/>
            <a:ext cx="4352685" cy="31700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পশ্চিমঘাট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পর্বত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পাদদেশ ও সমগ্র উত্তর ভারতে, বাংলাদেশের সিলেট ও চট্টগ্রাম অঞ্চলে এ ধরনের বৃষ্টিপাত 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উপকূলবর্তী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এলাকা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যেখানে 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পর্বতশ্রেণি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সেখানে প্রতিবাত পার্শ্বে এ ধরনের  বৃষ্টিপাত দেখা 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3594</TotalTime>
  <Words>1627</Words>
  <Application>Microsoft Office PowerPoint</Application>
  <PresentationFormat>Widescreen</PresentationFormat>
  <Paragraphs>75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Wingdings 3</vt:lpstr>
      <vt:lpstr>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Mrittun Joy</dc:creator>
  <cp:lastModifiedBy>Mrittun Joy</cp:lastModifiedBy>
  <cp:revision>200</cp:revision>
  <dcterms:created xsi:type="dcterms:W3CDTF">2019-07-14T02:52:02Z</dcterms:created>
  <dcterms:modified xsi:type="dcterms:W3CDTF">2020-05-09T16:16:53Z</dcterms:modified>
</cp:coreProperties>
</file>