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9" r:id="rId10"/>
    <p:sldId id="270" r:id="rId11"/>
    <p:sldId id="265" r:id="rId12"/>
    <p:sldId id="271" r:id="rId13"/>
    <p:sldId id="275" r:id="rId14"/>
    <p:sldId id="276" r:id="rId15"/>
    <p:sldId id="282" r:id="rId16"/>
    <p:sldId id="283" r:id="rId17"/>
    <p:sldId id="284" r:id="rId18"/>
    <p:sldId id="287" r:id="rId19"/>
    <p:sldId id="288" r:id="rId20"/>
    <p:sldId id="289" r:id="rId21"/>
    <p:sldId id="294" r:id="rId22"/>
    <p:sldId id="292" r:id="rId23"/>
    <p:sldId id="293" r:id="rId24"/>
  </p:sldIdLst>
  <p:sldSz cx="21763038" cy="10972800"/>
  <p:notesSz cx="6858000" cy="9144000"/>
  <p:defaultTextStyle>
    <a:defPPr>
      <a:defRPr lang="en-US"/>
    </a:defPPr>
    <a:lvl1pPr marL="0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0619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1238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1859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62475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03095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43715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284335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24953" algn="l" defTabSz="208123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 autoAdjust="0"/>
    <p:restoredTop sz="86323" autoAdjust="0"/>
  </p:normalViewPr>
  <p:slideViewPr>
    <p:cSldViewPr>
      <p:cViewPr>
        <p:scale>
          <a:sx n="26" d="100"/>
          <a:sy n="26" d="100"/>
        </p:scale>
        <p:origin x="-1596" y="-786"/>
      </p:cViewPr>
      <p:guideLst>
        <p:guide orient="horz" pos="3455"/>
        <p:guide pos="685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04446" y="2194561"/>
            <a:ext cx="19586734" cy="2926080"/>
          </a:xfrm>
        </p:spPr>
        <p:txBody>
          <a:bodyPr vert="horz" lIns="93525" tIns="0" rIns="93525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9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64456" y="5330718"/>
            <a:ext cx="15234127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935253" indent="0" algn="ctr">
              <a:buNone/>
            </a:lvl2pPr>
            <a:lvl3pPr marL="1870507" indent="0" algn="ctr">
              <a:buNone/>
            </a:lvl3pPr>
            <a:lvl4pPr marL="2805760" indent="0" algn="ctr">
              <a:buNone/>
            </a:lvl4pPr>
            <a:lvl5pPr marL="3741014" indent="0" algn="ctr">
              <a:buNone/>
            </a:lvl5pPr>
            <a:lvl6pPr marL="4676267" indent="0" algn="ctr">
              <a:buNone/>
            </a:lvl6pPr>
            <a:lvl7pPr marL="5611520" indent="0" algn="ctr">
              <a:buNone/>
            </a:lvl7pPr>
            <a:lvl8pPr marL="6546774" indent="0" algn="ctr">
              <a:buNone/>
            </a:lvl8pPr>
            <a:lvl9pPr marL="748202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78202" y="439422"/>
            <a:ext cx="4896684" cy="936244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8152" y="439422"/>
            <a:ext cx="14327333" cy="936244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8532" y="975360"/>
            <a:ext cx="16866354" cy="292608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9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8532" y="4012458"/>
            <a:ext cx="16866354" cy="2415539"/>
          </a:xfrm>
        </p:spPr>
        <p:txBody>
          <a:bodyPr anchor="t"/>
          <a:lstStyle>
            <a:lvl1pPr marL="149641" indent="0" algn="l">
              <a:buNone/>
              <a:defRPr sz="4000">
                <a:solidFill>
                  <a:schemeClr val="tx1"/>
                </a:solidFill>
              </a:defRPr>
            </a:lvl1pPr>
            <a:lvl2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861299" y="10266681"/>
            <a:ext cx="1813587" cy="584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8152" y="2560322"/>
            <a:ext cx="9612008" cy="7241541"/>
          </a:xfrm>
        </p:spPr>
        <p:txBody>
          <a:bodyPr/>
          <a:lstStyle>
            <a:lvl1pPr>
              <a:defRPr sz="5300"/>
            </a:lvl1pPr>
            <a:lvl2pPr>
              <a:defRPr sz="49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62878" y="2560322"/>
            <a:ext cx="9612008" cy="7241541"/>
          </a:xfrm>
        </p:spPr>
        <p:txBody>
          <a:bodyPr/>
          <a:lstStyle>
            <a:lvl1pPr>
              <a:defRPr sz="5300"/>
            </a:lvl1pPr>
            <a:lvl2pPr>
              <a:defRPr sz="49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2" y="436881"/>
            <a:ext cx="19586734" cy="1828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152" y="2456180"/>
            <a:ext cx="9615788" cy="1201419"/>
          </a:xfrm>
        </p:spPr>
        <p:txBody>
          <a:bodyPr anchor="ctr"/>
          <a:lstStyle>
            <a:lvl1pPr marL="0" indent="0">
              <a:buNone/>
              <a:defRPr sz="4900" b="0" cap="all" baseline="0">
                <a:solidFill>
                  <a:schemeClr val="tx1"/>
                </a:solidFill>
              </a:defRPr>
            </a:lvl1pPr>
            <a:lvl2pPr>
              <a:buNone/>
              <a:defRPr sz="4000" b="1"/>
            </a:lvl2pPr>
            <a:lvl3pPr>
              <a:buNone/>
              <a:defRPr sz="3700" b="1"/>
            </a:lvl3pPr>
            <a:lvl4pPr>
              <a:buNone/>
              <a:defRPr sz="3300" b="1"/>
            </a:lvl4pPr>
            <a:lvl5pPr>
              <a:buNone/>
              <a:defRPr sz="3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055323" y="2456180"/>
            <a:ext cx="9619565" cy="1201419"/>
          </a:xfrm>
        </p:spPr>
        <p:txBody>
          <a:bodyPr anchor="ctr"/>
          <a:lstStyle>
            <a:lvl1pPr marL="0" indent="0">
              <a:buNone/>
              <a:defRPr sz="4900" b="0" cap="all" baseline="0">
                <a:solidFill>
                  <a:schemeClr val="tx1"/>
                </a:solidFill>
              </a:defRPr>
            </a:lvl1pPr>
            <a:lvl2pPr>
              <a:buNone/>
              <a:defRPr sz="4000" b="1"/>
            </a:lvl2pPr>
            <a:lvl3pPr>
              <a:buNone/>
              <a:defRPr sz="3700" b="1"/>
            </a:lvl3pPr>
            <a:lvl4pPr>
              <a:buNone/>
              <a:defRPr sz="3300" b="1"/>
            </a:lvl4pPr>
            <a:lvl5pPr>
              <a:buNone/>
              <a:defRPr sz="3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88152" y="3779521"/>
            <a:ext cx="9615788" cy="6022341"/>
          </a:xfrm>
        </p:spPr>
        <p:txBody>
          <a:bodyPr/>
          <a:lstStyle>
            <a:lvl1pPr>
              <a:defRPr sz="4900"/>
            </a:lvl1pPr>
            <a:lvl2pPr>
              <a:defRPr sz="40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55323" y="3779521"/>
            <a:ext cx="9619565" cy="6022341"/>
          </a:xfrm>
        </p:spPr>
        <p:txBody>
          <a:bodyPr/>
          <a:lstStyle>
            <a:lvl1pPr>
              <a:defRPr sz="4900"/>
            </a:lvl1pPr>
            <a:lvl2pPr>
              <a:defRPr sz="40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4" y="436880"/>
            <a:ext cx="7159890" cy="185928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45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88154" y="2438400"/>
            <a:ext cx="7159890" cy="7363461"/>
          </a:xfrm>
        </p:spPr>
        <p:txBody>
          <a:bodyPr/>
          <a:lstStyle>
            <a:lvl1pPr marL="0" indent="0">
              <a:buNone/>
              <a:defRPr sz="2800"/>
            </a:lvl1pPr>
            <a:lvl2pPr>
              <a:buNone/>
              <a:defRPr sz="2400"/>
            </a:lvl2pPr>
            <a:lvl3pPr>
              <a:buNone/>
              <a:defRPr sz="21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08743" y="436880"/>
            <a:ext cx="12166143" cy="9364981"/>
          </a:xfrm>
        </p:spPr>
        <p:txBody>
          <a:bodyPr/>
          <a:lstStyle>
            <a:lvl1pPr>
              <a:defRPr sz="5300"/>
            </a:lvl1pPr>
            <a:lvl2pPr>
              <a:defRPr sz="4900"/>
            </a:lvl2pPr>
            <a:lvl3pPr>
              <a:defRPr sz="4500"/>
            </a:lvl3pPr>
            <a:lvl4pPr>
              <a:defRPr sz="40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608" y="975360"/>
            <a:ext cx="13057823" cy="835661"/>
          </a:xfrm>
        </p:spPr>
        <p:txBody>
          <a:bodyPr lIns="93525" rIns="93525" bIns="0" anchor="b">
            <a:sp3d prstMaterial="softEdge"/>
          </a:bodyPr>
          <a:lstStyle>
            <a:lvl1pPr algn="ctr">
              <a:buNone/>
              <a:defRPr sz="4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52608" y="2931160"/>
            <a:ext cx="13057823" cy="633984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65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2608" y="1866860"/>
            <a:ext cx="13057823" cy="848563"/>
          </a:xfrm>
        </p:spPr>
        <p:txBody>
          <a:bodyPr lIns="93525" tIns="93525" rIns="93525" anchor="t"/>
          <a:lstStyle>
            <a:lvl1pPr marL="0" indent="0" algn="ctr">
              <a:buNone/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88152" y="439421"/>
            <a:ext cx="19586734" cy="1828800"/>
          </a:xfrm>
          <a:prstGeom prst="rect">
            <a:avLst/>
          </a:prstGeom>
        </p:spPr>
        <p:txBody>
          <a:bodyPr vert="horz" lIns="187051" tIns="93525" rIns="187051" bIns="93525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88152" y="2560320"/>
            <a:ext cx="19586734" cy="7534656"/>
          </a:xfrm>
          <a:prstGeom prst="rect">
            <a:avLst/>
          </a:prstGeom>
        </p:spPr>
        <p:txBody>
          <a:bodyPr vert="horz" lIns="187051" tIns="93525" rIns="187051" bIns="9352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088152" y="10266681"/>
            <a:ext cx="5078042" cy="584200"/>
          </a:xfrm>
          <a:prstGeom prst="rect">
            <a:avLst/>
          </a:prstGeom>
        </p:spPr>
        <p:txBody>
          <a:bodyPr vert="horz" lIns="187051" tIns="93525" rIns="187051" bIns="93525" anchor="b"/>
          <a:lstStyle>
            <a:lvl1pPr algn="l" eaLnBrk="1" latinLnBrk="0" hangingPunct="1">
              <a:defRPr kumimoji="0" sz="24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35705" y="10266681"/>
            <a:ext cx="6891629" cy="584200"/>
          </a:xfrm>
          <a:prstGeom prst="rect">
            <a:avLst/>
          </a:prstGeom>
        </p:spPr>
        <p:txBody>
          <a:bodyPr vert="horz" lIns="187051" tIns="93525" rIns="187051" bIns="93525" anchor="b"/>
          <a:lstStyle>
            <a:lvl1pPr algn="ctr" eaLnBrk="1" latinLnBrk="0" hangingPunct="1">
              <a:defRPr kumimoji="0" sz="24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8861299" y="10266681"/>
            <a:ext cx="1813587" cy="584200"/>
          </a:xfrm>
          <a:prstGeom prst="rect">
            <a:avLst/>
          </a:prstGeom>
        </p:spPr>
        <p:txBody>
          <a:bodyPr vert="horz" lIns="0" tIns="93525" rIns="0" bIns="93525" anchor="b"/>
          <a:lstStyle>
            <a:lvl1pPr algn="r" eaLnBrk="1" latinLnBrk="0" hangingPunct="1">
              <a:defRPr kumimoji="0" sz="24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84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122304" indent="-841728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776981" indent="-57985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19428" indent="-46762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768350" indent="-374101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161156" indent="-374101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3610078" indent="-374101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4021590" indent="-374101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4433101" indent="-374101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4844612" indent="-374101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352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870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805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741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6762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611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5467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482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91" y="372111"/>
            <a:ext cx="13878393" cy="674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p Ribbon 6"/>
          <p:cNvSpPr/>
          <p:nvPr/>
        </p:nvSpPr>
        <p:spPr>
          <a:xfrm>
            <a:off x="3388889" y="7113676"/>
            <a:ext cx="16688129" cy="3316701"/>
          </a:xfrm>
          <a:prstGeom prst="ribbon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12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12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"/>
            <a:ext cx="2176303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সূত্রাবলীঃ- 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664" y="1994638"/>
            <a:ext cx="2052649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16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74146" y="1523754"/>
            <a:ext cx="1520941" cy="3043470"/>
            <a:chOff x="1330033" y="1589670"/>
            <a:chExt cx="852055" cy="1902169"/>
          </a:xfrm>
        </p:grpSpPr>
        <p:sp>
          <p:nvSpPr>
            <p:cNvPr id="13" name="TextBox 12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14051" y="1589670"/>
              <a:ext cx="568037" cy="1902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63072" y="1523752"/>
            <a:ext cx="2479287" cy="2283975"/>
            <a:chOff x="890137" y="1589670"/>
            <a:chExt cx="1388936" cy="1427485"/>
          </a:xfrm>
        </p:grpSpPr>
        <p:sp>
          <p:nvSpPr>
            <p:cNvPr id="17" name="TextBox 16"/>
            <p:cNvSpPr txBox="1"/>
            <p:nvPr/>
          </p:nvSpPr>
          <p:spPr>
            <a:xfrm>
              <a:off x="890137" y="1937834"/>
              <a:ext cx="118804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÷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36978" y="1523752"/>
            <a:ext cx="4538079" cy="2283975"/>
            <a:chOff x="858979" y="1589670"/>
            <a:chExt cx="2542304" cy="1427485"/>
          </a:xfrm>
        </p:grpSpPr>
        <p:sp>
          <p:nvSpPr>
            <p:cNvPr id="20" name="TextBox 19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11036" y="1589670"/>
              <a:ext cx="169024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m-n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72288" y="3553256"/>
            <a:ext cx="1520941" cy="2283975"/>
            <a:chOff x="1330033" y="1589670"/>
            <a:chExt cx="852055" cy="1427485"/>
          </a:xfrm>
        </p:grpSpPr>
        <p:sp>
          <p:nvSpPr>
            <p:cNvPr id="24" name="TextBox 23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40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3072" y="3564812"/>
            <a:ext cx="2479287" cy="2283975"/>
            <a:chOff x="890137" y="1589670"/>
            <a:chExt cx="1388936" cy="1427485"/>
          </a:xfrm>
        </p:grpSpPr>
        <p:sp>
          <p:nvSpPr>
            <p:cNvPr id="27" name="TextBox 26"/>
            <p:cNvSpPr txBox="1"/>
            <p:nvPr/>
          </p:nvSpPr>
          <p:spPr>
            <a:xfrm>
              <a:off x="890137" y="1937834"/>
              <a:ext cx="118804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÷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26933" y="3564812"/>
            <a:ext cx="3907492" cy="2283975"/>
            <a:chOff x="858979" y="1589670"/>
            <a:chExt cx="2189040" cy="1427485"/>
          </a:xfrm>
        </p:grpSpPr>
        <p:sp>
          <p:nvSpPr>
            <p:cNvPr id="30" name="TextBox 29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11037" y="1589670"/>
              <a:ext cx="1336982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6-2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32" name="Right Arrow 31"/>
          <p:cNvSpPr/>
          <p:nvPr/>
        </p:nvSpPr>
        <p:spPr>
          <a:xfrm>
            <a:off x="153083" y="4707091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0534426" y="3564812"/>
            <a:ext cx="2565793" cy="2283975"/>
            <a:chOff x="858979" y="1589670"/>
            <a:chExt cx="1437398" cy="1427485"/>
          </a:xfrm>
        </p:grpSpPr>
        <p:sp>
          <p:nvSpPr>
            <p:cNvPr id="34" name="TextBox 33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11036" y="1589670"/>
              <a:ext cx="585341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74146" y="5621494"/>
            <a:ext cx="1520941" cy="2283975"/>
            <a:chOff x="1330033" y="1589670"/>
            <a:chExt cx="852055" cy="1427485"/>
          </a:xfrm>
        </p:grpSpPr>
        <p:sp>
          <p:nvSpPr>
            <p:cNvPr id="37" name="TextBox 36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140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52668" y="5621494"/>
            <a:ext cx="2589690" cy="2283975"/>
            <a:chOff x="828287" y="1589670"/>
            <a:chExt cx="1450786" cy="1427485"/>
          </a:xfrm>
        </p:grpSpPr>
        <p:sp>
          <p:nvSpPr>
            <p:cNvPr id="40" name="TextBox 39"/>
            <p:cNvSpPr txBox="1"/>
            <p:nvPr/>
          </p:nvSpPr>
          <p:spPr>
            <a:xfrm>
              <a:off x="828287" y="1937834"/>
              <a:ext cx="124989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÷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936979" y="5621494"/>
            <a:ext cx="3907492" cy="2283975"/>
            <a:chOff x="858979" y="1589670"/>
            <a:chExt cx="2189040" cy="1427485"/>
          </a:xfrm>
        </p:grpSpPr>
        <p:sp>
          <p:nvSpPr>
            <p:cNvPr id="43" name="TextBox 42"/>
            <p:cNvSpPr txBox="1"/>
            <p:nvPr/>
          </p:nvSpPr>
          <p:spPr>
            <a:xfrm>
              <a:off x="858979" y="1937834"/>
              <a:ext cx="13231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p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11037" y="1589670"/>
              <a:ext cx="1336982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a-a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45" name="Right Arrow 44"/>
          <p:cNvSpPr/>
          <p:nvPr/>
        </p:nvSpPr>
        <p:spPr>
          <a:xfrm>
            <a:off x="201054" y="6718380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0586244" y="5621494"/>
            <a:ext cx="2565793" cy="2283975"/>
            <a:chOff x="858979" y="1589670"/>
            <a:chExt cx="1437398" cy="1427485"/>
          </a:xfrm>
        </p:grpSpPr>
        <p:sp>
          <p:nvSpPr>
            <p:cNvPr id="47" name="TextBox 46"/>
            <p:cNvSpPr txBox="1"/>
            <p:nvPr/>
          </p:nvSpPr>
          <p:spPr>
            <a:xfrm>
              <a:off x="858979" y="1937834"/>
              <a:ext cx="1437398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p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11036" y="1589670"/>
              <a:ext cx="577819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15067" y="7947511"/>
            <a:ext cx="2201040" cy="2283975"/>
            <a:chOff x="1330033" y="1589670"/>
            <a:chExt cx="1233058" cy="1427485"/>
          </a:xfrm>
        </p:grpSpPr>
        <p:sp>
          <p:nvSpPr>
            <p:cNvPr id="50" name="TextBox 49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14051" y="1589670"/>
              <a:ext cx="949040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963073" y="7947511"/>
            <a:ext cx="3307771" cy="2283975"/>
            <a:chOff x="890137" y="1589670"/>
            <a:chExt cx="1853066" cy="1427485"/>
          </a:xfrm>
        </p:grpSpPr>
        <p:sp>
          <p:nvSpPr>
            <p:cNvPr id="53" name="TextBox 52"/>
            <p:cNvSpPr txBox="1"/>
            <p:nvPr/>
          </p:nvSpPr>
          <p:spPr>
            <a:xfrm>
              <a:off x="890137" y="1937834"/>
              <a:ext cx="118804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÷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11036" y="1589670"/>
              <a:ext cx="103216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936979" y="7947511"/>
            <a:ext cx="5280000" cy="2283975"/>
            <a:chOff x="858979" y="1589670"/>
            <a:chExt cx="2957940" cy="1427485"/>
          </a:xfrm>
        </p:grpSpPr>
        <p:sp>
          <p:nvSpPr>
            <p:cNvPr id="56" name="TextBox 55"/>
            <p:cNvSpPr txBox="1"/>
            <p:nvPr/>
          </p:nvSpPr>
          <p:spPr>
            <a:xfrm>
              <a:off x="858979" y="1937834"/>
              <a:ext cx="13231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11036" y="1589670"/>
              <a:ext cx="2105883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5n-2n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201054" y="9044395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1901693" y="7947511"/>
            <a:ext cx="3282984" cy="2283975"/>
            <a:chOff x="858979" y="1589670"/>
            <a:chExt cx="1839180" cy="1427485"/>
          </a:xfrm>
        </p:grpSpPr>
        <p:sp>
          <p:nvSpPr>
            <p:cNvPr id="60" name="TextBox 59"/>
            <p:cNvSpPr txBox="1"/>
            <p:nvPr/>
          </p:nvSpPr>
          <p:spPr>
            <a:xfrm>
              <a:off x="858979" y="1937834"/>
              <a:ext cx="1437398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11036" y="1589670"/>
              <a:ext cx="987123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3n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5292225" y="1624092"/>
            <a:ext cx="6147092" cy="8199123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en-US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N.B: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ভাগের 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ক্ষেত্রে একই ভিত্তির সূচক গুলো বিয়োগ হয় । </a:t>
            </a:r>
            <a:endParaRPr lang="bn-IN" sz="103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11750690" y="2491361"/>
            <a:ext cx="3282357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2910391" y="6184380"/>
            <a:ext cx="2565793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endParaRPr lang="bn-IN" sz="104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4322" y="682067"/>
            <a:ext cx="13112102" cy="1859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87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7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7742" y="4014104"/>
            <a:ext cx="15921838" cy="658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>
              <a:spcBef>
                <a:spcPct val="0"/>
              </a:spcBef>
              <a:defRPr/>
            </a:pPr>
            <a:r>
              <a:rPr lang="bn-BD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১।এখানে,</a:t>
            </a:r>
            <a:r>
              <a:rPr lang="en-US" sz="79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bn-BD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 বলা হয়? </a:t>
            </a:r>
            <a:endParaRPr lang="en-US" sz="79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itchFamily="34" charset="0"/>
                <a:cs typeface="Calibri" pitchFamily="34" charset="0"/>
              </a:rPr>
              <a:t>5</a:t>
            </a:r>
            <a:r>
              <a:rPr lang="en-US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9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কে কি বলা হয়?</a:t>
            </a:r>
            <a:endParaRPr lang="en-US" sz="79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051806" y="4711510"/>
            <a:ext cx="1542271" cy="2169681"/>
            <a:chOff x="1046015" y="1496930"/>
            <a:chExt cx="1032167" cy="2160547"/>
          </a:xfrm>
        </p:grpSpPr>
        <p:sp>
          <p:nvSpPr>
            <p:cNvPr id="8" name="TextBox 7"/>
            <p:cNvSpPr txBox="1"/>
            <p:nvPr/>
          </p:nvSpPr>
          <p:spPr>
            <a:xfrm>
              <a:off x="1046015" y="1937834"/>
              <a:ext cx="1032167" cy="1719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62098" y="1496930"/>
              <a:ext cx="444124" cy="1566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38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"/>
            <a:ext cx="2176303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BD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              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সূত্রাবলীঃ- 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994638"/>
            <a:ext cx="2052649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16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40264" y="1492222"/>
            <a:ext cx="3357197" cy="3043470"/>
            <a:chOff x="1330033" y="1589670"/>
            <a:chExt cx="1880755" cy="1902169"/>
          </a:xfrm>
        </p:grpSpPr>
        <p:sp>
          <p:nvSpPr>
            <p:cNvPr id="13" name="TextBox 12"/>
            <p:cNvSpPr txBox="1"/>
            <p:nvPr/>
          </p:nvSpPr>
          <p:spPr>
            <a:xfrm>
              <a:off x="1330033" y="1937834"/>
              <a:ext cx="1524010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(ab)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42751" y="1589670"/>
              <a:ext cx="568037" cy="1902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76366" y="1523752"/>
            <a:ext cx="2846106" cy="2283975"/>
            <a:chOff x="858979" y="1589670"/>
            <a:chExt cx="1594434" cy="1427485"/>
          </a:xfrm>
        </p:grpSpPr>
        <p:sp>
          <p:nvSpPr>
            <p:cNvPr id="20" name="TextBox 19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11036" y="1589670"/>
              <a:ext cx="74237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32" name="Right Arrow 31"/>
          <p:cNvSpPr/>
          <p:nvPr/>
        </p:nvSpPr>
        <p:spPr>
          <a:xfrm>
            <a:off x="201054" y="4458497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5830284" y="824334"/>
            <a:ext cx="5932754" cy="8199123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en-US" sz="103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N.B:</a:t>
            </a:r>
            <a:r>
              <a:rPr lang="bn-IN" sz="103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গুণনের ক্ষেত্রে </a:t>
            </a:r>
          </a:p>
          <a:p>
            <a:pPr algn="ctr"/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একই সূচক সবার উপর বন্টন হয়। </a:t>
            </a:r>
            <a:endParaRPr lang="bn-IN" sz="103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826843" y="1515407"/>
            <a:ext cx="2201040" cy="3043470"/>
            <a:chOff x="1046015" y="1589670"/>
            <a:chExt cx="1233058" cy="1902169"/>
          </a:xfrm>
        </p:grpSpPr>
        <p:sp>
          <p:nvSpPr>
            <p:cNvPr id="65" name="TextBox 64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b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11036" y="1589670"/>
              <a:ext cx="568037" cy="1902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044442" y="3375779"/>
            <a:ext cx="3878604" cy="2283975"/>
            <a:chOff x="1330032" y="1589670"/>
            <a:chExt cx="2172856" cy="1427485"/>
          </a:xfrm>
        </p:grpSpPr>
        <p:sp>
          <p:nvSpPr>
            <p:cNvPr id="68" name="TextBox 67"/>
            <p:cNvSpPr txBox="1"/>
            <p:nvPr/>
          </p:nvSpPr>
          <p:spPr>
            <a:xfrm>
              <a:off x="1330032" y="1937834"/>
              <a:ext cx="188075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0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9348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31212" y="3375779"/>
            <a:ext cx="2846106" cy="2283975"/>
            <a:chOff x="858979" y="1589670"/>
            <a:chExt cx="1594434" cy="1427485"/>
          </a:xfrm>
        </p:grpSpPr>
        <p:sp>
          <p:nvSpPr>
            <p:cNvPr id="71" name="TextBox 70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11036" y="1589670"/>
              <a:ext cx="74237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247776" y="3367434"/>
            <a:ext cx="2201040" cy="2283975"/>
            <a:chOff x="1046015" y="1589670"/>
            <a:chExt cx="1233058" cy="1427485"/>
          </a:xfrm>
        </p:grpSpPr>
        <p:sp>
          <p:nvSpPr>
            <p:cNvPr id="74" name="TextBox 73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b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0030543" y="3367434"/>
            <a:ext cx="2201040" cy="2283975"/>
            <a:chOff x="1046015" y="1589670"/>
            <a:chExt cx="1233058" cy="1427485"/>
          </a:xfrm>
        </p:grpSpPr>
        <p:sp>
          <p:nvSpPr>
            <p:cNvPr id="77" name="TextBox 76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c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79" name="Right Arrow 78"/>
          <p:cNvSpPr/>
          <p:nvPr/>
        </p:nvSpPr>
        <p:spPr>
          <a:xfrm>
            <a:off x="201054" y="6627775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044442" y="5545057"/>
            <a:ext cx="3878604" cy="2283975"/>
            <a:chOff x="1330032" y="1589670"/>
            <a:chExt cx="2172856" cy="1427485"/>
          </a:xfrm>
        </p:grpSpPr>
        <p:sp>
          <p:nvSpPr>
            <p:cNvPr id="81" name="TextBox 80"/>
            <p:cNvSpPr txBox="1"/>
            <p:nvPr/>
          </p:nvSpPr>
          <p:spPr>
            <a:xfrm>
              <a:off x="1330032" y="1937834"/>
              <a:ext cx="188075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0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pqr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9348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876356" y="5563889"/>
            <a:ext cx="3056143" cy="2283975"/>
            <a:chOff x="741313" y="1589670"/>
            <a:chExt cx="1712100" cy="1427485"/>
          </a:xfrm>
        </p:grpSpPr>
        <p:sp>
          <p:nvSpPr>
            <p:cNvPr id="84" name="TextBox 83"/>
            <p:cNvSpPr txBox="1"/>
            <p:nvPr/>
          </p:nvSpPr>
          <p:spPr>
            <a:xfrm>
              <a:off x="741313" y="1937834"/>
              <a:ext cx="1336870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p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711036" y="1589670"/>
              <a:ext cx="74237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247776" y="5536712"/>
            <a:ext cx="2201040" cy="2283975"/>
            <a:chOff x="1046015" y="1589670"/>
            <a:chExt cx="1233058" cy="1427485"/>
          </a:xfrm>
        </p:grpSpPr>
        <p:sp>
          <p:nvSpPr>
            <p:cNvPr id="87" name="TextBox 86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q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0030543" y="5536712"/>
            <a:ext cx="2201040" cy="2283975"/>
            <a:chOff x="1046015" y="1589670"/>
            <a:chExt cx="1233058" cy="1427485"/>
          </a:xfrm>
        </p:grpSpPr>
        <p:sp>
          <p:nvSpPr>
            <p:cNvPr id="90" name="TextBox 89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r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92" name="Right Arrow 91"/>
          <p:cNvSpPr/>
          <p:nvPr/>
        </p:nvSpPr>
        <p:spPr>
          <a:xfrm>
            <a:off x="201054" y="8640975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2044442" y="7558257"/>
            <a:ext cx="3878604" cy="2283975"/>
            <a:chOff x="1330032" y="1589670"/>
            <a:chExt cx="2172856" cy="1427485"/>
          </a:xfrm>
        </p:grpSpPr>
        <p:sp>
          <p:nvSpPr>
            <p:cNvPr id="94" name="TextBox 93"/>
            <p:cNvSpPr txBox="1"/>
            <p:nvPr/>
          </p:nvSpPr>
          <p:spPr>
            <a:xfrm>
              <a:off x="1330032" y="1937834"/>
              <a:ext cx="188075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(5m)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9348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921174" y="7558257"/>
            <a:ext cx="3169492" cy="2283975"/>
            <a:chOff x="741313" y="1589670"/>
            <a:chExt cx="1775600" cy="1427485"/>
          </a:xfrm>
        </p:grpSpPr>
        <p:sp>
          <p:nvSpPr>
            <p:cNvPr id="97" name="TextBox 96"/>
            <p:cNvSpPr txBox="1"/>
            <p:nvPr/>
          </p:nvSpPr>
          <p:spPr>
            <a:xfrm>
              <a:off x="741313" y="1937834"/>
              <a:ext cx="1336870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5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774536" y="1589670"/>
              <a:ext cx="74237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468763" y="7718836"/>
            <a:ext cx="2658646" cy="2283975"/>
            <a:chOff x="789657" y="1589670"/>
            <a:chExt cx="1489416" cy="1427485"/>
          </a:xfrm>
        </p:grpSpPr>
        <p:sp>
          <p:nvSpPr>
            <p:cNvPr id="103" name="TextBox 102"/>
            <p:cNvSpPr txBox="1"/>
            <p:nvPr/>
          </p:nvSpPr>
          <p:spPr>
            <a:xfrm>
              <a:off x="789657" y="1937834"/>
              <a:ext cx="128852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m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0311800" y="8115320"/>
            <a:ext cx="292630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25 </a:t>
            </a:r>
            <a:endParaRPr lang="bn-IN" sz="104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12946593" y="7549913"/>
            <a:ext cx="1998046" cy="2283975"/>
            <a:chOff x="1159736" y="1589670"/>
            <a:chExt cx="1119337" cy="1427485"/>
          </a:xfrm>
        </p:grpSpPr>
        <p:sp>
          <p:nvSpPr>
            <p:cNvPr id="109" name="TextBox 108"/>
            <p:cNvSpPr txBox="1"/>
            <p:nvPr/>
          </p:nvSpPr>
          <p:spPr>
            <a:xfrm>
              <a:off x="1159736" y="1937834"/>
              <a:ext cx="918446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55" name="Right Arrow 54"/>
          <p:cNvSpPr/>
          <p:nvPr/>
        </p:nvSpPr>
        <p:spPr>
          <a:xfrm rot="10800000">
            <a:off x="11836205" y="2541810"/>
            <a:ext cx="3728209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"/>
            <a:ext cx="2176303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BD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               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10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সূত্রাবলীঃ- 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664" y="1994639"/>
            <a:ext cx="2052649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16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79398" y="1726137"/>
            <a:ext cx="2197225" cy="2980301"/>
            <a:chOff x="1557061" y="1078834"/>
            <a:chExt cx="1230921" cy="1862688"/>
          </a:xfrm>
        </p:grpSpPr>
        <p:grpSp>
          <p:nvGrpSpPr>
            <p:cNvPr id="3" name="Group 2"/>
            <p:cNvGrpSpPr/>
            <p:nvPr/>
          </p:nvGrpSpPr>
          <p:grpSpPr>
            <a:xfrm>
              <a:off x="1797937" y="1078834"/>
              <a:ext cx="786125" cy="1862688"/>
              <a:chOff x="1797937" y="1078834"/>
              <a:chExt cx="786125" cy="1862688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892303" y="1078834"/>
                <a:ext cx="601513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endParaRPr lang="bn-IN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892302" y="1862201"/>
                <a:ext cx="601513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endParaRPr lang="bn-IN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0" name="Minus 59"/>
              <p:cNvSpPr/>
              <p:nvPr/>
            </p:nvSpPr>
            <p:spPr>
              <a:xfrm>
                <a:off x="1797937" y="1760111"/>
                <a:ext cx="786125" cy="41883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3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" name="Arc 98"/>
            <p:cNvSpPr/>
            <p:nvPr/>
          </p:nvSpPr>
          <p:spPr>
            <a:xfrm rot="10800000">
              <a:off x="1570916" y="1230441"/>
              <a:ext cx="1217066" cy="1619915"/>
            </a:xfrm>
            <a:prstGeom prst="arc">
              <a:avLst>
                <a:gd name="adj1" fmla="val 17280249"/>
                <a:gd name="adj2" fmla="val 4105437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0" name="Arc 99"/>
            <p:cNvSpPr/>
            <p:nvPr/>
          </p:nvSpPr>
          <p:spPr>
            <a:xfrm>
              <a:off x="1557061" y="1260504"/>
              <a:ext cx="1217066" cy="1619915"/>
            </a:xfrm>
            <a:prstGeom prst="arc">
              <a:avLst>
                <a:gd name="adj1" fmla="val 17280249"/>
                <a:gd name="adj2" fmla="val 4105437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4801041" y="1416017"/>
            <a:ext cx="1161644" cy="16334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9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9400" b="1" dirty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540422" y="2417174"/>
            <a:ext cx="1119315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6342509" y="1193988"/>
            <a:ext cx="1939274" cy="2283975"/>
            <a:chOff x="1192661" y="1589670"/>
            <a:chExt cx="1086412" cy="1427485"/>
          </a:xfrm>
        </p:grpSpPr>
        <p:sp>
          <p:nvSpPr>
            <p:cNvPr id="116" name="TextBox 115"/>
            <p:cNvSpPr txBox="1"/>
            <p:nvPr/>
          </p:nvSpPr>
          <p:spPr>
            <a:xfrm>
              <a:off x="1192661" y="1937834"/>
              <a:ext cx="885521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8" name="Minus 117"/>
          <p:cNvSpPr/>
          <p:nvPr/>
        </p:nvSpPr>
        <p:spPr>
          <a:xfrm>
            <a:off x="6467617" y="2832378"/>
            <a:ext cx="2259956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6338342" y="2816178"/>
            <a:ext cx="1939274" cy="2283975"/>
            <a:chOff x="1192661" y="1589670"/>
            <a:chExt cx="1086412" cy="1427485"/>
          </a:xfrm>
        </p:grpSpPr>
        <p:sp>
          <p:nvSpPr>
            <p:cNvPr id="120" name="TextBox 119"/>
            <p:cNvSpPr txBox="1"/>
            <p:nvPr/>
          </p:nvSpPr>
          <p:spPr>
            <a:xfrm>
              <a:off x="1192661" y="1937834"/>
              <a:ext cx="885521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2" name="Right Arrow 121"/>
          <p:cNvSpPr/>
          <p:nvPr/>
        </p:nvSpPr>
        <p:spPr>
          <a:xfrm>
            <a:off x="535542" y="6243059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14202116" y="1314135"/>
            <a:ext cx="6367552" cy="8199123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en-US" sz="103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N.B: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ভাগের 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ক্ষেত্রেও  </a:t>
            </a:r>
          </a:p>
          <a:p>
            <a:pPr algn="ctr"/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একই সূচক সবার উপর বন্টন হয়। </a:t>
            </a:r>
            <a:endParaRPr lang="bn-IN" sz="103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4" name="Right Arrow 123"/>
          <p:cNvSpPr/>
          <p:nvPr/>
        </p:nvSpPr>
        <p:spPr>
          <a:xfrm rot="10800000">
            <a:off x="9774655" y="4321072"/>
            <a:ext cx="3728209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2724249" y="5176445"/>
            <a:ext cx="2197225" cy="2980301"/>
            <a:chOff x="1557061" y="1078834"/>
            <a:chExt cx="1230921" cy="1862688"/>
          </a:xfrm>
        </p:grpSpPr>
        <p:grpSp>
          <p:nvGrpSpPr>
            <p:cNvPr id="126" name="Group 125"/>
            <p:cNvGrpSpPr/>
            <p:nvPr/>
          </p:nvGrpSpPr>
          <p:grpSpPr>
            <a:xfrm>
              <a:off x="1797937" y="1078834"/>
              <a:ext cx="786125" cy="1862688"/>
              <a:chOff x="1797937" y="1078834"/>
              <a:chExt cx="786125" cy="1862688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892303" y="1078834"/>
                <a:ext cx="601513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endParaRPr lang="bn-IN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892302" y="1862201"/>
                <a:ext cx="601513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endParaRPr lang="bn-IN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1" name="Minus 130"/>
              <p:cNvSpPr/>
              <p:nvPr/>
            </p:nvSpPr>
            <p:spPr>
              <a:xfrm>
                <a:off x="1797937" y="1760111"/>
                <a:ext cx="786125" cy="418834"/>
              </a:xfrm>
              <a:prstGeom prst="mathMinus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3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7" name="Arc 126"/>
            <p:cNvSpPr/>
            <p:nvPr/>
          </p:nvSpPr>
          <p:spPr>
            <a:xfrm rot="10800000">
              <a:off x="1570916" y="1230441"/>
              <a:ext cx="1217066" cy="1619915"/>
            </a:xfrm>
            <a:prstGeom prst="arc">
              <a:avLst>
                <a:gd name="adj1" fmla="val 17280249"/>
                <a:gd name="adj2" fmla="val 4105437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8" name="Arc 127"/>
            <p:cNvSpPr/>
            <p:nvPr/>
          </p:nvSpPr>
          <p:spPr>
            <a:xfrm>
              <a:off x="1557061" y="1260504"/>
              <a:ext cx="1217066" cy="1619915"/>
            </a:xfrm>
            <a:prstGeom prst="arc">
              <a:avLst>
                <a:gd name="adj1" fmla="val 17280249"/>
                <a:gd name="adj2" fmla="val 4105437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5448645" y="5781695"/>
            <a:ext cx="1119315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6250733" y="4558510"/>
            <a:ext cx="1939274" cy="2283975"/>
            <a:chOff x="1192661" y="1589670"/>
            <a:chExt cx="1086412" cy="1427485"/>
          </a:xfrm>
        </p:grpSpPr>
        <p:sp>
          <p:nvSpPr>
            <p:cNvPr id="134" name="TextBox 133"/>
            <p:cNvSpPr txBox="1"/>
            <p:nvPr/>
          </p:nvSpPr>
          <p:spPr>
            <a:xfrm>
              <a:off x="1192661" y="1937834"/>
              <a:ext cx="885521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6" name="Minus 135"/>
          <p:cNvSpPr/>
          <p:nvPr/>
        </p:nvSpPr>
        <p:spPr>
          <a:xfrm>
            <a:off x="6375839" y="6196899"/>
            <a:ext cx="2259956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chemeClr val="bg1"/>
              </a:solidFill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6246565" y="6363585"/>
            <a:ext cx="1939274" cy="2283975"/>
            <a:chOff x="1192661" y="1589670"/>
            <a:chExt cx="1086412" cy="1427485"/>
          </a:xfrm>
        </p:grpSpPr>
        <p:sp>
          <p:nvSpPr>
            <p:cNvPr id="138" name="TextBox 137"/>
            <p:cNvSpPr txBox="1"/>
            <p:nvPr/>
          </p:nvSpPr>
          <p:spPr>
            <a:xfrm>
              <a:off x="1192661" y="1937834"/>
              <a:ext cx="885521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4563881" y="4564328"/>
            <a:ext cx="1161644" cy="16334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9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9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7646067" y="513"/>
            <a:ext cx="14116972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ের সূত্রাবলিঃ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001" y="1534449"/>
            <a:ext cx="17676149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5 )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 </a:t>
            </a:r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0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হলে তার মান হয় </a:t>
            </a:r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0287" y="3859126"/>
            <a:ext cx="2844033" cy="233445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3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aº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68353" y="4091594"/>
            <a:ext cx="2493696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 1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6559" y="5796357"/>
            <a:ext cx="2276615" cy="2755487"/>
            <a:chOff x="0" y="5054284"/>
            <a:chExt cx="1275396" cy="1722179"/>
          </a:xfrm>
        </p:grpSpPr>
        <p:sp>
          <p:nvSpPr>
            <p:cNvPr id="44" name="TextBox 43"/>
            <p:cNvSpPr txBox="1"/>
            <p:nvPr/>
          </p:nvSpPr>
          <p:spPr>
            <a:xfrm>
              <a:off x="0" y="5355180"/>
              <a:ext cx="983674" cy="1421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9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5071" y="5054284"/>
              <a:ext cx="52032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622598" y="6091152"/>
            <a:ext cx="2722083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  1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4848823" y="527089"/>
            <a:ext cx="11721735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BD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ের সূত্রাবলিঃ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7999" y="2306525"/>
            <a:ext cx="21763038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6 )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ঘাত সহ ভিত্তি লব বা হরের স্থান বদল করলে ঘাতের চিহ্ন বদলে যায়। 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0287" y="5641380"/>
            <a:ext cx="2844033" cy="2732626"/>
            <a:chOff x="-1" y="5140012"/>
            <a:chExt cx="1593273" cy="1707892"/>
          </a:xfrm>
        </p:grpSpPr>
        <p:sp>
          <p:nvSpPr>
            <p:cNvPr id="44" name="TextBox 43"/>
            <p:cNvSpPr txBox="1"/>
            <p:nvPr/>
          </p:nvSpPr>
          <p:spPr>
            <a:xfrm>
              <a:off x="-1" y="5426620"/>
              <a:ext cx="1593273" cy="1421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9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7915" y="5140012"/>
              <a:ext cx="89535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955086" y="6416271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2804" y="5408912"/>
            <a:ext cx="1045646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Minus 19"/>
          <p:cNvSpPr/>
          <p:nvPr/>
        </p:nvSpPr>
        <p:spPr>
          <a:xfrm>
            <a:off x="3967142" y="6908476"/>
            <a:ext cx="2734546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4608" y="7103127"/>
            <a:ext cx="2844033" cy="2928281"/>
            <a:chOff x="130019" y="5140012"/>
            <a:chExt cx="1593273" cy="1830177"/>
          </a:xfrm>
        </p:grpSpPr>
        <p:sp>
          <p:nvSpPr>
            <p:cNvPr id="22" name="TextBox 21"/>
            <p:cNvSpPr txBox="1"/>
            <p:nvPr/>
          </p:nvSpPr>
          <p:spPr>
            <a:xfrm>
              <a:off x="130019" y="5548905"/>
              <a:ext cx="1593273" cy="1421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9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5067" y="5140012"/>
              <a:ext cx="895354" cy="1079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818728" y="6338782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832356" y="5548727"/>
            <a:ext cx="1045646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7975145" y="6958697"/>
            <a:ext cx="2734546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27214" y="7268653"/>
            <a:ext cx="2551607" cy="233445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3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7325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898" y="468032"/>
            <a:ext cx="794475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সরল</a:t>
            </a:r>
            <a:r>
              <a:rPr lang="bn-BD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করঃ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11647" y="288381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8895670" y="1369706"/>
            <a:ext cx="8582179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9214" y="-130195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8978" y="288379"/>
            <a:ext cx="135400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.8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84330" y="288378"/>
            <a:ext cx="216699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.16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11647" y="2039840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09214" y="1693083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35684" y="2039838"/>
            <a:ext cx="361564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.125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73114" y="4302723"/>
            <a:ext cx="4525723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সমাধানঃ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5263" y="3662724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7" name="Minus 16"/>
          <p:cNvSpPr/>
          <p:nvPr/>
        </p:nvSpPr>
        <p:spPr>
          <a:xfrm>
            <a:off x="4804982" y="4707571"/>
            <a:ext cx="8582179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02831" y="3244151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42594" y="3662723"/>
            <a:ext cx="135400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.8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77948" y="3662720"/>
            <a:ext cx="216699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.16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5263" y="5414182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2831" y="5067428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29301" y="5414182"/>
            <a:ext cx="361564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.125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05263" y="7437724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02831" y="7019150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42594" y="7437723"/>
            <a:ext cx="135400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294166" y="7437721"/>
            <a:ext cx="145293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12081" y="7981371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78226" y="7019106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351414" y="6961369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7" name="Minus 36"/>
          <p:cNvSpPr/>
          <p:nvPr/>
        </p:nvSpPr>
        <p:spPr>
          <a:xfrm>
            <a:off x="4889286" y="8519050"/>
            <a:ext cx="8582179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5263" y="9189183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02831" y="8842427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65395" y="9189182"/>
            <a:ext cx="1567742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37147" y="8842427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91830" y="3351418"/>
            <a:ext cx="6470612" cy="7515197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bn-IN" sz="94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সরল অঙ্কে- </a:t>
            </a:r>
            <a:r>
              <a:rPr lang="en-US" sz="94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2,3,5,7,11</a:t>
            </a:r>
            <a:r>
              <a:rPr lang="bn-IN" sz="9400" b="1" dirty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এমন মৌলিক সংখ্যায় ভাঙানো সুবিধাজনক</a:t>
            </a:r>
            <a:endParaRPr lang="bn-IN" sz="9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13371200" y="4835872"/>
            <a:ext cx="1907433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9040830">
            <a:off x="13337120" y="6137781"/>
            <a:ext cx="1907433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0589" y="3781638"/>
            <a:ext cx="914142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সরল </a:t>
            </a:r>
            <a:r>
              <a: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কর-</a:t>
            </a:r>
            <a:endParaRPr lang="bn-IN" sz="10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11647" y="2929256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6" name="Minus 5"/>
          <p:cNvSpPr/>
          <p:nvPr/>
        </p:nvSpPr>
        <p:spPr>
          <a:xfrm>
            <a:off x="9585700" y="4324063"/>
            <a:ext cx="4404015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66664" y="2076876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2171" y="3006745"/>
            <a:ext cx="135400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endParaRPr lang="bn-IN" sz="104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2413" y="2464322"/>
            <a:ext cx="741921" cy="255673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4785" y="5098954"/>
            <a:ext cx="171960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bn-IN" sz="10400" b="1" dirty="0">
              <a:solidFill>
                <a:srgbClr val="C0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48740" y="3147878"/>
            <a:ext cx="741921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02623" y="471580"/>
            <a:ext cx="10813226" cy="1837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10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10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234" y="294620"/>
            <a:ext cx="9141424" cy="1188882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65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 কর-</a:t>
            </a:r>
            <a:endParaRPr lang="bn-IN" sz="6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6671" y="517815"/>
            <a:ext cx="939766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9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98791" y="99241"/>
            <a:ext cx="2114093" cy="108629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x+1 </a:t>
            </a:r>
            <a:endParaRPr lang="bn-IN" sz="59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54678" y="431637"/>
            <a:ext cx="1370384" cy="166763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20969" y="217132"/>
            <a:ext cx="1866568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86135" y="695707"/>
            <a:ext cx="4645845" cy="2779009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bn-IN" sz="5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 করা মানে </a:t>
            </a:r>
            <a:r>
              <a:rPr lang="en-US" sz="5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x/y/z/… </a:t>
            </a:r>
            <a:r>
              <a:rPr lang="en-US" sz="5600" b="1" dirty="0" err="1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চলকে</a:t>
            </a:r>
            <a:r>
              <a:rPr lang="bn-IN" sz="5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র মান বের করা</a:t>
            </a:r>
            <a:endParaRPr lang="bn-IN" sz="5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0015" y="1534448"/>
            <a:ext cx="4541134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সমাধানঃ</a:t>
            </a:r>
            <a:endParaRPr lang="bn-IN" sz="7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1158" y="1780042"/>
            <a:ext cx="939766" cy="108629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59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5826" y="1301983"/>
            <a:ext cx="2114093" cy="983705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x+1 </a:t>
            </a:r>
            <a:endParaRPr lang="bn-IN" sz="5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9415" y="1611938"/>
            <a:ext cx="1370384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9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7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63793" y="1689429"/>
            <a:ext cx="1866568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371" y="3161723"/>
            <a:ext cx="1663900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</a:t>
            </a:r>
            <a:r>
              <a:rPr lang="bn-BD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bn-IN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7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6042" y="3316702"/>
            <a:ext cx="2395427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3484" y="2929257"/>
            <a:ext cx="2114093" cy="915312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x+1 </a:t>
            </a:r>
            <a:endParaRPr lang="bn-IN" sz="48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46067" y="2929257"/>
            <a:ext cx="1370384" cy="1530845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87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87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74378" y="3064546"/>
            <a:ext cx="1866568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2143" y="5098955"/>
            <a:ext cx="1663900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</a:t>
            </a:r>
            <a:r>
              <a:rPr lang="bn-BD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bn-IN" sz="72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7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8508" y="5021466"/>
            <a:ext cx="974402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6975" y="4556532"/>
            <a:ext cx="906795" cy="108629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59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614510" y="4246574"/>
            <a:ext cx="5972935" cy="19070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bn-IN" sz="56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ঘাতের উপর ঘাত থাকলে ঘাত গূলো গুণ হয়</a:t>
            </a:r>
            <a:endParaRPr lang="bn-IN" sz="5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8052" y="4479042"/>
            <a:ext cx="2587057" cy="915312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(x+1)</a:t>
            </a:r>
            <a:endParaRPr lang="bn-IN" sz="48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31210" y="4324062"/>
            <a:ext cx="1370384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9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79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97501" y="4304375"/>
            <a:ext cx="1866568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42718" y="6261293"/>
            <a:ext cx="1663900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r>
              <a:rPr lang="bn-BD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endParaRPr lang="bn-IN" sz="7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98508" y="6319095"/>
            <a:ext cx="974402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7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32334" y="5796359"/>
            <a:ext cx="3095372" cy="108629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sz="5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bn-IN" sz="59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93410" y="6028826"/>
            <a:ext cx="1370384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7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52931" y="5951338"/>
            <a:ext cx="882333" cy="129147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bn-IN" sz="7200" b="1" dirty="0">
              <a:solidFill>
                <a:srgbClr val="00B05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093506" y="5408913"/>
            <a:ext cx="906795" cy="983705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5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bn-IN" sz="52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22716" y="7966057"/>
            <a:ext cx="3215261" cy="1257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7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ar-AE" sz="7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⁵</a:t>
            </a:r>
            <a:endParaRPr lang="bn-IN" sz="7000" b="1" dirty="0">
              <a:solidFill>
                <a:srgbClr val="00B05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55181" y="7155068"/>
            <a:ext cx="1663900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r>
              <a:rPr lang="bn-BD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endParaRPr lang="bn-IN" sz="7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10612" y="7966055"/>
            <a:ext cx="1663900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r>
              <a:rPr lang="bn-BD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endParaRPr lang="bn-IN" sz="7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9583" y="8663459"/>
            <a:ext cx="1663900" cy="1394060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r>
              <a:rPr lang="bn-BD" sz="79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endParaRPr lang="bn-IN" sz="79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6140" y="7113676"/>
            <a:ext cx="8840013" cy="3549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en-US" sz="5900" dirty="0">
                <a:solidFill>
                  <a:schemeClr val="bg1"/>
                </a:solidFill>
              </a:rPr>
              <a:t>2x+2=5</a:t>
            </a:r>
          </a:p>
          <a:p>
            <a:pPr algn="ctr"/>
            <a:r>
              <a:rPr lang="en-US" sz="5900" dirty="0">
                <a:solidFill>
                  <a:schemeClr val="bg1"/>
                </a:solidFill>
              </a:rPr>
              <a:t> 2x=5-2</a:t>
            </a:r>
          </a:p>
          <a:p>
            <a:pPr algn="ctr"/>
            <a:r>
              <a:rPr lang="en-US" sz="5900" dirty="0">
                <a:solidFill>
                  <a:schemeClr val="bg1"/>
                </a:solidFill>
              </a:rPr>
              <a:t>2x=3</a:t>
            </a:r>
          </a:p>
          <a:p>
            <a:pPr algn="ctr"/>
            <a:r>
              <a:rPr lang="en-US" sz="5900" dirty="0">
                <a:solidFill>
                  <a:schemeClr val="bg1"/>
                </a:solidFill>
              </a:rPr>
              <a:t>[]X=</a:t>
            </a:r>
            <a:endParaRPr lang="en-US" sz="59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84212" y="9515843"/>
            <a:ext cx="694439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7600" b="1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21342649">
            <a:off x="8462229" y="8571927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8328683" y="9310644"/>
            <a:ext cx="1275685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604367" y="8743161"/>
            <a:ext cx="301886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Kunstler Script" panose="030304020206070D0D06" pitchFamily="66" charset="0"/>
                <a:cs typeface="Times New Roman" panose="02020603050405020304" pitchFamily="18" charset="0"/>
              </a:rPr>
              <a:t>Ans.</a:t>
            </a:r>
            <a:endParaRPr lang="bn-IN" sz="10400" b="1" dirty="0">
              <a:solidFill>
                <a:srgbClr val="FF0000"/>
              </a:solidFill>
              <a:latin typeface="Kunstler Script" panose="030304020206070D0D06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-2668"/>
            <a:ext cx="914142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17 ) </a:t>
            </a:r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 করো-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6671" y="517816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98791" y="99242"/>
            <a:ext cx="2114093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09253" y="431638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7069" y="517816"/>
            <a:ext cx="1866568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06" y="2577184"/>
            <a:ext cx="4541134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সমাধানঃ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3706" y="2663361"/>
            <a:ext cx="939766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5826" y="2244787"/>
            <a:ext cx="2114093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86288" y="2577183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14104" y="2663360"/>
            <a:ext cx="1866568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371" y="4620821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5308" y="4706998"/>
            <a:ext cx="2395427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79457" y="4288424"/>
            <a:ext cx="2114093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bn-IN" sz="76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9919" y="4620819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7736" y="4706998"/>
            <a:ext cx="1866568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5371" y="6750633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4854" y="6836810"/>
            <a:ext cx="974402" cy="336098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7674" y="6487904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99618" y="6418237"/>
            <a:ext cx="2587057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endParaRPr lang="bn-IN" sz="76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89919" y="6750633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17736" y="6836810"/>
            <a:ext cx="1866568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01739" y="8743143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14854" y="8829322"/>
            <a:ext cx="974402" cy="336098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7671" y="8410746"/>
            <a:ext cx="3095372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bn-IN" sz="76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86288" y="8743143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28629" y="8829320"/>
            <a:ext cx="882333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bn-IN" sz="10400" b="1" dirty="0">
              <a:solidFill>
                <a:srgbClr val="00B05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777213" y="8410745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EliteBook\Desktop\monir\BTT Offline April 18 (1st Draft)\93414267_224196305501948_138955783020111462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150" y="742184"/>
            <a:ext cx="17801697" cy="851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694" y="332401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3116" y="418579"/>
            <a:ext cx="974402" cy="336098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04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5934" y="4"/>
            <a:ext cx="3095372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bn-IN" sz="7600" b="1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4549" y="332400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6891" y="418579"/>
            <a:ext cx="882333" cy="3411641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bn-IN" sz="10400" b="1" dirty="0">
              <a:solidFill>
                <a:srgbClr val="00B05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75474" y="3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662164" y="1831213"/>
            <a:ext cx="7997244" cy="3793032"/>
            <a:chOff x="798285" y="1651781"/>
            <a:chExt cx="4480183" cy="2370645"/>
          </a:xfrm>
        </p:grpSpPr>
        <p:sp>
          <p:nvSpPr>
            <p:cNvPr id="15" name="Rectangle 14"/>
            <p:cNvSpPr/>
            <p:nvPr/>
          </p:nvSpPr>
          <p:spPr>
            <a:xfrm>
              <a:off x="798285" y="1651781"/>
              <a:ext cx="4480183" cy="1439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910781" y="1666295"/>
              <a:ext cx="4072410" cy="2356131"/>
              <a:chOff x="964642" y="91051"/>
              <a:chExt cx="4072410" cy="235613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964642" y="352662"/>
                <a:ext cx="526472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10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bn-IN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324367" y="91052"/>
                <a:ext cx="415636" cy="81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endParaRPr lang="bn-IN" sz="7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60608" y="298801"/>
                <a:ext cx="767711" cy="119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=</a:t>
                </a:r>
                <a:endParaRPr lang="bn-IN" sz="116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392465" y="352661"/>
                <a:ext cx="526472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10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bn-IN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752190" y="91051"/>
                <a:ext cx="334094" cy="1560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6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endParaRPr lang="bn-IN" sz="76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064243" y="352660"/>
                <a:ext cx="1034227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0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10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endParaRPr lang="bn-IN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102294" y="406521"/>
                <a:ext cx="767711" cy="107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=</a:t>
                </a:r>
                <a:endParaRPr lang="bn-IN" sz="104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02958" y="352659"/>
                <a:ext cx="334094" cy="2094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4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endParaRPr lang="bn-IN" sz="104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92407" y="2248206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বা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79835" y="2388897"/>
            <a:ext cx="1428999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endParaRPr lang="bn-IN" sz="7600" b="1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78066" y="2248206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21285" y="2473156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723" y="4093808"/>
            <a:ext cx="1663900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bn-IN" sz="104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10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79451" y="4219176"/>
            <a:ext cx="1428999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8066" y="4040668"/>
            <a:ext cx="1370384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16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</a:t>
            </a:r>
            <a:endParaRPr lang="bn-IN" sz="11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3119" y="3801163"/>
            <a:ext cx="906795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n-IN" sz="7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38" name="Minus 37"/>
          <p:cNvSpPr/>
          <p:nvPr/>
        </p:nvSpPr>
        <p:spPr>
          <a:xfrm>
            <a:off x="7465182" y="4560339"/>
            <a:ext cx="1275685" cy="670134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 sz="13300" b="1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73970" y="5253935"/>
            <a:ext cx="694439" cy="1359864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7600" b="1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56091" y="4038904"/>
            <a:ext cx="301886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0400" b="1" dirty="0">
                <a:solidFill>
                  <a:srgbClr val="FF0000"/>
                </a:solidFill>
                <a:latin typeface="Kunstler Script" panose="030304020206070D0D06" pitchFamily="66" charset="0"/>
                <a:cs typeface="Times New Roman" panose="02020603050405020304" pitchFamily="18" charset="0"/>
              </a:rPr>
              <a:t>Ans.</a:t>
            </a:r>
            <a:endParaRPr lang="bn-IN" sz="10400" b="1" dirty="0">
              <a:solidFill>
                <a:srgbClr val="FF0000"/>
              </a:solidFill>
              <a:latin typeface="Kunstler Script" panose="030304020206070D0D06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3197" y="837045"/>
            <a:ext cx="9706361" cy="1937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dirty="0" smtClean="0">
                <a:solidFill>
                  <a:schemeClr val="bg1"/>
                </a:solidFill>
              </a:rPr>
              <a:t>মূল্যায়ন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3746" y="4169084"/>
            <a:ext cx="16688129" cy="51142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dirty="0" smtClean="0">
                <a:solidFill>
                  <a:srgbClr val="00B0F0"/>
                </a:solidFill>
              </a:rPr>
              <a:t>১।ঘাত কি?</a:t>
            </a:r>
          </a:p>
          <a:p>
            <a:pPr algn="ctr"/>
            <a:r>
              <a:rPr lang="bn-BD" dirty="0">
                <a:solidFill>
                  <a:srgbClr val="00B0F0"/>
                </a:solidFill>
              </a:rPr>
              <a:t>২</a:t>
            </a:r>
            <a:r>
              <a:rPr lang="bn-BD" dirty="0" smtClean="0">
                <a:solidFill>
                  <a:srgbClr val="00B0F0"/>
                </a:solidFill>
              </a:rPr>
              <a:t>।সূচক কি?</a:t>
            </a:r>
          </a:p>
          <a:p>
            <a:pPr algn="ctr"/>
            <a:r>
              <a:rPr lang="bn-BD" dirty="0" smtClean="0">
                <a:solidFill>
                  <a:srgbClr val="00B0F0"/>
                </a:solidFill>
              </a:rPr>
              <a:t>৩।</a:t>
            </a:r>
            <a:r>
              <a:rPr lang="bn-BD" dirty="0">
                <a:solidFill>
                  <a:srgbClr val="00B0F0"/>
                </a:solidFill>
              </a:rPr>
              <a:t> সূচকীয় রাশি কাকে বলে</a:t>
            </a:r>
            <a:r>
              <a:rPr lang="bn-BD" dirty="0" smtClean="0">
                <a:solidFill>
                  <a:srgbClr val="00B0F0"/>
                </a:solidFill>
              </a:rPr>
              <a:t>?</a:t>
            </a:r>
          </a:p>
          <a:p>
            <a:pPr algn="ctr"/>
            <a:r>
              <a:rPr lang="bn-BD" dirty="0" smtClean="0">
                <a:solidFill>
                  <a:srgbClr val="00B0F0"/>
                </a:solidFill>
              </a:rPr>
              <a:t>৪।</a:t>
            </a:r>
            <a:r>
              <a:rPr lang="en-US" sz="7900" dirty="0">
                <a:solidFill>
                  <a:srgbClr val="00B0F0"/>
                </a:solidFill>
              </a:rPr>
              <a:t>a</a:t>
            </a: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bn-BD" dirty="0" smtClean="0">
                <a:solidFill>
                  <a:srgbClr val="00B0F0"/>
                </a:solidFill>
              </a:rPr>
              <a:t>এ ভিত্তি কত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bn-BD" dirty="0" smtClean="0">
                <a:solidFill>
                  <a:srgbClr val="00B0F0"/>
                </a:solidFill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19519" y="7010400"/>
            <a:ext cx="1066800" cy="457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4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6903" y="992024"/>
            <a:ext cx="11238944" cy="1549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74" y="2541811"/>
            <a:ext cx="7119239" cy="370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03747" y="7733588"/>
            <a:ext cx="14729829" cy="23246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85240" y="7803511"/>
            <a:ext cx="1504271" cy="854907"/>
          </a:xfrm>
          <a:prstGeom prst="rect">
            <a:avLst/>
          </a:prstGeom>
          <a:noFill/>
        </p:spPr>
        <p:txBody>
          <a:bodyPr wrap="square" lIns="99798" tIns="49899" rIns="99798" bIns="49899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2x+1 </a:t>
            </a:r>
            <a:endParaRPr lang="bn-IN" sz="48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4096" y="8043547"/>
            <a:ext cx="588263" cy="2154366"/>
          </a:xfrm>
          <a:prstGeom prst="rect">
            <a:avLst/>
          </a:prstGeom>
          <a:noFill/>
        </p:spPr>
        <p:txBody>
          <a:bodyPr wrap="square" lIns="99798" tIns="49899" rIns="99798" bIns="49899" rtlCol="0">
            <a:spAutoFit/>
          </a:bodyPr>
          <a:lstStyle/>
          <a:p>
            <a:r>
              <a:rPr lang="en-US" sz="6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65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12842" y="8198524"/>
            <a:ext cx="3071547" cy="1248164"/>
          </a:xfrm>
          <a:prstGeom prst="rect">
            <a:avLst/>
          </a:prstGeom>
          <a:noFill/>
        </p:spPr>
        <p:txBody>
          <a:bodyPr wrap="square" lIns="99798" tIns="49899" rIns="99798" bIns="49899" rtlCol="0">
            <a:spAutoFit/>
          </a:bodyPr>
          <a:lstStyle/>
          <a:p>
            <a:r>
              <a:rPr lang="en-US" sz="7300" b="1" dirty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=128</a:t>
            </a:r>
            <a:endParaRPr lang="bn-IN" sz="73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84896" y="8353502"/>
            <a:ext cx="3576027" cy="1162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 করঃ</a:t>
            </a:r>
            <a:endParaRPr lang="en-US" sz="5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8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72386_116040691821222_100002458760012_140602_7892426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9524" y="1379470"/>
            <a:ext cx="16048751" cy="79039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05492" y="6493760"/>
            <a:ext cx="6726337" cy="27896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18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8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4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56306" y="599967"/>
            <a:ext cx="18476143" cy="93808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61023" tIns="80511" rIns="161023" bIns="80511" rtlCol="0" anchor="ctr"/>
          <a:lstStyle/>
          <a:p>
            <a:pPr algn="ctr"/>
            <a:r>
              <a:rPr lang="bn-BD" sz="9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9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9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9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 </a:t>
            </a:r>
          </a:p>
          <a:p>
            <a:pPr algn="ctr"/>
            <a:r>
              <a:rPr lang="bn-BD" sz="9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63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451" y="294622"/>
            <a:ext cx="5935009" cy="4851605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6323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37455" y="2231852"/>
            <a:ext cx="16688129" cy="751645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-10</a:t>
            </a:r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অধ্যায়ঃ৪র্থ</a:t>
            </a:r>
          </a:p>
          <a:p>
            <a:pPr algn="ctr"/>
            <a:r>
              <a:rPr lang="bn-BD" sz="7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সূচক ও লগারিদম</a:t>
            </a:r>
          </a:p>
        </p:txBody>
      </p:sp>
    </p:spTree>
    <p:extLst>
      <p:ext uri="{BB962C8B-B14F-4D97-AF65-F5344CB8AC3E}">
        <p14:creationId xmlns:p14="http://schemas.microsoft.com/office/powerpoint/2010/main" val="36687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3458" y="992024"/>
            <a:ext cx="16092125" cy="1549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15" y="2851768"/>
            <a:ext cx="8614573" cy="476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E:\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521" y="2851767"/>
            <a:ext cx="8180578" cy="476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80900" y="2076873"/>
            <a:ext cx="11664662" cy="6044161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9600" dirty="0">
                <a:solidFill>
                  <a:schemeClr val="bg1"/>
                </a:solidFill>
                <a:latin typeface="NikoshBAN" pitchFamily="2" charset="0"/>
                <a:ea typeface="Meiryo" pitchFamily="34" charset="-128"/>
                <a:cs typeface="NikoshBAN" pitchFamily="2" charset="0"/>
              </a:rPr>
              <a:t>আজকের পাঠঃসূচক</a:t>
            </a:r>
            <a:endParaRPr lang="en-US" sz="9600" dirty="0">
              <a:solidFill>
                <a:schemeClr val="bg1"/>
              </a:solidFill>
              <a:latin typeface="NikoshBAN" pitchFamily="2" charset="0"/>
              <a:ea typeface="Meiryo" pitchFamily="34" charset="-128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675" y="1611938"/>
            <a:ext cx="18690776" cy="7893552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8920" tIns="54460" rIns="108920" bIns="5446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960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শিক্ষার্থিরা</a:t>
            </a:r>
            <a:r>
              <a:rPr lang="en-US" sz="960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………</a:t>
            </a:r>
            <a:endParaRPr lang="bn-BD" sz="65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50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650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।সূচকীয় রাশি কী বলতে পারবে।                                                                   </a:t>
            </a:r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মূলদ সূচক ব্যাখ্যা করতে পারবে। </a:t>
            </a:r>
            <a:endParaRPr lang="en-US" sz="6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ধনাত্নক পূর্ণ  সাংকিক সুচক, শূন্য ও ঋণাত্নক পূর্ণ-সাংকিক সূচক ব্যাখ্যা করতে</a:t>
            </a:r>
            <a:r>
              <a:rPr lang="en-US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6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5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সূচকের  নিয়মাবলি প্রয়োগ করে সমস্যার  সমাধান করতে পারবে। </a:t>
            </a:r>
            <a:endParaRPr lang="bn-BD" sz="5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683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98111" y="512"/>
            <a:ext cx="3147984" cy="233445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sz="139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74100" y="3375800"/>
            <a:ext cx="2646185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ভিত্তি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5214463" y="2265776"/>
            <a:ext cx="1565453" cy="608487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05129" y="2879268"/>
            <a:ext cx="3140798" cy="233445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3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39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792045" y="374324"/>
            <a:ext cx="8136409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en-US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/</a:t>
            </a:r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ঘাত</a:t>
            </a:r>
            <a:r>
              <a:rPr lang="en-US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/</a:t>
            </a:r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পাওয়ার</a:t>
            </a:r>
            <a:endParaRPr lang="bn-IN" sz="10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15215257" y="2187737"/>
            <a:ext cx="1565453" cy="608487"/>
          </a:xfrm>
          <a:prstGeom prst="rightArrow">
            <a:avLst>
              <a:gd name="adj1" fmla="val 50000"/>
              <a:gd name="adj2" fmla="val 1446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175" y="4198591"/>
            <a:ext cx="21396142" cy="317226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BD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সূচকীয় রাশিঃ</a:t>
            </a:r>
            <a:r>
              <a:rPr lang="bn-IN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 </a:t>
            </a:r>
            <a:r>
              <a:rPr lang="bn-IN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ও ভিত্তি সম্বলিত রাশিকে সূচকীয় </a:t>
            </a:r>
            <a:r>
              <a:rPr lang="bn-IN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রাশি</a:t>
            </a:r>
            <a:r>
              <a:rPr lang="bn-BD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বলে</a:t>
            </a:r>
            <a:r>
              <a:rPr lang="bn-IN" sz="9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  <a:endParaRPr lang="bn-IN" sz="9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" y="6739364"/>
            <a:ext cx="2844033" cy="4505923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en-US" sz="1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ar-AE" sz="10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⁵</a:t>
            </a:r>
            <a:endParaRPr lang="en-US" sz="10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559394" y="7362199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692950" y="7059450"/>
            <a:ext cx="13102406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ভিত্তি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a ; 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  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5 ;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" y="8086855"/>
            <a:ext cx="2276615" cy="2755487"/>
            <a:chOff x="0" y="5054284"/>
            <a:chExt cx="1275396" cy="1722179"/>
          </a:xfrm>
        </p:grpSpPr>
        <p:sp>
          <p:nvSpPr>
            <p:cNvPr id="44" name="TextBox 43"/>
            <p:cNvSpPr txBox="1"/>
            <p:nvPr/>
          </p:nvSpPr>
          <p:spPr>
            <a:xfrm>
              <a:off x="0" y="5355180"/>
              <a:ext cx="983674" cy="1421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9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39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5071" y="5054284"/>
              <a:ext cx="520325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48" name="Right Arrow 47"/>
          <p:cNvSpPr/>
          <p:nvPr/>
        </p:nvSpPr>
        <p:spPr>
          <a:xfrm>
            <a:off x="3454636" y="9481902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692948" y="8888376"/>
            <a:ext cx="13102406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ভিত্তি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7 ; 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  </a:t>
            </a:r>
            <a:r>
              <a:rPr lang="en-US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;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822884" y="1638623"/>
            <a:ext cx="2646185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সহগ</a:t>
            </a:r>
            <a:endParaRPr lang="bn-IN" sz="11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ight Arrow 50"/>
          <p:cNvSpPr/>
          <p:nvPr/>
        </p:nvSpPr>
        <p:spPr>
          <a:xfrm rot="2041988">
            <a:off x="12196642" y="2917564"/>
            <a:ext cx="1746484" cy="545415"/>
          </a:xfrm>
          <a:prstGeom prst="rightArrow">
            <a:avLst>
              <a:gd name="adj1" fmla="val 50000"/>
              <a:gd name="adj2" fmla="val 14461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994638"/>
            <a:ext cx="2052649" cy="1975398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1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1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11600" b="1" dirty="0">
              <a:solidFill>
                <a:srgbClr val="FF000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74146" y="1523754"/>
            <a:ext cx="1520941" cy="3043470"/>
            <a:chOff x="1330033" y="1589670"/>
            <a:chExt cx="852055" cy="1902169"/>
          </a:xfrm>
        </p:grpSpPr>
        <p:sp>
          <p:nvSpPr>
            <p:cNvPr id="13" name="TextBox 12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14051" y="1589670"/>
              <a:ext cx="568037" cy="1902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41320" y="1523752"/>
            <a:ext cx="2201040" cy="2283975"/>
            <a:chOff x="1046015" y="1589670"/>
            <a:chExt cx="1233058" cy="1427485"/>
          </a:xfrm>
        </p:grpSpPr>
        <p:sp>
          <p:nvSpPr>
            <p:cNvPr id="17" name="TextBox 16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36978" y="1523752"/>
            <a:ext cx="4538079" cy="2283975"/>
            <a:chOff x="858979" y="1589670"/>
            <a:chExt cx="2542304" cy="1427485"/>
          </a:xfrm>
        </p:grpSpPr>
        <p:sp>
          <p:nvSpPr>
            <p:cNvPr id="20" name="TextBox 19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11036" y="1589670"/>
              <a:ext cx="169024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m+n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03628" y="3564812"/>
            <a:ext cx="1520941" cy="2283975"/>
            <a:chOff x="1330033" y="1589670"/>
            <a:chExt cx="852055" cy="1427485"/>
          </a:xfrm>
        </p:grpSpPr>
        <p:sp>
          <p:nvSpPr>
            <p:cNvPr id="24" name="TextBox 23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40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41320" y="3564812"/>
            <a:ext cx="2201040" cy="2283975"/>
            <a:chOff x="1046015" y="1589670"/>
            <a:chExt cx="1233058" cy="1427485"/>
          </a:xfrm>
        </p:grpSpPr>
        <p:sp>
          <p:nvSpPr>
            <p:cNvPr id="27" name="TextBox 26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74028" y="3444811"/>
            <a:ext cx="3907492" cy="2283975"/>
            <a:chOff x="858979" y="1589670"/>
            <a:chExt cx="2189040" cy="1427485"/>
          </a:xfrm>
        </p:grpSpPr>
        <p:sp>
          <p:nvSpPr>
            <p:cNvPr id="30" name="TextBox 29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10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11037" y="1589670"/>
              <a:ext cx="1336982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3+5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32" name="Right Arrow 31"/>
          <p:cNvSpPr/>
          <p:nvPr/>
        </p:nvSpPr>
        <p:spPr>
          <a:xfrm>
            <a:off x="201054" y="4661696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1233953" y="3572378"/>
            <a:ext cx="2565793" cy="2283975"/>
            <a:chOff x="858979" y="1589670"/>
            <a:chExt cx="1437398" cy="1427485"/>
          </a:xfrm>
        </p:grpSpPr>
        <p:sp>
          <p:nvSpPr>
            <p:cNvPr id="34" name="TextBox 33"/>
            <p:cNvSpPr txBox="1"/>
            <p:nvPr/>
          </p:nvSpPr>
          <p:spPr>
            <a:xfrm>
              <a:off x="858979" y="1937834"/>
              <a:ext cx="12192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a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11036" y="1589670"/>
              <a:ext cx="585341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77368" y="5621494"/>
            <a:ext cx="1520941" cy="2283975"/>
            <a:chOff x="1330033" y="1589670"/>
            <a:chExt cx="852055" cy="1427485"/>
          </a:xfrm>
        </p:grpSpPr>
        <p:sp>
          <p:nvSpPr>
            <p:cNvPr id="37" name="TextBox 36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614051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073545" y="5626936"/>
            <a:ext cx="2201040" cy="2283975"/>
            <a:chOff x="1046015" y="1589670"/>
            <a:chExt cx="1233058" cy="1427485"/>
          </a:xfrm>
        </p:grpSpPr>
        <p:sp>
          <p:nvSpPr>
            <p:cNvPr id="40" name="TextBox 39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p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936979" y="5621494"/>
            <a:ext cx="5100727" cy="2283975"/>
            <a:chOff x="858979" y="1589670"/>
            <a:chExt cx="2857508" cy="1427485"/>
          </a:xfrm>
        </p:grpSpPr>
        <p:sp>
          <p:nvSpPr>
            <p:cNvPr id="43" name="TextBox 42"/>
            <p:cNvSpPr txBox="1"/>
            <p:nvPr/>
          </p:nvSpPr>
          <p:spPr>
            <a:xfrm>
              <a:off x="858979" y="1937834"/>
              <a:ext cx="13231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11037" y="1589670"/>
              <a:ext cx="2005450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a+a+a</a:t>
              </a:r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45" name="Right Arrow 44"/>
          <p:cNvSpPr/>
          <p:nvPr/>
        </p:nvSpPr>
        <p:spPr>
          <a:xfrm>
            <a:off x="201054" y="6718380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1778046" y="5754502"/>
            <a:ext cx="3282984" cy="2283975"/>
            <a:chOff x="858979" y="1589670"/>
            <a:chExt cx="1839180" cy="1427485"/>
          </a:xfrm>
        </p:grpSpPr>
        <p:sp>
          <p:nvSpPr>
            <p:cNvPr id="47" name="TextBox 46"/>
            <p:cNvSpPr txBox="1"/>
            <p:nvPr/>
          </p:nvSpPr>
          <p:spPr>
            <a:xfrm>
              <a:off x="858979" y="1937834"/>
              <a:ext cx="1437398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p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10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11036" y="1589670"/>
              <a:ext cx="987123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3a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74146" y="7947511"/>
            <a:ext cx="2201040" cy="2283975"/>
            <a:chOff x="1330033" y="1589670"/>
            <a:chExt cx="1233058" cy="1427485"/>
          </a:xfrm>
        </p:grpSpPr>
        <p:sp>
          <p:nvSpPr>
            <p:cNvPr id="50" name="TextBox 49"/>
            <p:cNvSpPr txBox="1"/>
            <p:nvPr/>
          </p:nvSpPr>
          <p:spPr>
            <a:xfrm>
              <a:off x="1330033" y="1937834"/>
              <a:ext cx="56803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14051" y="1589670"/>
              <a:ext cx="949040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41318" y="7947511"/>
            <a:ext cx="3029525" cy="2283975"/>
            <a:chOff x="1046015" y="1589670"/>
            <a:chExt cx="1697188" cy="1427485"/>
          </a:xfrm>
        </p:grpSpPr>
        <p:sp>
          <p:nvSpPr>
            <p:cNvPr id="53" name="TextBox 52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11036" y="1589670"/>
              <a:ext cx="103216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936979" y="7947511"/>
            <a:ext cx="5280000" cy="2283975"/>
            <a:chOff x="858979" y="1589670"/>
            <a:chExt cx="2957940" cy="1427485"/>
          </a:xfrm>
        </p:grpSpPr>
        <p:sp>
          <p:nvSpPr>
            <p:cNvPr id="56" name="TextBox 55"/>
            <p:cNvSpPr txBox="1"/>
            <p:nvPr/>
          </p:nvSpPr>
          <p:spPr>
            <a:xfrm>
              <a:off x="858979" y="1937834"/>
              <a:ext cx="1323104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11036" y="1589670"/>
              <a:ext cx="2105883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5n+2n 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201054" y="9044395"/>
            <a:ext cx="1746484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1901693" y="7947511"/>
            <a:ext cx="3282984" cy="2283975"/>
            <a:chOff x="858979" y="1589670"/>
            <a:chExt cx="1839180" cy="1427485"/>
          </a:xfrm>
        </p:grpSpPr>
        <p:sp>
          <p:nvSpPr>
            <p:cNvPr id="60" name="TextBox 59"/>
            <p:cNvSpPr txBox="1"/>
            <p:nvPr/>
          </p:nvSpPr>
          <p:spPr>
            <a:xfrm>
              <a:off x="858979" y="1937834"/>
              <a:ext cx="1437398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x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11036" y="1589670"/>
              <a:ext cx="987123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7n</a:t>
              </a:r>
              <a:endParaRPr lang="bn-IN" sz="9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4929492" y="1689427"/>
            <a:ext cx="6850398" cy="6591897"/>
          </a:xfrm>
          <a:prstGeom prst="rect">
            <a:avLst/>
          </a:prstGeom>
          <a:solidFill>
            <a:srgbClr val="C00000"/>
          </a:solidFill>
          <a:ln>
            <a:solidFill>
              <a:srgbClr val="7030A0"/>
            </a:solidFill>
          </a:ln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en-US" sz="103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N.B: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গুণনের </a:t>
            </a:r>
            <a:r>
              <a:rPr lang="bn-IN" sz="103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ক্ষেত্রে একই ভিত্তির সূচক গুলো যোগ হয় ।</a:t>
            </a:r>
            <a:r>
              <a:rPr lang="bn-IN" sz="10300" b="1" dirty="0">
                <a:solidFill>
                  <a:srgbClr val="C0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bn-IN" sz="103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11380257" y="2473749"/>
            <a:ext cx="3282357" cy="545415"/>
          </a:xfrm>
          <a:prstGeom prst="rightArrow">
            <a:avLst>
              <a:gd name="adj1" fmla="val 50000"/>
              <a:gd name="adj2" fmla="val 13356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559" tIns="79279" rIns="158559" bIns="79279"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4843345" y="5647859"/>
            <a:ext cx="2201040" cy="2283975"/>
            <a:chOff x="1046015" y="1589670"/>
            <a:chExt cx="1233058" cy="1427485"/>
          </a:xfrm>
        </p:grpSpPr>
        <p:sp>
          <p:nvSpPr>
            <p:cNvPr id="65" name="TextBox 64"/>
            <p:cNvSpPr txBox="1"/>
            <p:nvPr/>
          </p:nvSpPr>
          <p:spPr>
            <a:xfrm>
              <a:off x="1046015" y="1937834"/>
              <a:ext cx="1032167" cy="107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10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</a:t>
              </a:r>
              <a:endParaRPr lang="bn-IN" sz="10400" b="1" dirty="0">
                <a:solidFill>
                  <a:schemeClr val="bg1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11036" y="1589670"/>
              <a:ext cx="568037" cy="98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9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bn-IN" sz="9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532585" y="2"/>
            <a:ext cx="17863286" cy="1787317"/>
          </a:xfrm>
          <a:prstGeom prst="rect">
            <a:avLst/>
          </a:prstGeom>
          <a:noFill/>
        </p:spPr>
        <p:txBody>
          <a:bodyPr wrap="square" lIns="158559" tIns="79279" rIns="158559" bIns="79279" rtlCol="0">
            <a:spAutoFit/>
          </a:bodyPr>
          <a:lstStyle/>
          <a:p>
            <a:pPr algn="ctr"/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সূচক</a:t>
            </a:r>
            <a:r>
              <a:rPr lang="bn-BD" sz="10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10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10400" b="1" dirty="0">
                <a:solidFill>
                  <a:srgbClr val="00B0F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সূত্রাবলীঃ- </a:t>
            </a:r>
            <a:endParaRPr lang="bn-IN" sz="10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456</TotalTime>
  <Words>657</Words>
  <Application>Microsoft Office PowerPoint</Application>
  <PresentationFormat>Custom</PresentationFormat>
  <Paragraphs>315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76</cp:revision>
  <dcterms:created xsi:type="dcterms:W3CDTF">2006-08-16T00:00:00Z</dcterms:created>
  <dcterms:modified xsi:type="dcterms:W3CDTF">2020-05-09T14:51:34Z</dcterms:modified>
</cp:coreProperties>
</file>