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3" r:id="rId2"/>
    <p:sldId id="258" r:id="rId3"/>
    <p:sldId id="272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9" r:id="rId12"/>
    <p:sldId id="270" r:id="rId13"/>
    <p:sldId id="271" r:id="rId14"/>
    <p:sldId id="267" r:id="rId15"/>
    <p:sldId id="266" r:id="rId16"/>
    <p:sldId id="268" r:id="rId17"/>
    <p:sldId id="25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B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58" autoAdjust="0"/>
  </p:normalViewPr>
  <p:slideViewPr>
    <p:cSldViewPr>
      <p:cViewPr varScale="1">
        <p:scale>
          <a:sx n="66" d="100"/>
          <a:sy n="66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37248-12B4-41CD-A6B7-53E35BFEEEA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CDC1E-34D8-4926-BE55-C2EFCA57E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32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6CDC1E-34D8-4926-BE55-C2EFCA57E29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58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CDC1E-34D8-4926-BE55-C2EFCA57E29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88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CDC1E-34D8-4926-BE55-C2EFCA57E29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CDC1E-34D8-4926-BE55-C2EFCA57E29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CDC1E-34D8-4926-BE55-C2EFCA57E29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4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  <p:sndAc>
          <p:stSnd>
            <p:snd r:embed="rId1" name="arrow.wav"/>
          </p:stSnd>
        </p:sndAc>
      </p:transition>
    </mc:Choice>
    <mc:Fallback xmlns="">
      <p:transition spd="slow" advClick="0" advTm="2000">
        <p:pull/>
        <p:sndAc>
          <p:stSnd>
            <p:snd r:embed="rId3" name="arrow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3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  <p:sndAc>
          <p:stSnd>
            <p:snd r:embed="rId1" name="arrow.wav"/>
          </p:stSnd>
        </p:sndAc>
      </p:transition>
    </mc:Choice>
    <mc:Fallback xmlns="">
      <p:transition spd="slow" advClick="0" advTm="2000">
        <p:pull/>
        <p:sndAc>
          <p:stSnd>
            <p:snd r:embed="rId3" name="arrow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1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  <p:sndAc>
          <p:stSnd>
            <p:snd r:embed="rId1" name="arrow.wav"/>
          </p:stSnd>
        </p:sndAc>
      </p:transition>
    </mc:Choice>
    <mc:Fallback xmlns="">
      <p:transition spd="slow" advClick="0" advTm="2000">
        <p:pull/>
        <p:sndAc>
          <p:stSnd>
            <p:snd r:embed="rId3" name="arrow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1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  <p:sndAc>
          <p:stSnd>
            <p:snd r:embed="rId1" name="arrow.wav"/>
          </p:stSnd>
        </p:sndAc>
      </p:transition>
    </mc:Choice>
    <mc:Fallback xmlns="">
      <p:transition spd="slow" advClick="0" advTm="2000">
        <p:pull/>
        <p:sndAc>
          <p:stSnd>
            <p:snd r:embed="rId3" name="arrow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18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  <p:sndAc>
          <p:stSnd>
            <p:snd r:embed="rId1" name="arrow.wav"/>
          </p:stSnd>
        </p:sndAc>
      </p:transition>
    </mc:Choice>
    <mc:Fallback xmlns="">
      <p:transition spd="slow" advClick="0" advTm="2000">
        <p:pull/>
        <p:sndAc>
          <p:stSnd>
            <p:snd r:embed="rId3" name="arrow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4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  <p:sndAc>
          <p:stSnd>
            <p:snd r:embed="rId1" name="arrow.wav"/>
          </p:stSnd>
        </p:sndAc>
      </p:transition>
    </mc:Choice>
    <mc:Fallback xmlns="">
      <p:transition spd="slow" advClick="0" advTm="2000">
        <p:pull/>
        <p:sndAc>
          <p:stSnd>
            <p:snd r:embed="rId3" name="arrow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8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  <p:sndAc>
          <p:stSnd>
            <p:snd r:embed="rId1" name="arrow.wav"/>
          </p:stSnd>
        </p:sndAc>
      </p:transition>
    </mc:Choice>
    <mc:Fallback xmlns="">
      <p:transition spd="slow" advClick="0" advTm="2000">
        <p:pull/>
        <p:sndAc>
          <p:stSnd>
            <p:snd r:embed="rId3" name="arrow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5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  <p:sndAc>
          <p:stSnd>
            <p:snd r:embed="rId1" name="arrow.wav"/>
          </p:stSnd>
        </p:sndAc>
      </p:transition>
    </mc:Choice>
    <mc:Fallback xmlns="">
      <p:transition spd="slow" advClick="0" advTm="2000">
        <p:pull/>
        <p:sndAc>
          <p:stSnd>
            <p:snd r:embed="rId3" name="arrow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5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  <p:sndAc>
          <p:stSnd>
            <p:snd r:embed="rId1" name="arrow.wav"/>
          </p:stSnd>
        </p:sndAc>
      </p:transition>
    </mc:Choice>
    <mc:Fallback xmlns="">
      <p:transition spd="slow" advClick="0" advTm="2000">
        <p:pull/>
        <p:sndAc>
          <p:stSnd>
            <p:snd r:embed="rId3" name="arrow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6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  <p:sndAc>
          <p:stSnd>
            <p:snd r:embed="rId1" name="arrow.wav"/>
          </p:stSnd>
        </p:sndAc>
      </p:transition>
    </mc:Choice>
    <mc:Fallback xmlns="">
      <p:transition spd="slow" advClick="0" advTm="2000">
        <p:pull/>
        <p:sndAc>
          <p:stSnd>
            <p:snd r:embed="rId3" name="arrow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  <p:sndAc>
          <p:stSnd>
            <p:snd r:embed="rId1" name="arrow.wav"/>
          </p:stSnd>
        </p:sndAc>
      </p:transition>
    </mc:Choice>
    <mc:Fallback xmlns="">
      <p:transition spd="slow" advClick="0" advTm="2000">
        <p:pull/>
        <p:sndAc>
          <p:stSnd>
            <p:snd r:embed="rId3" name="arrow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0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7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pull/>
        <p:sndAc>
          <p:stSnd>
            <p:snd r:embed="rId13" name="arrow.wav"/>
          </p:stSnd>
        </p:sndAc>
      </p:transition>
    </mc:Choice>
    <mc:Fallback xmlns="">
      <p:transition spd="slow" advClick="0" advTm="2000">
        <p:pull/>
        <p:sndAc>
          <p:stSnd>
            <p:snd r:embed="rId15" name="arrow.wav"/>
          </p:stSnd>
        </p:sndAc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4343"/>
            <a:ext cx="9144000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1066800"/>
            <a:ext cx="9144000" cy="1862048"/>
          </a:xfrm>
          <a:prstGeom prst="rect">
            <a:avLst/>
          </a:prstGeom>
        </p:spPr>
        <p:txBody>
          <a:bodyPr wrap="square">
            <a:prstTxWarp prst="textArchU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115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bn-BD" sz="115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বাইকে শুভেচ্ছা</a:t>
            </a:r>
            <a:endParaRPr lang="en-US" sz="115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8069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3" name="arrow.wav"/>
          </p:stSnd>
        </p:sndAc>
      </p:transition>
    </mc:Choice>
    <mc:Fallback xmlns="">
      <p:transition spd="slow">
        <p:fade/>
        <p:sndAc>
          <p:stSnd>
            <p:snd r:embed="rId6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25214" y="-18366"/>
            <a:ext cx="7123386" cy="2856131"/>
            <a:chOff x="725214" y="-18366"/>
            <a:chExt cx="7123386" cy="2856131"/>
          </a:xfrm>
        </p:grpSpPr>
        <p:sp>
          <p:nvSpPr>
            <p:cNvPr id="12" name="TextBox 11"/>
            <p:cNvSpPr txBox="1"/>
            <p:nvPr/>
          </p:nvSpPr>
          <p:spPr>
            <a:xfrm>
              <a:off x="725214" y="1889835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B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24400" y="2191434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C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317734" y="-18366"/>
              <a:ext cx="6530866" cy="2492976"/>
              <a:chOff x="1317734" y="-18366"/>
              <a:chExt cx="6530866" cy="2492976"/>
            </a:xfrm>
          </p:grpSpPr>
          <p:sp>
            <p:nvSpPr>
              <p:cNvPr id="3" name="Isosceles Triangle 2"/>
              <p:cNvSpPr/>
              <p:nvPr/>
            </p:nvSpPr>
            <p:spPr>
              <a:xfrm>
                <a:off x="1317734" y="371788"/>
                <a:ext cx="3581400" cy="1810435"/>
              </a:xfrm>
              <a:prstGeom prst="triangle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/>
              </a:p>
            </p:txBody>
          </p:sp>
          <p:cxnSp>
            <p:nvCxnSpPr>
              <p:cNvPr id="5" name="Straight Connector 4"/>
              <p:cNvCxnSpPr>
                <a:stCxn id="3" idx="4"/>
              </p:cNvCxnSpPr>
              <p:nvPr/>
            </p:nvCxnSpPr>
            <p:spPr>
              <a:xfrm>
                <a:off x="4899134" y="2182223"/>
                <a:ext cx="2247900" cy="0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>
                <a:stCxn id="3" idx="4"/>
              </p:cNvCxnSpPr>
              <p:nvPr/>
            </p:nvCxnSpPr>
            <p:spPr>
              <a:xfrm flipV="1">
                <a:off x="4899134" y="694955"/>
                <a:ext cx="1524000" cy="1487268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2552700" y="-18366"/>
                <a:ext cx="4191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A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781800" y="304800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E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391400" y="1889835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D</a:t>
                </a:r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0" y="2788386"/>
            <a:ext cx="9144000" cy="2031325"/>
          </a:xfrm>
          <a:prstGeom prst="rect">
            <a:avLst/>
          </a:prstGeom>
          <a:gradFill>
            <a:gsLst>
              <a:gs pos="0">
                <a:schemeClr val="accent3">
                  <a:tint val="65000"/>
                  <a:satMod val="270000"/>
                </a:schemeClr>
              </a:gs>
              <a:gs pos="73000">
                <a:schemeClr val="accent3">
                  <a:tint val="60000"/>
                  <a:satMod val="300000"/>
                  <a:lumMod val="0"/>
                  <a:lumOff val="100000"/>
                  <a:alpha val="90000"/>
                </a:schemeClr>
              </a:gs>
              <a:gs pos="100000">
                <a:schemeClr val="accent3">
                  <a:tint val="29000"/>
                  <a:satMod val="40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 নির্বচনঃ মনে করি, 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ABC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একটি ত্রিভুজ। প্রমান করতে হবে যে, 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BAC+ 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ABC+ 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ACB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দুই সমকোণ।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52400" y="4953000"/>
            <a:ext cx="9151884" cy="25853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অংকনঃ 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BC</a:t>
            </a:r>
            <a:r>
              <a:rPr lang="bn-BD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বাহুকে 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D</a:t>
            </a:r>
            <a:r>
              <a:rPr lang="bn-BD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পর্যন্ত বর্ধিত করি এবং 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BA</a:t>
            </a:r>
            <a:r>
              <a:rPr lang="bn-BD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রেখার সমান্তরাল করে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CE</a:t>
            </a:r>
            <a:r>
              <a:rPr lang="bn-BD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রেখা আঁকি।   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3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0" y="3657600"/>
            <a:ext cx="9144000" cy="4308872"/>
          </a:xfrm>
          <a:prstGeom prst="rect">
            <a:avLst/>
          </a:prstGeom>
          <a:gradFill>
            <a:gsLst>
              <a:gs pos="0">
                <a:schemeClr val="accent3">
                  <a:tint val="65000"/>
                  <a:satMod val="270000"/>
                </a:schemeClr>
              </a:gs>
              <a:gs pos="76000">
                <a:schemeClr val="accent3">
                  <a:tint val="60000"/>
                  <a:satMod val="300000"/>
                  <a:lumMod val="0"/>
                  <a:lumOff val="100000"/>
                  <a:alpha val="7000"/>
                </a:schemeClr>
              </a:gs>
              <a:gs pos="100000">
                <a:schemeClr val="accent3">
                  <a:tint val="29000"/>
                  <a:satMod val="400000"/>
                </a:schemeClr>
              </a:gs>
            </a:gsLst>
            <a:lin ang="162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প্রমাণঃ যেহেতু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BA</a:t>
            </a:r>
            <a:r>
              <a:rPr lang="bn-BD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CD </a:t>
            </a:r>
            <a:r>
              <a:rPr lang="bn-BD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রেখাদ্বয় পরস্পর সমান্তরাল এবং 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AC</a:t>
            </a:r>
            <a:r>
              <a:rPr lang="bn-BD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রেখা ছেদক ,</a:t>
            </a:r>
          </a:p>
          <a:p>
            <a:pPr algn="ctr"/>
            <a:endParaRPr lang="bn-BD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অতএব </a:t>
            </a:r>
            <a:r>
              <a:rPr lang="en-US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bn-BD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BAC</a:t>
            </a:r>
            <a:r>
              <a:rPr lang="bn-BD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=একান্তর </a:t>
            </a:r>
            <a:r>
              <a:rPr lang="en-US" sz="5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bn-BD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ACD</a:t>
            </a:r>
            <a:r>
              <a:rPr lang="bn-BD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2400" dirty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24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  <a:p>
            <a:endParaRPr lang="en-US" sz="2000" dirty="0">
              <a:latin typeface="Nikosh" pitchFamily="2" charset="0"/>
              <a:cs typeface="Nikosh" pitchFamily="2" charset="0"/>
            </a:endParaRPr>
          </a:p>
          <a:p>
            <a:endParaRPr lang="bn-BD" sz="2000" dirty="0">
              <a:latin typeface="Nikosh" pitchFamily="2" charset="0"/>
              <a:cs typeface="Nikosh" pitchFamily="2" charset="0"/>
            </a:endParaRPr>
          </a:p>
          <a:p>
            <a:endParaRPr lang="en-US" sz="2000" dirty="0">
              <a:latin typeface="Nikosh" pitchFamily="2" charset="0"/>
              <a:cs typeface="Nikosh" pitchFamily="2" charset="0"/>
            </a:endParaRPr>
          </a:p>
          <a:p>
            <a:endParaRPr lang="en-US" sz="20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AB8BE09-6031-42DB-84F1-264D53E03314}"/>
              </a:ext>
            </a:extLst>
          </p:cNvPr>
          <p:cNvCxnSpPr>
            <a:cxnSpLocks/>
          </p:cNvCxnSpPr>
          <p:nvPr/>
        </p:nvCxnSpPr>
        <p:spPr>
          <a:xfrm flipV="1">
            <a:off x="1752600" y="838200"/>
            <a:ext cx="1219200" cy="1748135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A2A7570-C5DA-4D94-9E66-3F061E87D931}"/>
              </a:ext>
            </a:extLst>
          </p:cNvPr>
          <p:cNvCxnSpPr>
            <a:cxnSpLocks/>
          </p:cNvCxnSpPr>
          <p:nvPr/>
        </p:nvCxnSpPr>
        <p:spPr>
          <a:xfrm>
            <a:off x="2971800" y="845026"/>
            <a:ext cx="3657600" cy="2854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60CD27D-122F-4BD9-BA78-1248708B282B}"/>
              </a:ext>
            </a:extLst>
          </p:cNvPr>
          <p:cNvCxnSpPr>
            <a:cxnSpLocks/>
          </p:cNvCxnSpPr>
          <p:nvPr/>
        </p:nvCxnSpPr>
        <p:spPr>
          <a:xfrm>
            <a:off x="1752600" y="2601228"/>
            <a:ext cx="35433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C5B1969-605D-41EF-AC89-37A84D3A74C4}"/>
              </a:ext>
            </a:extLst>
          </p:cNvPr>
          <p:cNvCxnSpPr>
            <a:cxnSpLocks/>
          </p:cNvCxnSpPr>
          <p:nvPr/>
        </p:nvCxnSpPr>
        <p:spPr>
          <a:xfrm flipV="1">
            <a:off x="5295900" y="866745"/>
            <a:ext cx="1409700" cy="171512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BF7C25D-D746-4D5C-A084-A656D58B002B}"/>
              </a:ext>
            </a:extLst>
          </p:cNvPr>
          <p:cNvCxnSpPr/>
          <p:nvPr/>
        </p:nvCxnSpPr>
        <p:spPr>
          <a:xfrm>
            <a:off x="2990850" y="853093"/>
            <a:ext cx="2305050" cy="174171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28AD87B-9330-4DB9-8B90-2FC0A27614DD}"/>
              </a:ext>
            </a:extLst>
          </p:cNvPr>
          <p:cNvSpPr txBox="1"/>
          <p:nvPr/>
        </p:nvSpPr>
        <p:spPr>
          <a:xfrm>
            <a:off x="2819400" y="191248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F936FAA-3C42-4F05-A552-1B3E0821A913}"/>
              </a:ext>
            </a:extLst>
          </p:cNvPr>
          <p:cNvSpPr txBox="1"/>
          <p:nvPr/>
        </p:nvSpPr>
        <p:spPr>
          <a:xfrm>
            <a:off x="1447800" y="2594807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82045F6-ABCB-4268-B4DB-099AB1F2547F}"/>
              </a:ext>
            </a:extLst>
          </p:cNvPr>
          <p:cNvSpPr txBox="1"/>
          <p:nvPr/>
        </p:nvSpPr>
        <p:spPr>
          <a:xfrm>
            <a:off x="6705600" y="33534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5C5A693-BFC6-4985-A12B-C082EB390376}"/>
              </a:ext>
            </a:extLst>
          </p:cNvPr>
          <p:cNvSpPr txBox="1"/>
          <p:nvPr/>
        </p:nvSpPr>
        <p:spPr>
          <a:xfrm>
            <a:off x="5276850" y="248634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  <p:sndAc>
          <p:stSnd>
            <p:snd r:embed="rId3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71" y="3389531"/>
            <a:ext cx="9144000" cy="33547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bn-BD" sz="32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আবার, যেহেতু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BA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CE 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রেখাদ্বয় পরস্পর সমান্তরাল এবং 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BD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রেখা তাদের ছেদক ,</a:t>
            </a:r>
          </a:p>
          <a:p>
            <a:r>
              <a:rPr lang="bn-BD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অতএব 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ABC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=অনুরূপ  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ECD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200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676400" y="0"/>
            <a:ext cx="7239000" cy="4267200"/>
            <a:chOff x="1676400" y="0"/>
            <a:chExt cx="7239000" cy="4267200"/>
          </a:xfrm>
        </p:grpSpPr>
        <p:sp>
          <p:nvSpPr>
            <p:cNvPr id="26" name="Arc 25"/>
            <p:cNvSpPr/>
            <p:nvPr/>
          </p:nvSpPr>
          <p:spPr>
            <a:xfrm>
              <a:off x="2895600" y="1371600"/>
              <a:ext cx="533400" cy="2438400"/>
            </a:xfrm>
            <a:prstGeom prst="arc">
              <a:avLst>
                <a:gd name="adj1" fmla="val 16177290"/>
                <a:gd name="adj2" fmla="val 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>
              <a:off x="5715000" y="1143000"/>
              <a:ext cx="533400" cy="3124200"/>
            </a:xfrm>
            <a:prstGeom prst="arc">
              <a:avLst>
                <a:gd name="adj1" fmla="val 16295229"/>
                <a:gd name="adj2" fmla="val 2008504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676400" y="0"/>
              <a:ext cx="7239000" cy="3914239"/>
              <a:chOff x="1676400" y="0"/>
              <a:chExt cx="7239000" cy="3914239"/>
            </a:xfrm>
          </p:grpSpPr>
          <p:cxnSp>
            <p:nvCxnSpPr>
              <p:cNvPr id="4" name="Straight Connector 3"/>
              <p:cNvCxnSpPr/>
              <p:nvPr/>
            </p:nvCxnSpPr>
            <p:spPr>
              <a:xfrm rot="5400000" flipH="1" flipV="1">
                <a:off x="1943100" y="419100"/>
                <a:ext cx="2438400" cy="1905000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 flipV="1">
                <a:off x="4686300" y="571500"/>
                <a:ext cx="2362200" cy="1676400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209800" y="2590800"/>
                <a:ext cx="6705600" cy="1588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3352800" y="0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Nikosh" pitchFamily="2" charset="0"/>
                    <a:cs typeface="Nikosh" pitchFamily="2" charset="0"/>
                  </a:rPr>
                  <a:t>A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2590800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" pitchFamily="2" charset="0"/>
                    <a:cs typeface="Nikosh" pitchFamily="2" charset="0"/>
                  </a:rPr>
                  <a:t>B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876800" y="2667000"/>
                <a:ext cx="381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" pitchFamily="2" charset="0"/>
                    <a:cs typeface="Nikosh" pitchFamily="2" charset="0"/>
                  </a:rPr>
                  <a:t>C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781800" y="304800"/>
                <a:ext cx="53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E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8305800" y="2590800"/>
                <a:ext cx="381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D 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626346"/>
            <a:ext cx="8991600" cy="32316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bn-BD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BAC+</a:t>
            </a:r>
            <a:r>
              <a:rPr lang="en-US" sz="36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&lt;</a:t>
            </a:r>
            <a:r>
              <a:rPr lang="bn-BD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ABC=</a:t>
            </a:r>
            <a:r>
              <a:rPr lang="en-US" sz="40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&lt;</a:t>
            </a:r>
            <a:r>
              <a:rPr lang="bn-BD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ACE+ </a:t>
            </a:r>
            <a:r>
              <a:rPr lang="en-US" sz="40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bn-BD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ECD</a:t>
            </a:r>
            <a:r>
              <a:rPr lang="bn-BD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&lt;ACD..............(</a:t>
            </a:r>
            <a:r>
              <a:rPr lang="bn-BD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</a:p>
          <a:p>
            <a:r>
              <a:rPr lang="bn-BD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সমীকরণ (১) এর উভয়পক্ষে</a:t>
            </a:r>
            <a:r>
              <a:rPr lang="en-US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&lt;ACB</a:t>
            </a:r>
            <a:r>
              <a:rPr lang="bn-BD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যোগ করে পাই,</a:t>
            </a:r>
            <a:endParaRPr lang="en-US" sz="28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bn-BD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BAC+</a:t>
            </a:r>
            <a:r>
              <a:rPr lang="en-US" sz="40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&lt;</a:t>
            </a:r>
            <a:r>
              <a:rPr lang="bn-BD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ABC+ &lt;ACB</a:t>
            </a:r>
            <a:r>
              <a:rPr lang="bn-BD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&lt;ACD+ &lt;ACB</a:t>
            </a:r>
            <a:r>
              <a:rPr lang="bn-BD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BD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 </a:t>
            </a:r>
            <a:r>
              <a:rPr lang="en-US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&lt;ACD+ &lt;ACB</a:t>
            </a:r>
            <a:r>
              <a:rPr lang="bn-BD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দুই সমকোণ। </a:t>
            </a:r>
          </a:p>
          <a:p>
            <a:r>
              <a:rPr lang="bn-BD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অতএব </a:t>
            </a:r>
            <a:r>
              <a:rPr lang="en-US" sz="40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bn-BD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BAC+</a:t>
            </a:r>
            <a:r>
              <a:rPr lang="en-US" sz="40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&lt;</a:t>
            </a:r>
            <a:r>
              <a:rPr lang="bn-BD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ABC+ &lt;ACB</a:t>
            </a:r>
            <a:r>
              <a:rPr lang="bn-BD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 দুই সমকোণ। (প্রমাণিত) </a:t>
            </a:r>
            <a:endParaRPr lang="en-US" sz="28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7200" y="0"/>
            <a:ext cx="7924800" cy="3723620"/>
            <a:chOff x="457200" y="0"/>
            <a:chExt cx="7924800" cy="3723620"/>
          </a:xfrm>
        </p:grpSpPr>
        <p:grpSp>
          <p:nvGrpSpPr>
            <p:cNvPr id="48" name="Group 47"/>
            <p:cNvGrpSpPr/>
            <p:nvPr/>
          </p:nvGrpSpPr>
          <p:grpSpPr>
            <a:xfrm>
              <a:off x="914400" y="152400"/>
              <a:ext cx="7239000" cy="2820988"/>
              <a:chOff x="914400" y="152400"/>
              <a:chExt cx="7239000" cy="2820988"/>
            </a:xfrm>
          </p:grpSpPr>
          <p:cxnSp>
            <p:nvCxnSpPr>
              <p:cNvPr id="4" name="Straight Connector 3"/>
              <p:cNvCxnSpPr/>
              <p:nvPr/>
            </p:nvCxnSpPr>
            <p:spPr>
              <a:xfrm rot="5400000">
                <a:off x="571500" y="495300"/>
                <a:ext cx="2819400" cy="2133600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rot="5400000">
                <a:off x="4495800" y="609600"/>
                <a:ext cx="2743200" cy="1981200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6200000" flipH="1">
                <a:off x="2552700" y="647700"/>
                <a:ext cx="2819400" cy="1828800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914400" y="2971800"/>
                <a:ext cx="7239000" cy="1588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2133600" y="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" pitchFamily="2" charset="0"/>
                  <a:cs typeface="Nikosh" pitchFamily="2" charset="0"/>
                </a:rPr>
                <a:t> A 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57200" y="2895600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Nikosh" pitchFamily="2" charset="0"/>
                  <a:cs typeface="Nikosh" pitchFamily="2" charset="0"/>
                </a:rPr>
                <a:t>B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800600" y="32004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" pitchFamily="2" charset="0"/>
                  <a:cs typeface="Nikosh" pitchFamily="2" charset="0"/>
                </a:rPr>
                <a:t>C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77200" y="3124200"/>
              <a:ext cx="304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" pitchFamily="2" charset="0"/>
                  <a:cs typeface="Nikosh" pitchFamily="2" charset="0"/>
                </a:rPr>
                <a:t>D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257800" y="0"/>
              <a:ext cx="2209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               E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096537" y="457200"/>
            <a:ext cx="7225990" cy="1981200"/>
            <a:chOff x="1181100" y="0"/>
            <a:chExt cx="5486400" cy="1981200"/>
          </a:xfrm>
        </p:grpSpPr>
        <p:sp>
          <p:nvSpPr>
            <p:cNvPr id="2" name="TextBox 1"/>
            <p:cNvSpPr txBox="1"/>
            <p:nvPr/>
          </p:nvSpPr>
          <p:spPr>
            <a:xfrm>
              <a:off x="1181100" y="685800"/>
              <a:ext cx="54864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60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দলীয় কাজ </a:t>
              </a:r>
              <a:endPara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Down Arrow 2"/>
            <p:cNvSpPr/>
            <p:nvPr/>
          </p:nvSpPr>
          <p:spPr>
            <a:xfrm>
              <a:off x="1447800" y="0"/>
              <a:ext cx="4953000" cy="1981200"/>
            </a:xfrm>
            <a:prstGeom prst="downArrow">
              <a:avLst>
                <a:gd name="adj1" fmla="val 50000"/>
                <a:gd name="adj2" fmla="val 5363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0" y="3124200"/>
            <a:ext cx="9144000" cy="6440225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ত্রিভুজ 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ABC</a:t>
            </a:r>
            <a:r>
              <a:rPr lang="bn-BD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এর 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bn-BD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ABC=90</a:t>
            </a:r>
            <a:r>
              <a:rPr lang="en-US" sz="3600" b="1" baseline="100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BD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&lt;</a:t>
            </a:r>
            <a:r>
              <a:rPr lang="bn-BD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BAC=48</a:t>
            </a:r>
            <a:r>
              <a:rPr lang="en-US" sz="3600" b="1" baseline="100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BD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এবং 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BD, AC</a:t>
            </a:r>
            <a:r>
              <a:rPr lang="bn-BD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এর উপর লম্ব। চিত্রটি আঁক এবং অবশিষ্ট কোণগুলোর মান নির্ণয় কর।   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dirty="0">
              <a:solidFill>
                <a:schemeClr val="tx2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endParaRPr lang="en-US" sz="1050" dirty="0">
              <a:solidFill>
                <a:schemeClr val="tx2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endParaRPr lang="en-US" sz="1050" dirty="0">
              <a:solidFill>
                <a:schemeClr val="tx2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endParaRPr lang="en-US" sz="1050" dirty="0">
              <a:solidFill>
                <a:schemeClr val="tx2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endParaRPr lang="en-US" sz="1050" dirty="0">
              <a:solidFill>
                <a:schemeClr val="tx2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endParaRPr lang="en-US" sz="1050" dirty="0">
              <a:solidFill>
                <a:schemeClr val="tx2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2000" dirty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3600" dirty="0">
              <a:solidFill>
                <a:schemeClr val="tx2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447800" y="-25400"/>
            <a:ext cx="5029200" cy="2362200"/>
            <a:chOff x="0" y="152400"/>
            <a:chExt cx="5029200" cy="2362200"/>
          </a:xfrm>
        </p:grpSpPr>
        <p:sp>
          <p:nvSpPr>
            <p:cNvPr id="2" name="TextBox 1"/>
            <p:cNvSpPr txBox="1"/>
            <p:nvPr/>
          </p:nvSpPr>
          <p:spPr>
            <a:xfrm>
              <a:off x="152400" y="685800"/>
              <a:ext cx="4876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>
                  <a:latin typeface="Nikosh" pitchFamily="2" charset="0"/>
                  <a:cs typeface="Nikosh" pitchFamily="2" charset="0"/>
                </a:rPr>
                <a:t>  </a:t>
              </a:r>
              <a:r>
                <a:rPr lang="bn-BD" sz="8000" dirty="0">
                  <a:ln>
                    <a:solidFill>
                      <a:srgbClr val="FF0000"/>
                    </a:solidFill>
                  </a:ln>
                  <a:solidFill>
                    <a:srgbClr val="FFFF00"/>
                  </a:solidFill>
                  <a:effectLst>
                    <a:glow rad="1397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  <a:r>
                <a:rPr lang="bn-BD" sz="8000" dirty="0">
                  <a:ln>
                    <a:solidFill>
                      <a:srgbClr val="FF0000"/>
                    </a:solidFill>
                  </a:ln>
                  <a:solidFill>
                    <a:srgbClr val="FFFF00"/>
                  </a:solidFill>
                  <a:effectLst>
                    <a:glow rad="1397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Nikosh" pitchFamily="2" charset="0"/>
                  <a:cs typeface="Nikosh" pitchFamily="2" charset="0"/>
                </a:rPr>
                <a:t> </a:t>
              </a:r>
              <a:endParaRPr lang="en-US" sz="800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4" name="Notched Right Arrow 3"/>
            <p:cNvSpPr/>
            <p:nvPr/>
          </p:nvSpPr>
          <p:spPr>
            <a:xfrm>
              <a:off x="0" y="152400"/>
              <a:ext cx="4724400" cy="2362200"/>
            </a:xfrm>
            <a:prstGeom prst="notched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0" y="2819401"/>
            <a:ext cx="9144000" cy="41549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44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১।ত্রিভুজের তিন কোণের সমষ্টি কত?    </a:t>
            </a:r>
          </a:p>
          <a:p>
            <a:pPr algn="ctr"/>
            <a:r>
              <a:rPr lang="bn-BD" sz="44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২।ত্রিভুজের দুটি কোণ ৩০ ও৭০ অপর কোনটি কত?  </a:t>
            </a:r>
          </a:p>
          <a:p>
            <a:pPr algn="ctr"/>
            <a:r>
              <a:rPr lang="bn-BD" sz="44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৩। ত্রিভুজের দুটি কোণ ৪০ও৫০ হলে ত্রিভুজটির নাম কী?   </a:t>
            </a:r>
            <a:endParaRPr lang="en-US" sz="4400" b="1" dirty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  <p:sndAc>
          <p:stSnd>
            <p:snd r:embed="rId3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838200"/>
            <a:ext cx="5791200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8000" dirty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   </a:t>
            </a:r>
            <a:endParaRPr lang="en-US" sz="8000" dirty="0">
              <a:ln>
                <a:solidFill>
                  <a:srgbClr val="00B050"/>
                </a:solidFill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228600" y="1828800"/>
            <a:ext cx="8686800" cy="5334000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 তিন কোণের সমষ্টি দুই সমকোণের সমান, বাড়ী থেকে পড়ে আসবে।   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arrow.wav"/>
          </p:stSnd>
        </p:sndAc>
      </p:transition>
    </mc:Choice>
    <mc:Fallback xmlns="">
      <p:transition spd="slow">
        <p:blinds dir="vert"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OSSOM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600200"/>
            <a:ext cx="8610600" cy="5105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0"/>
            <a:ext cx="8610600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b="1" dirty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9600" dirty="0">
                <a:latin typeface="Nikosh" pitchFamily="2" charset="0"/>
                <a:cs typeface="Nikosh" pitchFamily="2" charset="0"/>
              </a:rPr>
              <a:t> </a:t>
            </a:r>
            <a:endParaRPr lang="en-US" sz="9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66800"/>
            <a:ext cx="9144000" cy="40626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মিতা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রানী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গোমস্তা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কলকলিয়া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জি,সি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ফকিরহাট,বাগেরহাট,খুলনা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4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129451"/>
            <a:ext cx="9144000" cy="172854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n>
                  <a:solidFill>
                    <a:srgbClr val="FF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শ্রেনি-সপ্তম</a:t>
            </a:r>
          </a:p>
          <a:p>
            <a:pPr algn="ctr"/>
            <a:r>
              <a:rPr lang="bn-BD" sz="5400" dirty="0">
                <a:ln>
                  <a:solidFill>
                    <a:srgbClr val="FF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বিষয়- জ্যামিতি</a:t>
            </a:r>
          </a:p>
          <a:p>
            <a:pPr algn="ctr"/>
            <a:r>
              <a:rPr lang="bn-BD" sz="5400" dirty="0">
                <a:ln>
                  <a:solidFill>
                    <a:srgbClr val="FF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সময়-</a:t>
            </a:r>
            <a:r>
              <a:rPr lang="en-US" sz="5400" dirty="0">
                <a:ln>
                  <a:solidFill>
                    <a:srgbClr val="FF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n>
                  <a:solidFill>
                    <a:srgbClr val="FF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5400" dirty="0">
                <a:ln>
                  <a:solidFill>
                    <a:srgbClr val="FF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bn-BD" sz="5400" dirty="0">
                <a:ln>
                  <a:solidFill>
                    <a:srgbClr val="FF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</a:p>
          <a:p>
            <a:pPr algn="ctr"/>
            <a:r>
              <a:rPr lang="bn-BD" sz="5400" dirty="0">
                <a:ln>
                  <a:solidFill>
                    <a:srgbClr val="FF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তারিখ-</a:t>
            </a:r>
            <a:r>
              <a:rPr lang="en-US" sz="5400" dirty="0">
                <a:ln>
                  <a:solidFill>
                    <a:srgbClr val="FF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----------------।</a:t>
            </a:r>
            <a:endParaRPr lang="en-US" sz="4000" dirty="0">
              <a:ln>
                <a:solidFill>
                  <a:srgbClr val="FF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1371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782665"/>
            <a:ext cx="9144000" cy="20753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60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71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Doel-1612i3\Desktop\gm khan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2819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0" t="2000" r="14161" b="-3332"/>
          <a:stretch/>
        </p:blipFill>
        <p:spPr bwMode="auto">
          <a:xfrm>
            <a:off x="4038600" y="152400"/>
            <a:ext cx="4191000" cy="2780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33800"/>
            <a:ext cx="32004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7796"/>
          <a:stretch/>
        </p:blipFill>
        <p:spPr bwMode="auto">
          <a:xfrm>
            <a:off x="4114800" y="3581400"/>
            <a:ext cx="39624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7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94179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reflection blurRad="6350" stA="50000" endA="300" endPos="555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endParaRPr lang="en-U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sz="72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</a:t>
            </a:r>
            <a:r>
              <a:rPr lang="bn-BD" sz="72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bn-BD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b="1" spc="50" dirty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7200" b="1" spc="50" dirty="0">
              <a:ln w="11430">
                <a:solidFill>
                  <a:srgbClr val="FF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endParaRPr lang="en-US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3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8991600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bn-BD" sz="60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  <a:reflection blurRad="6350" stA="60000" endA="900" endPos="60000" dist="60007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শিক্ষার্থীরাঃ</a:t>
            </a:r>
            <a:r>
              <a:rPr lang="bn-BD" sz="60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  <a:reflection blurRad="6350" stA="60000" endA="900" endPos="60000" dist="60007" dir="5400000" sy="-100000" algn="bl" rotWithShape="0"/>
                </a:effectLst>
                <a:latin typeface="Nikosh" pitchFamily="2" charset="0"/>
                <a:cs typeface="Nikosh" pitchFamily="2" charset="0"/>
              </a:rPr>
              <a:t>  </a:t>
            </a:r>
            <a:endParaRPr lang="en-US" sz="6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5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  <a:reflection blurRad="6350" stA="60000" endA="900" endPos="60000" dist="60007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" y="2286000"/>
            <a:ext cx="8610600" cy="37856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bn-BD" sz="480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 তিন কোণের সমষ্টি কত তা বলতে পারবে। </a:t>
            </a:r>
          </a:p>
          <a:p>
            <a:r>
              <a:rPr lang="bn-BD" sz="480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# ত্রিভুজের দুই কোণ জানা থাকলে ত্রিভুজের অপর কোণের মান কত তা  বলতে  পারবে।        </a:t>
            </a:r>
            <a:endParaRPr lang="en-US" sz="4800" dirty="0">
              <a:ln>
                <a:solidFill>
                  <a:srgbClr val="FF0000"/>
                </a:solidFill>
              </a:ln>
              <a:solidFill>
                <a:srgbClr val="FFFF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90885" y="591875"/>
            <a:ext cx="5220317" cy="3207517"/>
            <a:chOff x="1828799" y="236575"/>
            <a:chExt cx="5607507" cy="4284342"/>
          </a:xfrm>
          <a:noFill/>
          <a:effectLst/>
        </p:grpSpPr>
        <p:grpSp>
          <p:nvGrpSpPr>
            <p:cNvPr id="3" name="Group 19"/>
            <p:cNvGrpSpPr/>
            <p:nvPr/>
          </p:nvGrpSpPr>
          <p:grpSpPr>
            <a:xfrm>
              <a:off x="2154382" y="457200"/>
              <a:ext cx="4703618" cy="2992581"/>
              <a:chOff x="2154382" y="457200"/>
              <a:chExt cx="4703618" cy="2992581"/>
            </a:xfrm>
            <a:grpFill/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2154382" y="3449781"/>
                <a:ext cx="4703618" cy="0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1780944" y="846174"/>
                <a:ext cx="2971798" cy="2209800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4343400" y="457200"/>
                <a:ext cx="2514600" cy="2992581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/>
            <p:cNvSpPr txBox="1"/>
            <p:nvPr/>
          </p:nvSpPr>
          <p:spPr>
            <a:xfrm>
              <a:off x="1828799" y="3657600"/>
              <a:ext cx="1191491" cy="86331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C000"/>
                  </a:solidFill>
                </a:rPr>
                <a:t>A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943498" y="3449781"/>
              <a:ext cx="492808" cy="86331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C000"/>
                  </a:solidFill>
                </a:rPr>
                <a:t>B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676544" y="236575"/>
              <a:ext cx="687251" cy="86331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lvl="0"/>
              <a:r>
                <a:rPr lang="en-US" sz="3600" dirty="0">
                  <a:solidFill>
                    <a:srgbClr val="FFC000"/>
                  </a:solidFill>
                </a:rPr>
                <a:t>C</a:t>
              </a:r>
              <a:endParaRPr lang="en-US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06486" y="4160967"/>
            <a:ext cx="2791691" cy="2153870"/>
            <a:chOff x="381000" y="4554417"/>
            <a:chExt cx="2791691" cy="2402394"/>
          </a:xfrm>
          <a:solidFill>
            <a:schemeClr val="bg1">
              <a:lumMod val="95000"/>
            </a:schemeClr>
          </a:solidFill>
        </p:grpSpPr>
        <p:sp>
          <p:nvSpPr>
            <p:cNvPr id="11" name="TextBox 10"/>
            <p:cNvSpPr txBox="1"/>
            <p:nvPr/>
          </p:nvSpPr>
          <p:spPr>
            <a:xfrm>
              <a:off x="1371599" y="6108711"/>
              <a:ext cx="478016" cy="72090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u="sng" dirty="0"/>
                <a:t>A</a:t>
              </a:r>
            </a:p>
          </p:txBody>
        </p:sp>
        <p:grpSp>
          <p:nvGrpSpPr>
            <p:cNvPr id="12" name="Group 200"/>
            <p:cNvGrpSpPr/>
            <p:nvPr/>
          </p:nvGrpSpPr>
          <p:grpSpPr>
            <a:xfrm>
              <a:off x="381000" y="4554417"/>
              <a:ext cx="2791691" cy="2402394"/>
              <a:chOff x="381000" y="4554417"/>
              <a:chExt cx="2791691" cy="2402394"/>
            </a:xfrm>
            <a:grpFill/>
          </p:grpSpPr>
          <p:cxnSp>
            <p:nvCxnSpPr>
              <p:cNvPr id="13" name="Straight Arrow Connector 12"/>
              <p:cNvCxnSpPr/>
              <p:nvPr/>
            </p:nvCxnSpPr>
            <p:spPr>
              <a:xfrm flipV="1">
                <a:off x="1371599" y="6035987"/>
                <a:ext cx="1801092" cy="173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rot="5400000" flipH="1" flipV="1">
                <a:off x="1088013" y="4838003"/>
                <a:ext cx="1481573" cy="91440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5" name="Arc 14"/>
              <p:cNvSpPr/>
              <p:nvPr/>
            </p:nvSpPr>
            <p:spPr>
              <a:xfrm>
                <a:off x="381000" y="5149363"/>
                <a:ext cx="1960417" cy="1807448"/>
              </a:xfrm>
              <a:prstGeom prst="arc">
                <a:avLst>
                  <a:gd name="adj1" fmla="val 18204955"/>
                  <a:gd name="adj2" fmla="val 0"/>
                </a:avLst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4894576" y="4016894"/>
            <a:ext cx="3716024" cy="2870135"/>
            <a:chOff x="1974272" y="4339403"/>
            <a:chExt cx="4259837" cy="3403535"/>
          </a:xfrm>
        </p:grpSpPr>
        <p:sp>
          <p:nvSpPr>
            <p:cNvPr id="17" name="TextBox 16"/>
            <p:cNvSpPr txBox="1"/>
            <p:nvPr/>
          </p:nvSpPr>
          <p:spPr>
            <a:xfrm>
              <a:off x="3282775" y="6092524"/>
              <a:ext cx="525919" cy="7664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B</a:t>
              </a:r>
            </a:p>
          </p:txBody>
        </p:sp>
        <p:grpSp>
          <p:nvGrpSpPr>
            <p:cNvPr id="18" name="Group 205"/>
            <p:cNvGrpSpPr/>
            <p:nvPr/>
          </p:nvGrpSpPr>
          <p:grpSpPr>
            <a:xfrm>
              <a:off x="1974272" y="4339403"/>
              <a:ext cx="4259837" cy="3403535"/>
              <a:chOff x="1996995" y="4276222"/>
              <a:chExt cx="4259837" cy="3403535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3311236" y="6108711"/>
                <a:ext cx="211765" cy="7664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3600" dirty="0">
                  <a:solidFill>
                    <a:schemeClr val="accent3">
                      <a:lumMod val="40000"/>
                      <a:lumOff val="60000"/>
                    </a:schemeClr>
                  </a:solidFill>
                </a:endParaRPr>
              </a:p>
            </p:txBody>
          </p:sp>
          <p:grpSp>
            <p:nvGrpSpPr>
              <p:cNvPr id="20" name="Group 203"/>
              <p:cNvGrpSpPr/>
              <p:nvPr/>
            </p:nvGrpSpPr>
            <p:grpSpPr>
              <a:xfrm>
                <a:off x="1996995" y="4276222"/>
                <a:ext cx="4259837" cy="3403535"/>
                <a:chOff x="1996995" y="4276222"/>
                <a:chExt cx="4259837" cy="3403535"/>
              </a:xfrm>
            </p:grpSpPr>
            <p:cxnSp>
              <p:nvCxnSpPr>
                <p:cNvPr id="21" name="Straight Arrow Connector 20"/>
                <p:cNvCxnSpPr/>
                <p:nvPr/>
              </p:nvCxnSpPr>
              <p:spPr>
                <a:xfrm>
                  <a:off x="3747574" y="6035987"/>
                  <a:ext cx="2509258" cy="7272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/>
                <p:nvPr/>
              </p:nvCxnSpPr>
              <p:spPr>
                <a:xfrm flipV="1">
                  <a:off x="3747574" y="4276222"/>
                  <a:ext cx="1668051" cy="175976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23" name="Arc 22"/>
                <p:cNvSpPr/>
                <p:nvPr/>
              </p:nvSpPr>
              <p:spPr>
                <a:xfrm rot="1347574">
                  <a:off x="1996995" y="4398738"/>
                  <a:ext cx="3529953" cy="3281019"/>
                </a:xfrm>
                <a:prstGeom prst="arc">
                  <a:avLst>
                    <a:gd name="adj1" fmla="val 17489119"/>
                    <a:gd name="adj2" fmla="val 20363165"/>
                  </a:avLst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3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</p:grpSp>
        </p:grpSp>
      </p:grpSp>
      <p:grpSp>
        <p:nvGrpSpPr>
          <p:cNvPr id="24" name="Group 23"/>
          <p:cNvGrpSpPr/>
          <p:nvPr/>
        </p:nvGrpSpPr>
        <p:grpSpPr>
          <a:xfrm>
            <a:off x="5638800" y="0"/>
            <a:ext cx="2814315" cy="2106195"/>
            <a:chOff x="5466065" y="4724400"/>
            <a:chExt cx="2814315" cy="2106195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6386945" y="6035987"/>
              <a:ext cx="1893435" cy="0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6386945" y="6108711"/>
              <a:ext cx="45717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FF00"/>
                  </a:solidFill>
                </a:rPr>
                <a:t>C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6367349" y="4724400"/>
              <a:ext cx="1164887" cy="1328894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8" name="Arc 27"/>
            <p:cNvSpPr/>
            <p:nvPr/>
          </p:nvSpPr>
          <p:spPr>
            <a:xfrm rot="19575256">
              <a:off x="5466065" y="5251748"/>
              <a:ext cx="1828800" cy="1578847"/>
            </a:xfrm>
            <a:prstGeom prst="arc">
              <a:avLst>
                <a:gd name="adj1" fmla="val 20772343"/>
                <a:gd name="adj2" fmla="val 2155825"/>
              </a:avLst>
            </a:prstGeom>
            <a:ln>
              <a:solidFill>
                <a:srgbClr val="FFFF0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828799" y="5348975"/>
            <a:ext cx="6553200" cy="92333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দুই সমকোণ</a:t>
            </a:r>
            <a:r>
              <a:rPr lang="bn-BD" sz="5400" dirty="0">
                <a:solidFill>
                  <a:srgbClr val="FF0000"/>
                </a:solidFill>
              </a:rPr>
              <a:t> </a:t>
            </a:r>
            <a:endParaRPr lang="en-US" sz="5400" dirty="0">
              <a:solidFill>
                <a:srgbClr val="FF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6536" y="685800"/>
            <a:ext cx="8483164" cy="5872887"/>
            <a:chOff x="546536" y="685800"/>
            <a:chExt cx="8483164" cy="5872887"/>
          </a:xfrm>
        </p:grpSpPr>
        <p:grpSp>
          <p:nvGrpSpPr>
            <p:cNvPr id="3" name="Group 2"/>
            <p:cNvGrpSpPr/>
            <p:nvPr/>
          </p:nvGrpSpPr>
          <p:grpSpPr>
            <a:xfrm>
              <a:off x="1143000" y="685800"/>
              <a:ext cx="7010400" cy="5872887"/>
              <a:chOff x="1143000" y="685800"/>
              <a:chExt cx="7010400" cy="5872887"/>
            </a:xfrm>
          </p:grpSpPr>
          <p:sp>
            <p:nvSpPr>
              <p:cNvPr id="14" name="Arc 13"/>
              <p:cNvSpPr/>
              <p:nvPr/>
            </p:nvSpPr>
            <p:spPr>
              <a:xfrm rot="19235430">
                <a:off x="2594903" y="2747159"/>
                <a:ext cx="3903626" cy="3811528"/>
              </a:xfrm>
              <a:prstGeom prst="arc">
                <a:avLst>
                  <a:gd name="adj1" fmla="val 13501082"/>
                  <a:gd name="adj2" fmla="val 2016149"/>
                </a:avLst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1143000" y="685800"/>
                <a:ext cx="7010400" cy="4191000"/>
                <a:chOff x="1143000" y="685800"/>
                <a:chExt cx="7010400" cy="4191000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 flipV="1">
                  <a:off x="1143000" y="4419600"/>
                  <a:ext cx="7010400" cy="3720"/>
                </a:xfrm>
                <a:prstGeom prst="line">
                  <a:avLst/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H="1" flipV="1">
                  <a:off x="2743199" y="1603919"/>
                  <a:ext cx="1600201" cy="2815681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4343400" y="1603919"/>
                  <a:ext cx="2133600" cy="2815683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6" name="Arc 25"/>
                <p:cNvSpPr/>
                <p:nvPr/>
              </p:nvSpPr>
              <p:spPr>
                <a:xfrm>
                  <a:off x="4800600" y="3352800"/>
                  <a:ext cx="914400" cy="1524000"/>
                </a:xfrm>
                <a:prstGeom prst="arc">
                  <a:avLst>
                    <a:gd name="adj1" fmla="val 15543370"/>
                    <a:gd name="adj2" fmla="val 2186664"/>
                  </a:avLst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Arc 28"/>
                <p:cNvSpPr/>
                <p:nvPr/>
              </p:nvSpPr>
              <p:spPr>
                <a:xfrm>
                  <a:off x="3429000" y="3505200"/>
                  <a:ext cx="762000" cy="990600"/>
                </a:xfrm>
                <a:prstGeom prst="arc">
                  <a:avLst>
                    <a:gd name="adj1" fmla="val 7379875"/>
                    <a:gd name="adj2" fmla="val 17172380"/>
                  </a:avLst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Arc 29"/>
                <p:cNvSpPr/>
                <p:nvPr/>
              </p:nvSpPr>
              <p:spPr>
                <a:xfrm>
                  <a:off x="2819400" y="3581400"/>
                  <a:ext cx="2057400" cy="304800"/>
                </a:xfrm>
                <a:prstGeom prst="arc">
                  <a:avLst/>
                </a:prstGeom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2171700" y="834478"/>
                  <a:ext cx="647700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400" dirty="0"/>
                    <a:t>A</a:t>
                  </a:r>
                  <a:endParaRPr lang="en-US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77000" y="685800"/>
                  <a:ext cx="582010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400" dirty="0"/>
                    <a:t>B</a:t>
                  </a:r>
                  <a:endParaRPr lang="en-US" dirty="0"/>
                </a:p>
              </p:txBody>
            </p:sp>
          </p:grpSp>
        </p:grpSp>
        <p:sp>
          <p:nvSpPr>
            <p:cNvPr id="20" name="TextBox 19"/>
            <p:cNvSpPr txBox="1"/>
            <p:nvPr/>
          </p:nvSpPr>
          <p:spPr>
            <a:xfrm>
              <a:off x="546536" y="4000500"/>
              <a:ext cx="6477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D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382000" y="4038600"/>
              <a:ext cx="6477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E</a:t>
              </a:r>
              <a:endParaRPr lang="en-US" sz="1600" dirty="0"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4600"/>
            <a:ext cx="9144000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প্রমাণ করতে হবে যে, ত্রিভুজের তিন কোণের সমষ্টি দুই সমকোণের সমান। </a:t>
            </a:r>
            <a:endParaRPr lang="en-US" sz="4400" dirty="0">
              <a:solidFill>
                <a:srgbClr val="0070C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Basis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Inset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758</TotalTime>
  <Words>357</Words>
  <Application>Microsoft Office PowerPoint</Application>
  <PresentationFormat>On-screen Show (4:3)</PresentationFormat>
  <Paragraphs>91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Corbel</vt:lpstr>
      <vt:lpstr>Nikosh</vt:lpstr>
      <vt:lpstr>NikoshBAN</vt:lpstr>
      <vt:lpstr>Vrinda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 PC</dc:creator>
  <cp:lastModifiedBy>USER</cp:lastModifiedBy>
  <cp:revision>195</cp:revision>
  <dcterms:created xsi:type="dcterms:W3CDTF">2006-08-16T00:00:00Z</dcterms:created>
  <dcterms:modified xsi:type="dcterms:W3CDTF">2020-04-26T16:19:54Z</dcterms:modified>
</cp:coreProperties>
</file>