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65" r:id="rId3"/>
    <p:sldId id="268" r:id="rId4"/>
    <p:sldId id="266" r:id="rId5"/>
    <p:sldId id="269" r:id="rId6"/>
    <p:sldId id="256" r:id="rId7"/>
    <p:sldId id="257" r:id="rId8"/>
    <p:sldId id="258"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7D1E1-A70F-47A5-B8E7-7D0012FBB687}" type="datetimeFigureOut">
              <a:rPr lang="en-US" smtClean="0"/>
              <a:t>5/9/2020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BE60-918B-421A-B206-F5C035291365}" type="slidenum">
              <a:rPr lang="en-US" smtClean="0"/>
              <a:t>‹#›</a:t>
            </a:fld>
            <a:endParaRPr lang="en-US"/>
          </a:p>
        </p:txBody>
      </p:sp>
    </p:spTree>
    <p:extLst>
      <p:ext uri="{BB962C8B-B14F-4D97-AF65-F5344CB8AC3E}">
        <p14:creationId xmlns:p14="http://schemas.microsoft.com/office/powerpoint/2010/main" val="429309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dirty="0"/>
          </a:p>
        </p:txBody>
      </p:sp>
      <p:sp>
        <p:nvSpPr>
          <p:cNvPr id="4" name="Slide Number Placeholder 3"/>
          <p:cNvSpPr>
            <a:spLocks noGrp="1"/>
          </p:cNvSpPr>
          <p:nvPr>
            <p:ph type="sldNum" sz="quarter" idx="10"/>
          </p:nvPr>
        </p:nvSpPr>
        <p:spPr/>
        <p:txBody>
          <a:bodyPr/>
          <a:lstStyle/>
          <a:p>
            <a:fld id="{12B55D3E-EA35-49A9-B67A-95AAD3CFB65C}" type="slidenum">
              <a:rPr lang="en-US" smtClean="0"/>
              <a:t>1</a:t>
            </a:fld>
            <a:endParaRPr lang="en-US"/>
          </a:p>
        </p:txBody>
      </p:sp>
    </p:spTree>
    <p:extLst>
      <p:ext uri="{BB962C8B-B14F-4D97-AF65-F5344CB8AC3E}">
        <p14:creationId xmlns:p14="http://schemas.microsoft.com/office/powerpoint/2010/main" val="688584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1"/>
              </a:solidFill>
            </a:endParaRPr>
          </a:p>
        </p:txBody>
      </p:sp>
      <p:sp>
        <p:nvSpPr>
          <p:cNvPr id="4" name="Slide Number Placeholder 3"/>
          <p:cNvSpPr>
            <a:spLocks noGrp="1"/>
          </p:cNvSpPr>
          <p:nvPr>
            <p:ph type="sldNum" sz="quarter" idx="10"/>
          </p:nvPr>
        </p:nvSpPr>
        <p:spPr/>
        <p:txBody>
          <a:bodyPr/>
          <a:lstStyle/>
          <a:p>
            <a:fld id="{32AFBE60-918B-421A-B206-F5C035291365}" type="slidenum">
              <a:rPr lang="en-US" smtClean="0"/>
              <a:t>2</a:t>
            </a:fld>
            <a:endParaRPr lang="en-US"/>
          </a:p>
        </p:txBody>
      </p:sp>
    </p:spTree>
    <p:extLst>
      <p:ext uri="{BB962C8B-B14F-4D97-AF65-F5344CB8AC3E}">
        <p14:creationId xmlns:p14="http://schemas.microsoft.com/office/powerpoint/2010/main" val="373190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FBE60-918B-421A-B206-F5C035291365}" type="slidenum">
              <a:rPr lang="en-US" smtClean="0"/>
              <a:t>5</a:t>
            </a:fld>
            <a:endParaRPr lang="en-US"/>
          </a:p>
        </p:txBody>
      </p:sp>
    </p:spTree>
    <p:extLst>
      <p:ext uri="{BB962C8B-B14F-4D97-AF65-F5344CB8AC3E}">
        <p14:creationId xmlns:p14="http://schemas.microsoft.com/office/powerpoint/2010/main" val="2814009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BCE21C-97C0-4636-B00E-4CF7602EB91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7517383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CE21C-97C0-4636-B00E-4CF7602EB91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39170637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CE21C-97C0-4636-B00E-4CF7602EB91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4019507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CE21C-97C0-4636-B00E-4CF7602EB91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3381497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CE21C-97C0-4636-B00E-4CF7602EB91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9754202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BCE21C-97C0-4636-B00E-4CF7602EB91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23117717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BCE21C-97C0-4636-B00E-4CF7602EB917}"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729824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CE21C-97C0-4636-B00E-4CF7602EB917}"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132038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CE21C-97C0-4636-B00E-4CF7602EB917}"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4219803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CE21C-97C0-4636-B00E-4CF7602EB91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10130305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CE21C-97C0-4636-B00E-4CF7602EB91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E52ED-0044-4F5D-8869-A2483116F129}" type="slidenum">
              <a:rPr lang="en-US" smtClean="0"/>
              <a:t>‹#›</a:t>
            </a:fld>
            <a:endParaRPr lang="en-US"/>
          </a:p>
        </p:txBody>
      </p:sp>
    </p:spTree>
    <p:extLst>
      <p:ext uri="{BB962C8B-B14F-4D97-AF65-F5344CB8AC3E}">
        <p14:creationId xmlns:p14="http://schemas.microsoft.com/office/powerpoint/2010/main" val="3297104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CE21C-97C0-4636-B00E-4CF7602EB917}" type="datetimeFigureOut">
              <a:rPr lang="en-US" smtClean="0"/>
              <a:t>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E52ED-0044-4F5D-8869-A2483116F129}" type="slidenum">
              <a:rPr lang="en-US" smtClean="0"/>
              <a:t>‹#›</a:t>
            </a:fld>
            <a:endParaRPr lang="en-US"/>
          </a:p>
        </p:txBody>
      </p:sp>
    </p:spTree>
    <p:extLst>
      <p:ext uri="{BB962C8B-B14F-4D97-AF65-F5344CB8AC3E}">
        <p14:creationId xmlns:p14="http://schemas.microsoft.com/office/powerpoint/2010/main" val="444545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 y="6172200"/>
            <a:ext cx="9125856" cy="707886"/>
          </a:xfrm>
          <a:prstGeom prst="rect">
            <a:avLst/>
          </a:prstGeom>
          <a:solidFill>
            <a:srgbClr val="92D050"/>
          </a:solid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4000" b="1" dirty="0" smtClean="0">
                <a:solidFill>
                  <a:srgbClr val="7030A0"/>
                </a:solidFill>
                <a:latin typeface="Book Antiqua" pitchFamily="18" charset="0"/>
              </a:rPr>
              <a:t>Welcome </a:t>
            </a:r>
            <a:r>
              <a:rPr lang="en-US" sz="4000" b="1" dirty="0" smtClean="0">
                <a:solidFill>
                  <a:srgbClr val="7030A0"/>
                </a:solidFill>
                <a:latin typeface="Book Antiqua" pitchFamily="18" charset="0"/>
              </a:rPr>
              <a:t>Students</a:t>
            </a:r>
            <a:r>
              <a:rPr lang="en-US" sz="4000" b="1" dirty="0" smtClean="0">
                <a:latin typeface="Book Antiqua" pitchFamily="18" charset="0"/>
              </a:rPr>
              <a:t>.</a:t>
            </a:r>
            <a:endParaRPr lang="en-US" sz="4000" b="1" dirty="0">
              <a:latin typeface="Book Antiqua" pitchFamily="18" charset="0"/>
            </a:endParaRPr>
          </a:p>
        </p:txBody>
      </p:sp>
      <p:pic>
        <p:nvPicPr>
          <p:cNvPr id="3074" name="Picture 2" descr="C:\Users\Perfet\Desktop\welcom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9349" y="76200"/>
            <a:ext cx="8102651"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6736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Autofit/>
          </a:bodyPr>
          <a:lstStyle/>
          <a:p>
            <a:pPr algn="just"/>
            <a:r>
              <a:rPr lang="en-US" b="1" dirty="0" err="1" smtClean="0">
                <a:solidFill>
                  <a:schemeClr val="bg1"/>
                </a:solidFill>
                <a:latin typeface="NikoshBAN" pitchFamily="2" charset="0"/>
                <a:cs typeface="NikoshBAN" pitchFamily="2" charset="0"/>
              </a:rPr>
              <a:t>নেটওয়ার্ক</a:t>
            </a:r>
            <a:r>
              <a:rPr lang="en-US" b="1" dirty="0" smtClean="0">
                <a:solidFill>
                  <a:schemeClr val="bg1"/>
                </a:solidFill>
                <a:latin typeface="NikoshBAN" pitchFamily="2" charset="0"/>
                <a:cs typeface="NikoshBAN" pitchFamily="2" charset="0"/>
              </a:rPr>
              <a:t>  </a:t>
            </a:r>
            <a:r>
              <a:rPr lang="en-US" b="1" dirty="0" err="1" smtClean="0">
                <a:solidFill>
                  <a:schemeClr val="bg1"/>
                </a:solidFill>
                <a:latin typeface="NikoshBAN" pitchFamily="2" charset="0"/>
                <a:cs typeface="NikoshBAN" pitchFamily="2" charset="0"/>
              </a:rPr>
              <a:t>এডাপ্টারঃ</a:t>
            </a:r>
            <a:r>
              <a:rPr lang="en-US" b="1"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নেটওয়ার্কে</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যুক্ত</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করার</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জন্য</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কম্পিউটারের</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যে</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অংশে</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সংযোগ</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দেওয়া</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হয়</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তাকে</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নেটওয়ার্ক</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এডাপ্টার</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যেমনঃ</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নেটওয়ার্ক</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ইন্টারফেস</a:t>
            </a:r>
            <a:r>
              <a:rPr lang="en-US" sz="3600" dirty="0" smtClean="0">
                <a:solidFill>
                  <a:schemeClr val="bg1"/>
                </a:solidFill>
                <a:latin typeface="NikoshBAN" pitchFamily="2" charset="0"/>
                <a:cs typeface="NikoshBAN" pitchFamily="2" charset="0"/>
              </a:rPr>
              <a:t>  </a:t>
            </a:r>
            <a:r>
              <a:rPr lang="en-US" sz="3600" dirty="0" err="1" smtClean="0">
                <a:solidFill>
                  <a:schemeClr val="bg1"/>
                </a:solidFill>
                <a:latin typeface="NikoshBAN" pitchFamily="2" charset="0"/>
                <a:cs typeface="NikoshBAN" pitchFamily="2" charset="0"/>
              </a:rPr>
              <a:t>কার্ড</a:t>
            </a:r>
            <a:r>
              <a:rPr lang="en-US" sz="3600" dirty="0" smtClean="0">
                <a:solidFill>
                  <a:schemeClr val="bg1"/>
                </a:solidFill>
                <a:latin typeface="NikoshBAN" pitchFamily="2" charset="0"/>
                <a:cs typeface="NikoshBAN" pitchFamily="2" charset="0"/>
              </a:rPr>
              <a:t>  (NIC)</a:t>
            </a:r>
            <a:endParaRPr lang="en-US" sz="3600" dirty="0">
              <a:solidFill>
                <a:schemeClr val="bg1"/>
              </a:solidFill>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7800" y="3165862"/>
            <a:ext cx="2143125" cy="21431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352800"/>
            <a:ext cx="2971800" cy="1769250"/>
          </a:xfrm>
          <a:prstGeom prst="rect">
            <a:avLst/>
          </a:prstGeom>
        </p:spPr>
      </p:pic>
    </p:spTree>
    <p:extLst>
      <p:ext uri="{BB962C8B-B14F-4D97-AF65-F5344CB8AC3E}">
        <p14:creationId xmlns:p14="http://schemas.microsoft.com/office/powerpoint/2010/main" val="24154427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ts val="4800"/>
              </a:lnSpc>
            </a:pP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a:latin typeface="NikoshBAN" pitchFamily="2" charset="0"/>
                <a:cs typeface="NikoshBAN" pitchFamily="2" charset="0"/>
              </a:rPr>
              <a:t/>
            </a:r>
            <a:br>
              <a:rPr lang="en-US" dirty="0">
                <a:latin typeface="NikoshBAN" pitchFamily="2" charset="0"/>
                <a:cs typeface="NikoshBAN" pitchFamily="2" charset="0"/>
              </a:rPr>
            </a:b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a:latin typeface="NikoshBAN" pitchFamily="2" charset="0"/>
                <a:cs typeface="NikoshBAN" pitchFamily="2" charset="0"/>
              </a:rPr>
              <a:t/>
            </a:r>
            <a:br>
              <a:rPr lang="en-US" dirty="0">
                <a:latin typeface="NikoshBAN" pitchFamily="2" charset="0"/>
                <a:cs typeface="NikoshBAN" pitchFamily="2" charset="0"/>
              </a:rPr>
            </a:b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as-IN" b="1" dirty="0" smtClean="0">
                <a:solidFill>
                  <a:schemeClr val="bg1"/>
                </a:solidFill>
                <a:latin typeface="NikoshBAN" pitchFamily="2" charset="0"/>
                <a:cs typeface="NikoshBAN" pitchFamily="2" charset="0"/>
              </a:rPr>
              <a:t>রিসোর্স</a:t>
            </a:r>
            <a:r>
              <a:rPr lang="as-IN" b="1" dirty="0">
                <a:solidFill>
                  <a:schemeClr val="bg1"/>
                </a:solidFill>
                <a:latin typeface="NikoshBAN" pitchFamily="2" charset="0"/>
                <a:cs typeface="NikoshBAN" pitchFamily="2" charset="0"/>
              </a:rPr>
              <a:t>: </a:t>
            </a:r>
            <a:r>
              <a:rPr lang="as-IN" dirty="0">
                <a:solidFill>
                  <a:schemeClr val="bg1"/>
                </a:solidFill>
                <a:latin typeface="NikoshBAN" pitchFamily="2" charset="0"/>
                <a:cs typeface="NikoshBAN" pitchFamily="2" charset="0"/>
              </a:rPr>
              <a:t>ক্লায়েন্টের কাছে ব্যবহারের জন্য যেসব সুযোগ-সুবিধা দেওয়া হয়, তার সবই হচ্ছে রিসোর্স। কম্পিউটারের সঙ্গে যদি একটি প্রিন্টার বা একটি ফ্যাক্স লাগানো হয় সেটা হচ্ছে রিসোর্স। কম্পিউটার দিয়ে কেউ যদি সার্ভারে রাখা একটি ছবি আঁঁকার সফটওয়্যার ব্যবহার করে, সেটাও রিসোর্স।</a:t>
            </a:r>
            <a:r>
              <a:rPr lang="en-US" dirty="0">
                <a:solidFill>
                  <a:schemeClr val="bg1"/>
                </a:solidFill>
              </a:rPr>
              <a:t/>
            </a:r>
            <a:br>
              <a:rPr lang="en-US" dirty="0">
                <a:solidFill>
                  <a:schemeClr val="bg1"/>
                </a:solidFill>
              </a:rPr>
            </a:br>
            <a:endParaRPr lang="en-US"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0" y="4038600"/>
            <a:ext cx="2475940" cy="219630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537" y="4191000"/>
            <a:ext cx="2466975" cy="1847850"/>
          </a:xfrm>
          <a:prstGeom prst="rect">
            <a:avLst/>
          </a:prstGeom>
        </p:spPr>
      </p:pic>
      <p:sp>
        <p:nvSpPr>
          <p:cNvPr id="6" name="TextBox 5"/>
          <p:cNvSpPr txBox="1"/>
          <p:nvPr/>
        </p:nvSpPr>
        <p:spPr>
          <a:xfrm>
            <a:off x="1295400" y="6400800"/>
            <a:ext cx="1219200" cy="369332"/>
          </a:xfrm>
          <a:prstGeom prst="rect">
            <a:avLst/>
          </a:prstGeom>
          <a:noFill/>
        </p:spPr>
        <p:txBody>
          <a:bodyPr wrap="square" rtlCol="0">
            <a:spAutoFit/>
          </a:bodyPr>
          <a:lstStyle/>
          <a:p>
            <a:r>
              <a:rPr lang="en-US" dirty="0" smtClean="0"/>
              <a:t>Printer</a:t>
            </a:r>
            <a:endParaRPr lang="en-US" dirty="0"/>
          </a:p>
        </p:txBody>
      </p:sp>
      <p:sp>
        <p:nvSpPr>
          <p:cNvPr id="7" name="TextBox 6"/>
          <p:cNvSpPr txBox="1"/>
          <p:nvPr/>
        </p:nvSpPr>
        <p:spPr>
          <a:xfrm>
            <a:off x="5791200" y="6400800"/>
            <a:ext cx="1447800" cy="369332"/>
          </a:xfrm>
          <a:prstGeom prst="rect">
            <a:avLst/>
          </a:prstGeom>
          <a:noFill/>
        </p:spPr>
        <p:txBody>
          <a:bodyPr wrap="square" rtlCol="0">
            <a:spAutoFit/>
          </a:bodyPr>
          <a:lstStyle/>
          <a:p>
            <a:r>
              <a:rPr lang="en-US" dirty="0" smtClean="0"/>
              <a:t>Fax</a:t>
            </a:r>
            <a:endParaRPr lang="en-US" dirty="0"/>
          </a:p>
        </p:txBody>
      </p:sp>
    </p:spTree>
    <p:extLst>
      <p:ext uri="{BB962C8B-B14F-4D97-AF65-F5344CB8AC3E}">
        <p14:creationId xmlns:p14="http://schemas.microsoft.com/office/powerpoint/2010/main" val="1248232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pPr algn="just"/>
            <a:r>
              <a:rPr lang="en-US" b="1" dirty="0" err="1" smtClean="0">
                <a:solidFill>
                  <a:schemeClr val="bg1"/>
                </a:solidFill>
                <a:latin typeface="NikoshBAN" pitchFamily="2" charset="0"/>
                <a:cs typeface="NikoshBAN" pitchFamily="2" charset="0"/>
              </a:rPr>
              <a:t>প্রটোকলঃ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নিয়ম</a:t>
            </a:r>
            <a:r>
              <a:rPr lang="en-US" dirty="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মেনে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কম্পিউটার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যোগাযোগ</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হয়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প্রটোকল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যেমনঃ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ইন্টানেট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ব্যবহারের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জন্য</a:t>
            </a:r>
            <a:r>
              <a:rPr lang="en-US" dirty="0" smtClean="0">
                <a:solidFill>
                  <a:schemeClr val="bg1"/>
                </a:solidFill>
                <a:latin typeface="NikoshBAN" pitchFamily="2" charset="0"/>
                <a:cs typeface="NikoshBAN" pitchFamily="2" charset="0"/>
              </a:rPr>
              <a:t> http.</a:t>
            </a:r>
            <a:endParaRPr lang="en-US"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0828594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1"/>
                </a:solidFill>
                <a:latin typeface="NikoshBAN" pitchFamily="2" charset="0"/>
                <a:cs typeface="NikoshBAN" pitchFamily="2" charset="0"/>
              </a:rPr>
              <a:t>বাড়ি</a:t>
            </a:r>
            <a:r>
              <a:rPr lang="en-US" b="1" dirty="0" smtClean="0">
                <a:solidFill>
                  <a:schemeClr val="bg1"/>
                </a:solidFill>
                <a:latin typeface="NikoshBAN" pitchFamily="2" charset="0"/>
                <a:cs typeface="NikoshBAN" pitchFamily="2" charset="0"/>
              </a:rPr>
              <a:t> </a:t>
            </a:r>
            <a:r>
              <a:rPr lang="en-US" b="1" dirty="0" err="1" smtClean="0">
                <a:solidFill>
                  <a:schemeClr val="bg1"/>
                </a:solidFill>
                <a:latin typeface="NikoshBAN" pitchFamily="2" charset="0"/>
                <a:cs typeface="NikoshBAN" pitchFamily="2" charset="0"/>
              </a:rPr>
              <a:t>কাজ</a:t>
            </a:r>
            <a:endParaRPr lang="en-US" b="1" dirty="0">
              <a:solidFill>
                <a:schemeClr val="bg1"/>
              </a:solidFill>
              <a:latin typeface="NikoshBAN" pitchFamily="2" charset="0"/>
              <a:cs typeface="NikoshBAN" pitchFamily="2" charset="0"/>
            </a:endParaRPr>
          </a:p>
        </p:txBody>
      </p:sp>
      <p:sp>
        <p:nvSpPr>
          <p:cNvPr id="3" name="Content Placeholder 2"/>
          <p:cNvSpPr>
            <a:spLocks noGrp="1"/>
          </p:cNvSpPr>
          <p:nvPr>
            <p:ph idx="1"/>
          </p:nvPr>
        </p:nvSpPr>
        <p:spPr/>
        <p:txBody>
          <a:bodyPr/>
          <a:lstStyle/>
          <a:p>
            <a:r>
              <a:rPr lang="as-IN" dirty="0">
                <a:solidFill>
                  <a:schemeClr val="bg1"/>
                </a:solidFill>
                <a:latin typeface="NikoshBAN" pitchFamily="2" charset="0"/>
                <a:cs typeface="NikoshBAN" pitchFamily="2" charset="0"/>
              </a:rPr>
              <a:t>প্রশ্ন: সার্ভার ও ক্লায়েন্টের মধ্যে সম্পর্ক ব্যাখ্যা করো।</a:t>
            </a:r>
            <a:br>
              <a:rPr lang="as-IN" dirty="0">
                <a:solidFill>
                  <a:schemeClr val="bg1"/>
                </a:solidFill>
                <a:latin typeface="NikoshBAN" pitchFamily="2" charset="0"/>
                <a:cs typeface="NikoshBAN" pitchFamily="2" charset="0"/>
              </a:rPr>
            </a:br>
            <a:endParaRPr lang="en-US"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2621016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sz="11500" dirty="0" err="1" smtClean="0">
                <a:solidFill>
                  <a:schemeClr val="bg1"/>
                </a:solidFill>
                <a:latin typeface="NikoshBAN" pitchFamily="2" charset="0"/>
                <a:cs typeface="NikoshBAN" pitchFamily="2" charset="0"/>
              </a:rPr>
              <a:t>ধন্যবাদ</a:t>
            </a:r>
            <a:endParaRPr lang="en-US" sz="115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329819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err="1" smtClean="0">
                <a:solidFill>
                  <a:schemeClr val="bg1"/>
                </a:solidFill>
                <a:latin typeface="NikoshBAN" pitchFamily="2" charset="0"/>
                <a:cs typeface="NikoshBAN" pitchFamily="2" charset="0"/>
              </a:rPr>
              <a:t>পরিচিতি</a:t>
            </a:r>
            <a:endParaRPr lang="en-US" b="1" dirty="0">
              <a:solidFill>
                <a:schemeClr val="bg1"/>
              </a:solidFill>
              <a:latin typeface="NikoshBAN" pitchFamily="2" charset="0"/>
              <a:cs typeface="NikoshBAN" pitchFamily="2" charset="0"/>
            </a:endParaRPr>
          </a:p>
        </p:txBody>
      </p:sp>
      <p:pic>
        <p:nvPicPr>
          <p:cNvPr id="5122" name="Picture 2" descr="D:\Thailand\20191206_121555.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871226"/>
            <a:ext cx="3697817" cy="27733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6800" y="3630075"/>
            <a:ext cx="7467600" cy="2831544"/>
          </a:xfrm>
          <a:prstGeom prst="rect">
            <a:avLst/>
          </a:prstGeom>
          <a:noFill/>
        </p:spPr>
        <p:txBody>
          <a:bodyPr wrap="square" rtlCol="0">
            <a:spAutoFit/>
          </a:bodyPr>
          <a:lstStyle/>
          <a:p>
            <a:r>
              <a:rPr lang="en-US" sz="5400" b="1" dirty="0" err="1" smtClean="0">
                <a:solidFill>
                  <a:schemeClr val="bg1"/>
                </a:solidFill>
                <a:latin typeface="NikoshBAN" pitchFamily="2" charset="0"/>
                <a:cs typeface="NikoshBAN" pitchFamily="2" charset="0"/>
              </a:rPr>
              <a:t>শরীফ</a:t>
            </a:r>
            <a:r>
              <a:rPr lang="en-US" sz="5400" b="1" dirty="0" smtClean="0">
                <a:solidFill>
                  <a:schemeClr val="bg1"/>
                </a:solidFill>
                <a:latin typeface="NikoshBAN" pitchFamily="2" charset="0"/>
                <a:cs typeface="NikoshBAN" pitchFamily="2" charset="0"/>
              </a:rPr>
              <a:t>  </a:t>
            </a:r>
            <a:r>
              <a:rPr lang="en-US" sz="5400" b="1" dirty="0" err="1" smtClean="0">
                <a:solidFill>
                  <a:schemeClr val="bg1"/>
                </a:solidFill>
                <a:latin typeface="NikoshBAN" pitchFamily="2" charset="0"/>
                <a:cs typeface="NikoshBAN" pitchFamily="2" charset="0"/>
              </a:rPr>
              <a:t>মিয়া</a:t>
            </a:r>
            <a:endParaRPr lang="en-US" sz="5400" b="1" dirty="0" smtClean="0">
              <a:solidFill>
                <a:schemeClr val="bg1"/>
              </a:solidFill>
              <a:latin typeface="NikoshBAN" pitchFamily="2" charset="0"/>
              <a:cs typeface="NikoshBAN" pitchFamily="2" charset="0"/>
            </a:endParaRPr>
          </a:p>
          <a:p>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সহকারী</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শিক্ষক</a:t>
            </a:r>
            <a:r>
              <a:rPr lang="en-US" sz="4000" dirty="0" smtClean="0">
                <a:solidFill>
                  <a:schemeClr val="bg1"/>
                </a:solidFill>
                <a:latin typeface="NikoshBAN" pitchFamily="2" charset="0"/>
                <a:cs typeface="NikoshBAN" pitchFamily="2" charset="0"/>
              </a:rPr>
              <a:t> </a:t>
            </a:r>
          </a:p>
          <a:p>
            <a:r>
              <a:rPr lang="en-US" sz="4400" dirty="0" err="1" smtClean="0">
                <a:solidFill>
                  <a:schemeClr val="bg1"/>
                </a:solidFill>
                <a:latin typeface="NikoshBAN" pitchFamily="2" charset="0"/>
                <a:cs typeface="NikoshBAN" pitchFamily="2" charset="0"/>
              </a:rPr>
              <a:t>পাইকড়া</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মোসলেম</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উদ্দিন</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উচ্চ</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বিদ্যালয়</a:t>
            </a:r>
            <a:r>
              <a:rPr lang="en-US" sz="4400" dirty="0" smtClean="0">
                <a:solidFill>
                  <a:schemeClr val="bg1"/>
                </a:solidFill>
                <a:latin typeface="NikoshBAN" pitchFamily="2" charset="0"/>
                <a:cs typeface="NikoshBAN" pitchFamily="2" charset="0"/>
              </a:rPr>
              <a:t> </a:t>
            </a:r>
          </a:p>
          <a:p>
            <a:r>
              <a:rPr lang="en-US" sz="3600" dirty="0" err="1" smtClean="0">
                <a:solidFill>
                  <a:schemeClr val="bg1"/>
                </a:solidFill>
                <a:latin typeface="NikoshBAN" pitchFamily="2" charset="0"/>
                <a:cs typeface="NikoshBAN" pitchFamily="2" charset="0"/>
              </a:rPr>
              <a:t>কালিহাতী</a:t>
            </a:r>
            <a:r>
              <a:rPr lang="en-US" sz="3600" dirty="0" smtClean="0">
                <a:solidFill>
                  <a:schemeClr val="bg1"/>
                </a:solidFill>
                <a:latin typeface="NikoshBAN" pitchFamily="2" charset="0"/>
                <a:cs typeface="NikoshBAN" pitchFamily="2" charset="0"/>
              </a:rPr>
              <a:t> , </a:t>
            </a:r>
            <a:r>
              <a:rPr lang="en-US" sz="3600" dirty="0" err="1" smtClean="0">
                <a:solidFill>
                  <a:schemeClr val="bg1"/>
                </a:solidFill>
                <a:latin typeface="NikoshBAN" pitchFamily="2" charset="0"/>
                <a:cs typeface="NikoshBAN" pitchFamily="2" charset="0"/>
              </a:rPr>
              <a:t>টাংগাইল</a:t>
            </a:r>
            <a:r>
              <a:rPr lang="en-US" sz="3600" dirty="0" smtClean="0">
                <a:solidFill>
                  <a:schemeClr val="bg1"/>
                </a:solidFill>
                <a:latin typeface="NikoshBAN" pitchFamily="2" charset="0"/>
                <a:cs typeface="NikoshBAN" pitchFamily="2" charset="0"/>
              </a:rPr>
              <a:t> ।</a:t>
            </a:r>
            <a:endParaRPr lang="en-US" sz="36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87850103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arrow.wav"/>
          </p:stSnd>
        </p:sndAc>
      </p:transition>
    </mc:Choice>
    <mc:Fallback xmlns="">
      <p:transition spd="slow">
        <p:fade/>
        <p:sndAc>
          <p:stSnd>
            <p:snd r:embed="rId5"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পৃর্ব</a:t>
            </a:r>
            <a:r>
              <a:rPr lang="en-US" dirty="0" smtClean="0"/>
              <a:t>  </a:t>
            </a:r>
            <a:r>
              <a:rPr lang="en-US" dirty="0" err="1" smtClean="0"/>
              <a:t>জ্ঞান</a:t>
            </a:r>
            <a:r>
              <a:rPr lang="en-US" dirty="0" smtClean="0"/>
              <a:t> </a:t>
            </a:r>
            <a:r>
              <a:rPr lang="en-US" dirty="0" err="1" smtClean="0"/>
              <a:t>যাচাই</a:t>
            </a:r>
            <a:endParaRPr lang="en-US" dirty="0"/>
          </a:p>
        </p:txBody>
      </p:sp>
      <p:pic>
        <p:nvPicPr>
          <p:cNvPr id="4" name="Content Placeholder 3" descr="C:\Users\ASUS\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73884"/>
            <a:ext cx="3662313" cy="2743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SUS\Desktop\সাভা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133600"/>
            <a:ext cx="3746500" cy="3023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694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1"/>
                </a:solidFill>
                <a:latin typeface="NikoshBAN" pitchFamily="2" charset="0"/>
                <a:cs typeface="NikoshBAN" pitchFamily="2" charset="0"/>
              </a:rPr>
              <a:t>আজকের</a:t>
            </a:r>
            <a:r>
              <a:rPr lang="en-US" b="1" dirty="0" smtClean="0">
                <a:solidFill>
                  <a:schemeClr val="bg1"/>
                </a:solidFill>
                <a:latin typeface="NikoshBAN" pitchFamily="2" charset="0"/>
                <a:cs typeface="NikoshBAN" pitchFamily="2" charset="0"/>
              </a:rPr>
              <a:t>  </a:t>
            </a:r>
            <a:r>
              <a:rPr lang="en-US" b="1" dirty="0" err="1" smtClean="0">
                <a:solidFill>
                  <a:schemeClr val="bg1"/>
                </a:solidFill>
                <a:latin typeface="NikoshBAN" pitchFamily="2" charset="0"/>
                <a:cs typeface="NikoshBAN" pitchFamily="2" charset="0"/>
              </a:rPr>
              <a:t>পাঠের</a:t>
            </a:r>
            <a:r>
              <a:rPr lang="en-US" b="1" dirty="0" smtClean="0">
                <a:solidFill>
                  <a:schemeClr val="bg1"/>
                </a:solidFill>
                <a:latin typeface="NikoshBAN" pitchFamily="2" charset="0"/>
                <a:cs typeface="NikoshBAN" pitchFamily="2" charset="0"/>
              </a:rPr>
              <a:t> </a:t>
            </a:r>
            <a:r>
              <a:rPr lang="en-US" b="1" dirty="0" err="1" smtClean="0">
                <a:solidFill>
                  <a:schemeClr val="bg1"/>
                </a:solidFill>
                <a:latin typeface="NikoshBAN" pitchFamily="2" charset="0"/>
                <a:cs typeface="NikoshBAN" pitchFamily="2" charset="0"/>
              </a:rPr>
              <a:t>বিষয়</a:t>
            </a:r>
            <a:endParaRPr lang="en-US" b="1" dirty="0">
              <a:solidFill>
                <a:schemeClr val="bg1"/>
              </a:solidFill>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pPr marL="0" indent="0" algn="ctr">
              <a:buNone/>
            </a:pPr>
            <a:r>
              <a:rPr lang="en-US" sz="6000" b="1" dirty="0" err="1" smtClean="0">
                <a:solidFill>
                  <a:schemeClr val="bg1"/>
                </a:solidFill>
                <a:latin typeface="NikoshBAN" pitchFamily="2" charset="0"/>
                <a:cs typeface="NikoshBAN" pitchFamily="2" charset="0"/>
              </a:rPr>
              <a:t>তথ্য</a:t>
            </a:r>
            <a:r>
              <a:rPr lang="en-US" sz="6000" b="1" dirty="0" smtClean="0">
                <a:solidFill>
                  <a:schemeClr val="bg1"/>
                </a:solidFill>
                <a:latin typeface="NikoshBAN" pitchFamily="2" charset="0"/>
                <a:cs typeface="NikoshBAN" pitchFamily="2" charset="0"/>
              </a:rPr>
              <a:t> ও </a:t>
            </a:r>
            <a:r>
              <a:rPr lang="en-US" sz="6000" b="1" dirty="0" err="1" smtClean="0">
                <a:solidFill>
                  <a:schemeClr val="bg1"/>
                </a:solidFill>
                <a:latin typeface="NikoshBAN" pitchFamily="2" charset="0"/>
                <a:cs typeface="NikoshBAN" pitchFamily="2" charset="0"/>
              </a:rPr>
              <a:t>যোগাযোগ</a:t>
            </a:r>
            <a:r>
              <a:rPr lang="en-US" sz="6000" b="1" dirty="0" smtClean="0">
                <a:solidFill>
                  <a:schemeClr val="bg1"/>
                </a:solidFill>
                <a:latin typeface="NikoshBAN" pitchFamily="2" charset="0"/>
                <a:cs typeface="NikoshBAN" pitchFamily="2" charset="0"/>
              </a:rPr>
              <a:t> </a:t>
            </a:r>
            <a:r>
              <a:rPr lang="en-US" sz="6000" b="1" dirty="0" err="1" smtClean="0">
                <a:solidFill>
                  <a:schemeClr val="bg1"/>
                </a:solidFill>
                <a:latin typeface="NikoshBAN" pitchFamily="2" charset="0"/>
                <a:cs typeface="NikoshBAN" pitchFamily="2" charset="0"/>
              </a:rPr>
              <a:t>প্রযুক্তি</a:t>
            </a:r>
            <a:endParaRPr lang="en-US" sz="6000" b="1" dirty="0" smtClean="0">
              <a:solidFill>
                <a:schemeClr val="bg1"/>
              </a:solidFill>
              <a:latin typeface="NikoshBAN" pitchFamily="2" charset="0"/>
              <a:cs typeface="NikoshBAN" pitchFamily="2" charset="0"/>
            </a:endParaRPr>
          </a:p>
          <a:p>
            <a:pPr marL="0" indent="0" algn="ctr">
              <a:buNone/>
            </a:pPr>
            <a:r>
              <a:rPr lang="en-US" sz="6000" b="1" dirty="0" err="1" smtClean="0">
                <a:solidFill>
                  <a:schemeClr val="bg1"/>
                </a:solidFill>
                <a:latin typeface="NikoshBAN" pitchFamily="2" charset="0"/>
                <a:cs typeface="NikoshBAN" pitchFamily="2" charset="0"/>
              </a:rPr>
              <a:t>অষ্টম</a:t>
            </a:r>
            <a:r>
              <a:rPr lang="en-US" sz="6000" b="1" dirty="0" smtClean="0">
                <a:solidFill>
                  <a:schemeClr val="bg1"/>
                </a:solidFill>
                <a:latin typeface="NikoshBAN" pitchFamily="2" charset="0"/>
                <a:cs typeface="NikoshBAN" pitchFamily="2" charset="0"/>
              </a:rPr>
              <a:t> </a:t>
            </a:r>
            <a:r>
              <a:rPr lang="en-US" sz="6000" b="1" dirty="0" err="1" smtClean="0">
                <a:solidFill>
                  <a:schemeClr val="bg1"/>
                </a:solidFill>
                <a:latin typeface="NikoshBAN" pitchFamily="2" charset="0"/>
                <a:cs typeface="NikoshBAN" pitchFamily="2" charset="0"/>
              </a:rPr>
              <a:t>শ্রেনি</a:t>
            </a:r>
            <a:endParaRPr lang="en-US" sz="6000" b="1" dirty="0" smtClean="0">
              <a:solidFill>
                <a:schemeClr val="bg1"/>
              </a:solidFill>
              <a:latin typeface="NikoshBAN" pitchFamily="2" charset="0"/>
              <a:cs typeface="NikoshBAN" pitchFamily="2" charset="0"/>
            </a:endParaRPr>
          </a:p>
          <a:p>
            <a:pPr marL="0" indent="0" algn="ctr">
              <a:buNone/>
            </a:pPr>
            <a:r>
              <a:rPr lang="en-US" sz="6000" b="1" dirty="0" err="1" smtClean="0">
                <a:solidFill>
                  <a:schemeClr val="bg1"/>
                </a:solidFill>
                <a:latin typeface="NikoshBAN" pitchFamily="2" charset="0"/>
                <a:cs typeface="NikoshBAN" pitchFamily="2" charset="0"/>
              </a:rPr>
              <a:t>অধ্যয়</a:t>
            </a:r>
            <a:r>
              <a:rPr lang="en-US" sz="6000" b="1" dirty="0" smtClean="0">
                <a:solidFill>
                  <a:schemeClr val="bg1"/>
                </a:solidFill>
                <a:latin typeface="NikoshBAN" pitchFamily="2" charset="0"/>
                <a:cs typeface="NikoshBAN" pitchFamily="2" charset="0"/>
              </a:rPr>
              <a:t>  -</a:t>
            </a:r>
            <a:r>
              <a:rPr lang="en-US" sz="6000" b="1" dirty="0" err="1" smtClean="0">
                <a:solidFill>
                  <a:schemeClr val="bg1"/>
                </a:solidFill>
                <a:latin typeface="NikoshBAN" pitchFamily="2" charset="0"/>
                <a:cs typeface="NikoshBAN" pitchFamily="2" charset="0"/>
              </a:rPr>
              <a:t>দ্বিতীয়</a:t>
            </a:r>
            <a:endParaRPr lang="en-US" sz="6000" b="1" dirty="0" smtClean="0">
              <a:solidFill>
                <a:schemeClr val="bg1"/>
              </a:solidFill>
              <a:latin typeface="NikoshBAN" pitchFamily="2" charset="0"/>
              <a:cs typeface="NikoshBAN" pitchFamily="2" charset="0"/>
            </a:endParaRPr>
          </a:p>
          <a:p>
            <a:pPr marL="0" indent="0" algn="ctr">
              <a:buNone/>
            </a:pPr>
            <a:r>
              <a:rPr lang="en-US" sz="6000" b="1" dirty="0" err="1" smtClean="0">
                <a:solidFill>
                  <a:schemeClr val="bg1"/>
                </a:solidFill>
                <a:latin typeface="NikoshBAN" pitchFamily="2" charset="0"/>
                <a:cs typeface="NikoshBAN" pitchFamily="2" charset="0"/>
              </a:rPr>
              <a:t>কম্পিউটার</a:t>
            </a:r>
            <a:r>
              <a:rPr lang="en-US" sz="6000" b="1" dirty="0" smtClean="0">
                <a:solidFill>
                  <a:schemeClr val="bg1"/>
                </a:solidFill>
                <a:latin typeface="NikoshBAN" pitchFamily="2" charset="0"/>
                <a:cs typeface="NikoshBAN" pitchFamily="2" charset="0"/>
              </a:rPr>
              <a:t> </a:t>
            </a:r>
            <a:r>
              <a:rPr lang="en-US" sz="6000" b="1" dirty="0" err="1" smtClean="0">
                <a:solidFill>
                  <a:schemeClr val="bg1"/>
                </a:solidFill>
                <a:latin typeface="NikoshBAN" pitchFamily="2" charset="0"/>
                <a:cs typeface="NikoshBAN" pitchFamily="2" charset="0"/>
              </a:rPr>
              <a:t>নেটওয়ার্ক</a:t>
            </a:r>
            <a:endParaRPr lang="en-US" sz="60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953089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আজকের</a:t>
            </a:r>
            <a:r>
              <a:rPr lang="en-US" dirty="0" smtClean="0"/>
              <a:t> </a:t>
            </a:r>
            <a:r>
              <a:rPr lang="en-US" dirty="0" err="1" smtClean="0"/>
              <a:t>পাঠে</a:t>
            </a:r>
            <a:r>
              <a:rPr lang="en-US" dirty="0" smtClean="0"/>
              <a:t> </a:t>
            </a:r>
            <a:r>
              <a:rPr lang="en-US" dirty="0" err="1" smtClean="0"/>
              <a:t>শিখতে</a:t>
            </a:r>
            <a:r>
              <a:rPr lang="en-US" dirty="0" smtClean="0"/>
              <a:t> </a:t>
            </a:r>
            <a:r>
              <a:rPr lang="en-US" dirty="0" err="1" smtClean="0"/>
              <a:t>পারবে</a:t>
            </a:r>
            <a:endParaRPr lang="en-US" dirty="0"/>
          </a:p>
        </p:txBody>
      </p:sp>
      <p:sp>
        <p:nvSpPr>
          <p:cNvPr id="3" name="Content Placeholder 2"/>
          <p:cNvSpPr>
            <a:spLocks noGrp="1"/>
          </p:cNvSpPr>
          <p:nvPr>
            <p:ph idx="1"/>
          </p:nvPr>
        </p:nvSpPr>
        <p:spPr/>
        <p:txBody>
          <a:bodyPr/>
          <a:lstStyle/>
          <a:p>
            <a:r>
              <a:rPr lang="en-US" dirty="0" err="1" smtClean="0"/>
              <a:t>নেটওয়ার্ক</a:t>
            </a:r>
            <a:r>
              <a:rPr lang="en-US" dirty="0" smtClean="0"/>
              <a:t> </a:t>
            </a:r>
            <a:r>
              <a:rPr lang="en-US" dirty="0" err="1" smtClean="0"/>
              <a:t>সর্ম্পকে</a:t>
            </a:r>
            <a:r>
              <a:rPr lang="en-US" dirty="0" smtClean="0"/>
              <a:t> </a:t>
            </a:r>
            <a:r>
              <a:rPr lang="en-US" dirty="0" err="1" smtClean="0"/>
              <a:t>বোঝাতে</a:t>
            </a:r>
            <a:r>
              <a:rPr lang="en-US" dirty="0" smtClean="0"/>
              <a:t> </a:t>
            </a:r>
            <a:r>
              <a:rPr lang="en-US" dirty="0" err="1" smtClean="0"/>
              <a:t>পারবে</a:t>
            </a:r>
            <a:r>
              <a:rPr lang="en-US" dirty="0" smtClean="0"/>
              <a:t>।</a:t>
            </a:r>
          </a:p>
          <a:p>
            <a:r>
              <a:rPr lang="en-US" dirty="0" err="1" smtClean="0"/>
              <a:t>নেটওয়ার্কের</a:t>
            </a:r>
            <a:r>
              <a:rPr lang="en-US" dirty="0" smtClean="0"/>
              <a:t> </a:t>
            </a:r>
            <a:r>
              <a:rPr lang="en-US" dirty="0" err="1" smtClean="0"/>
              <a:t>কাজ</a:t>
            </a:r>
            <a:r>
              <a:rPr lang="en-US" dirty="0" smtClean="0"/>
              <a:t> </a:t>
            </a:r>
            <a:r>
              <a:rPr lang="en-US" dirty="0" err="1" smtClean="0"/>
              <a:t>কি</a:t>
            </a:r>
            <a:r>
              <a:rPr lang="en-US" dirty="0" smtClean="0"/>
              <a:t> </a:t>
            </a:r>
            <a:r>
              <a:rPr lang="en-US" dirty="0" err="1" smtClean="0"/>
              <a:t>তা</a:t>
            </a:r>
            <a:r>
              <a:rPr lang="en-US" dirty="0" smtClean="0"/>
              <a:t> </a:t>
            </a:r>
            <a:r>
              <a:rPr lang="en-US" dirty="0" err="1" smtClean="0"/>
              <a:t>বোঝাতে</a:t>
            </a:r>
            <a:r>
              <a:rPr lang="en-US" dirty="0" smtClean="0"/>
              <a:t> </a:t>
            </a:r>
            <a:r>
              <a:rPr lang="en-US" dirty="0" err="1" smtClean="0"/>
              <a:t>পারবে</a:t>
            </a:r>
            <a:r>
              <a:rPr lang="en-US" dirty="0" smtClean="0"/>
              <a:t>।</a:t>
            </a:r>
          </a:p>
          <a:p>
            <a:r>
              <a:rPr lang="en-US" dirty="0" err="1" smtClean="0"/>
              <a:t>সার্ভার</a:t>
            </a:r>
            <a:r>
              <a:rPr lang="en-US" dirty="0" smtClean="0"/>
              <a:t>, </a:t>
            </a:r>
            <a:r>
              <a:rPr lang="en-US" dirty="0" err="1" smtClean="0"/>
              <a:t>ক্লায়েন্ট</a:t>
            </a:r>
            <a:r>
              <a:rPr lang="en-US" dirty="0" smtClean="0"/>
              <a:t>, </a:t>
            </a:r>
            <a:r>
              <a:rPr lang="en-US" dirty="0" err="1" smtClean="0"/>
              <a:t>মিডিয়া</a:t>
            </a:r>
            <a:r>
              <a:rPr lang="en-US" dirty="0" smtClean="0"/>
              <a:t> , </a:t>
            </a:r>
            <a:r>
              <a:rPr lang="en-US" dirty="0" err="1" smtClean="0"/>
              <a:t>রিসোর্স</a:t>
            </a:r>
            <a:r>
              <a:rPr lang="en-US" dirty="0" smtClean="0"/>
              <a:t> ও </a:t>
            </a:r>
            <a:r>
              <a:rPr lang="en-US" dirty="0" err="1" smtClean="0"/>
              <a:t>প্রটোকল</a:t>
            </a:r>
            <a:r>
              <a:rPr lang="en-US" dirty="0" smtClean="0"/>
              <a:t> </a:t>
            </a:r>
            <a:r>
              <a:rPr lang="en-US" dirty="0" err="1" smtClean="0"/>
              <a:t>সর্ম্পকে</a:t>
            </a:r>
            <a:r>
              <a:rPr lang="en-US" dirty="0" smtClean="0"/>
              <a:t> </a:t>
            </a:r>
            <a:r>
              <a:rPr lang="en-US" dirty="0" err="1" smtClean="0"/>
              <a:t>বিস্তারিত</a:t>
            </a:r>
            <a:r>
              <a:rPr lang="en-US" dirty="0" smtClean="0"/>
              <a:t> </a:t>
            </a:r>
            <a:r>
              <a:rPr lang="en-US" dirty="0" err="1" smtClean="0"/>
              <a:t>বোঝাতে</a:t>
            </a:r>
            <a:r>
              <a:rPr lang="en-US" dirty="0" smtClean="0"/>
              <a:t> </a:t>
            </a:r>
            <a:r>
              <a:rPr lang="en-US" dirty="0" err="1"/>
              <a:t>পারবে</a:t>
            </a:r>
            <a:r>
              <a:rPr lang="en-US" dirty="0"/>
              <a:t>।</a:t>
            </a:r>
          </a:p>
          <a:p>
            <a:pPr marL="0" indent="0">
              <a:buNone/>
            </a:pPr>
            <a:r>
              <a:rPr lang="en-US" dirty="0" smtClean="0"/>
              <a:t> </a:t>
            </a:r>
            <a:endParaRPr lang="en-US" dirty="0"/>
          </a:p>
        </p:txBody>
      </p:sp>
    </p:spTree>
    <p:extLst>
      <p:ext uri="{BB962C8B-B14F-4D97-AF65-F5344CB8AC3E}">
        <p14:creationId xmlns:p14="http://schemas.microsoft.com/office/powerpoint/2010/main" val="30056891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48600" cy="2743200"/>
          </a:xfrm>
        </p:spPr>
        <p:txBody>
          <a:bodyPr>
            <a:normAutofit fontScale="90000"/>
          </a:bodyPr>
          <a:lstStyle/>
          <a:p>
            <a:pPr algn="just"/>
            <a:r>
              <a:rPr lang="en-US" b="1" dirty="0" err="1" smtClean="0">
                <a:solidFill>
                  <a:srgbClr val="002060"/>
                </a:solidFill>
                <a:latin typeface="NikoshBAN" pitchFamily="2" charset="0"/>
                <a:cs typeface="NikoshBAN" pitchFamily="2" charset="0"/>
              </a:rPr>
              <a:t>নেটওয়ার্কঃ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দুই</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ততোধিক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কম্পিউটারকে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যোগাযোগের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মাধ্যম</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দিয়ে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একসাথে</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জুড়ে</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দিলে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যদি</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নিজেদের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ভেতর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তথ্য</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উপাত্ত</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আদান-প্রদান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তখন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কম্পিউটার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নেটওয়ার্ক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বলে</a:t>
            </a:r>
            <a:r>
              <a:rPr lang="en-US" dirty="0" smtClean="0">
                <a:solidFill>
                  <a:schemeClr val="bg1"/>
                </a:solidFill>
                <a:latin typeface="NikoshBAN" pitchFamily="2" charset="0"/>
                <a:cs typeface="NikoshBAN" pitchFamily="2" charset="0"/>
              </a:rPr>
              <a:t>।</a:t>
            </a:r>
            <a:endParaRPr lang="en-US" dirty="0">
              <a:solidFill>
                <a:schemeClr val="bg1"/>
              </a:solidFill>
              <a:latin typeface="NikoshBAN" pitchFamily="2" charset="0"/>
              <a:cs typeface="NikoshBAN" pitchFamily="2" charset="0"/>
            </a:endParaRPr>
          </a:p>
        </p:txBody>
      </p:sp>
      <p:sp>
        <p:nvSpPr>
          <p:cNvPr id="3" name="Subtitle 2"/>
          <p:cNvSpPr>
            <a:spLocks noGrp="1"/>
          </p:cNvSpPr>
          <p:nvPr>
            <p:ph type="subTitle" idx="1"/>
          </p:nvPr>
        </p:nvSpPr>
        <p:spPr/>
        <p:txBody>
          <a:bodyPr>
            <a:noAutofit/>
          </a:bodyPr>
          <a:lstStyle/>
          <a:p>
            <a:endParaRPr lang="as-IN" sz="2800" dirty="0" smtClean="0">
              <a:solidFill>
                <a:schemeClr val="tx1"/>
              </a:solidFill>
            </a:endParaRPr>
          </a:p>
          <a:p>
            <a:endParaRPr lang="en-US" sz="2800" dirty="0">
              <a:solidFill>
                <a:schemeClr val="tx1"/>
              </a:solidFill>
            </a:endParaRPr>
          </a:p>
        </p:txBody>
      </p:sp>
      <p:pic>
        <p:nvPicPr>
          <p:cNvPr id="1027" name="Picture 3" descr="C:\Users\ASUS\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657600"/>
            <a:ext cx="5029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607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858962"/>
          </a:xfrm>
        </p:spPr>
        <p:txBody>
          <a:bodyPr>
            <a:normAutofit fontScale="90000"/>
          </a:bodyPr>
          <a:lstStyle/>
          <a:p>
            <a:pPr algn="l"/>
            <a:r>
              <a:rPr lang="as-IN" b="1" dirty="0" smtClean="0">
                <a:solidFill>
                  <a:schemeClr val="bg1"/>
                </a:solidFill>
                <a:latin typeface="NikoshBAN" pitchFamily="2" charset="0"/>
                <a:cs typeface="NikoshBAN" pitchFamily="2" charset="0"/>
              </a:rPr>
              <a:t>সার্ভার</a:t>
            </a:r>
            <a:r>
              <a:rPr lang="as-IN" b="1" dirty="0">
                <a:solidFill>
                  <a:schemeClr val="bg1"/>
                </a:solidFill>
                <a:latin typeface="NikoshBAN" pitchFamily="2" charset="0"/>
                <a:cs typeface="NikoshBAN" pitchFamily="2" charset="0"/>
              </a:rPr>
              <a:t>: </a:t>
            </a:r>
            <a:r>
              <a:rPr lang="as-IN" dirty="0">
                <a:solidFill>
                  <a:schemeClr val="bg1"/>
                </a:solidFill>
                <a:latin typeface="NikoshBAN" pitchFamily="2" charset="0"/>
                <a:cs typeface="NikoshBAN" pitchFamily="2" charset="0"/>
              </a:rPr>
              <a:t>সার্ভার হলো মোটামুটি শক্তিশালী একটি কম্পিউটার, যা নেটওয়ার্কের অন্য কম্পিউটারকে নানা রকম সেবা দিয়ে থাকে</a:t>
            </a:r>
            <a:r>
              <a:rPr lang="as-IN" dirty="0" smtClean="0">
                <a:solidFill>
                  <a:schemeClr val="bg1"/>
                </a:solidFill>
                <a:latin typeface="NikoshBAN" pitchFamily="2" charset="0"/>
                <a:cs typeface="NikoshBAN" pitchFamily="2" charset="0"/>
              </a:rPr>
              <a:t>।</a:t>
            </a:r>
            <a:endParaRPr lang="en-US" dirty="0">
              <a:solidFill>
                <a:schemeClr val="bg1"/>
              </a:solidFill>
              <a:latin typeface="NikoshBAN" pitchFamily="2" charset="0"/>
              <a:cs typeface="NikoshBAN" pitchFamily="2" charset="0"/>
            </a:endParaRPr>
          </a:p>
        </p:txBody>
      </p:sp>
      <p:sp>
        <p:nvSpPr>
          <p:cNvPr id="3" name="Content Placeholder 2"/>
          <p:cNvSpPr>
            <a:spLocks noGrp="1"/>
          </p:cNvSpPr>
          <p:nvPr>
            <p:ph idx="1"/>
          </p:nvPr>
        </p:nvSpPr>
        <p:spPr>
          <a:xfrm>
            <a:off x="533400" y="3581400"/>
            <a:ext cx="8229600" cy="3505200"/>
          </a:xfrm>
        </p:spPr>
        <p:txBody>
          <a:bodyPr>
            <a:normAutofit/>
          </a:bodyPr>
          <a:lstStyle/>
          <a:p>
            <a:pPr marL="0" indent="0">
              <a:buNone/>
            </a:pPr>
            <a:r>
              <a:rPr lang="as-IN" dirty="0" smtClean="0"/>
              <a:t/>
            </a:r>
            <a:br>
              <a:rPr lang="as-IN" dirty="0" smtClean="0"/>
            </a:br>
            <a:endParaRPr lang="en-US" dirty="0"/>
          </a:p>
        </p:txBody>
      </p:sp>
      <p:sp>
        <p:nvSpPr>
          <p:cNvPr id="4" name="TextBox 3"/>
          <p:cNvSpPr txBox="1"/>
          <p:nvPr/>
        </p:nvSpPr>
        <p:spPr>
          <a:xfrm>
            <a:off x="381000" y="2497071"/>
            <a:ext cx="8610600" cy="954107"/>
          </a:xfrm>
          <a:prstGeom prst="rect">
            <a:avLst/>
          </a:prstGeom>
          <a:noFill/>
        </p:spPr>
        <p:txBody>
          <a:bodyPr wrap="square" rtlCol="0">
            <a:spAutoFit/>
          </a:bodyPr>
          <a:lstStyle/>
          <a:p>
            <a:r>
              <a:rPr lang="en-US" sz="2800" dirty="0" err="1" smtClean="0">
                <a:solidFill>
                  <a:schemeClr val="bg1"/>
                </a:solidFill>
                <a:latin typeface="SolaimanLipi" pitchFamily="2" charset="0"/>
                <a:cs typeface="SolaimanLipi" pitchFamily="2" charset="0"/>
              </a:rPr>
              <a:t>যেমন</a:t>
            </a:r>
            <a:r>
              <a:rPr lang="en-US" sz="2800" dirty="0" smtClean="0">
                <a:solidFill>
                  <a:schemeClr val="bg1"/>
                </a:solidFill>
                <a:latin typeface="SolaimanLipi" pitchFamily="2" charset="0"/>
                <a:cs typeface="SolaimanLipi" pitchFamily="2" charset="0"/>
              </a:rPr>
              <a:t> : </a:t>
            </a:r>
            <a:r>
              <a:rPr lang="en-US" sz="2800" dirty="0" err="1" smtClean="0">
                <a:solidFill>
                  <a:schemeClr val="bg1"/>
                </a:solidFill>
                <a:latin typeface="SolaimanLipi" pitchFamily="2" charset="0"/>
                <a:cs typeface="SolaimanLipi" pitchFamily="2" charset="0"/>
              </a:rPr>
              <a:t>হোম</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সার্ভার</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ফাইল</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সার্ভার</a:t>
            </a:r>
            <a:r>
              <a:rPr lang="en-US" sz="2800" dirty="0" smtClean="0">
                <a:solidFill>
                  <a:schemeClr val="bg1"/>
                </a:solidFill>
                <a:latin typeface="SolaimanLipi" pitchFamily="2" charset="0"/>
                <a:cs typeface="SolaimanLipi" pitchFamily="2" charset="0"/>
              </a:rPr>
              <a:t>  , </a:t>
            </a:r>
            <a:r>
              <a:rPr lang="en-US" sz="2800" dirty="0" err="1" smtClean="0">
                <a:solidFill>
                  <a:schemeClr val="bg1"/>
                </a:solidFill>
                <a:latin typeface="SolaimanLipi" pitchFamily="2" charset="0"/>
                <a:cs typeface="SolaimanLipi" pitchFamily="2" charset="0"/>
              </a:rPr>
              <a:t>প্রিন্ট</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সার্ভার</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মিডিয়া</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সার্ভার</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মোবাইল</a:t>
            </a:r>
            <a:r>
              <a:rPr lang="en-US" sz="2800" dirty="0" smtClean="0">
                <a:solidFill>
                  <a:schemeClr val="bg1"/>
                </a:solidFill>
                <a:latin typeface="SolaimanLipi" pitchFamily="2" charset="0"/>
                <a:cs typeface="SolaimanLipi" pitchFamily="2" charset="0"/>
              </a:rPr>
              <a:t> </a:t>
            </a:r>
            <a:r>
              <a:rPr lang="en-US" sz="2800" dirty="0" err="1" smtClean="0">
                <a:solidFill>
                  <a:schemeClr val="bg1"/>
                </a:solidFill>
                <a:latin typeface="SolaimanLipi" pitchFamily="2" charset="0"/>
                <a:cs typeface="SolaimanLipi" pitchFamily="2" charset="0"/>
              </a:rPr>
              <a:t>সার্ভার</a:t>
            </a:r>
            <a:r>
              <a:rPr lang="en-US" sz="2800" dirty="0" smtClean="0">
                <a:solidFill>
                  <a:schemeClr val="bg1"/>
                </a:solidFill>
                <a:latin typeface="SolaimanLipi" pitchFamily="2" charset="0"/>
                <a:cs typeface="SolaimanLipi" pitchFamily="2" charset="0"/>
              </a:rPr>
              <a:t> </a:t>
            </a:r>
            <a:endParaRPr lang="en-US" sz="2800" dirty="0">
              <a:solidFill>
                <a:schemeClr val="bg1"/>
              </a:solidFill>
              <a:latin typeface="SolaimanLipi" pitchFamily="2" charset="0"/>
              <a:cs typeface="SolaimanLipi" pitchFamily="2" charset="0"/>
            </a:endParaRPr>
          </a:p>
        </p:txBody>
      </p:sp>
      <p:pic>
        <p:nvPicPr>
          <p:cNvPr id="3074" name="Picture 2" descr="C:\Users\ASUS\Desktop\সাভা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200400"/>
            <a:ext cx="3746500" cy="3023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836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as-IN" sz="2800" b="1" dirty="0" smtClean="0">
                <a:latin typeface="SolaimanLipi" pitchFamily="2" charset="0"/>
                <a:cs typeface="SolaimanLipi" pitchFamily="2" charset="0"/>
              </a:rPr>
              <a:t>ক্লায়েন্ট</a:t>
            </a:r>
            <a:r>
              <a:rPr lang="as-IN" sz="2800" b="1" dirty="0">
                <a:latin typeface="SolaimanLipi" pitchFamily="2" charset="0"/>
                <a:cs typeface="SolaimanLipi" pitchFamily="2" charset="0"/>
              </a:rPr>
              <a:t>:</a:t>
            </a:r>
            <a:r>
              <a:rPr lang="as-IN" sz="2800" dirty="0">
                <a:latin typeface="SolaimanLipi" pitchFamily="2" charset="0"/>
                <a:cs typeface="SolaimanLipi" pitchFamily="2" charset="0"/>
              </a:rPr>
              <a:t> ক্লায়েন্ট একটি ইংরেজি শব্দ। কম্পিউটার নেটওয়ার্কে ক্লায়েন্ট একটি অতি পরিচিত শব্দ। নেটওয়ার্ক পদ্ধতিতে যেসব কম্পিউটার সার্ভার থেকে কোনো ধরনের তথ্য নেয়, তাকে ক্লায়েন্ট বলে।</a:t>
            </a:r>
            <a:endParaRPr lang="en-US" sz="5400" dirty="0">
              <a:latin typeface="SolaimanLipi" pitchFamily="2" charset="0"/>
              <a:cs typeface="SolaimanLipi" pitchFamily="2"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799" y="1828800"/>
            <a:ext cx="8051887"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5029200" y="1447800"/>
            <a:ext cx="990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5219700" y="2545773"/>
            <a:ext cx="609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6705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dirty="0" smtClean="0"/>
              <a:t/>
            </a:r>
            <a:br>
              <a:rPr lang="en-US" dirty="0" smtClean="0"/>
            </a:br>
            <a:r>
              <a:rPr lang="en-US" b="1" dirty="0" err="1" smtClean="0">
                <a:solidFill>
                  <a:schemeClr val="bg1"/>
                </a:solidFill>
                <a:latin typeface="NikoshBAN" pitchFamily="2" charset="0"/>
                <a:cs typeface="NikoshBAN" pitchFamily="2" charset="0"/>
              </a:rPr>
              <a:t>মিডিয়াঃ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বস্তু</a:t>
            </a:r>
            <a:r>
              <a:rPr lang="en-US" dirty="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ব্যবহার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কম্পিউটারগুলো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জুড়ে</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দেওয়া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হয়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সেটাই</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হচ্ছে</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মিডিয়া</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যেমন</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বৈদুৎতিক</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তার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অপটিক্যাল</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ফাইবার</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সুইচ</a:t>
            </a:r>
            <a:r>
              <a:rPr lang="en-US" dirty="0" smtClean="0">
                <a:solidFill>
                  <a:schemeClr val="bg1"/>
                </a:solidFill>
                <a:latin typeface="NikoshBAN" pitchFamily="2" charset="0"/>
                <a:cs typeface="NikoshBAN" pitchFamily="2" charset="0"/>
              </a:rPr>
              <a:t>  </a:t>
            </a:r>
            <a:r>
              <a:rPr lang="en-US" dirty="0" err="1" smtClean="0">
                <a:solidFill>
                  <a:schemeClr val="bg1"/>
                </a:solidFill>
                <a:latin typeface="NikoshBAN" pitchFamily="2" charset="0"/>
                <a:cs typeface="NikoshBAN" pitchFamily="2" charset="0"/>
              </a:rPr>
              <a:t>ইত্যাদি</a:t>
            </a:r>
            <a:r>
              <a:rPr lang="en-US" dirty="0" smtClean="0">
                <a:solidFill>
                  <a:schemeClr val="bg1"/>
                </a:solidFill>
                <a:latin typeface="NikoshBAN" pitchFamily="2" charset="0"/>
                <a:cs typeface="NikoshBAN" pitchFamily="2" charset="0"/>
              </a:rPr>
              <a:t>।</a:t>
            </a:r>
            <a:endParaRPr lang="en-US" dirty="0">
              <a:solidFill>
                <a:schemeClr val="bg1"/>
              </a:solidFill>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819400"/>
            <a:ext cx="2847975" cy="1609725"/>
          </a:xfrm>
        </p:spPr>
      </p:pic>
      <p:pic>
        <p:nvPicPr>
          <p:cNvPr id="2051" name="Picture 3" descr="C:\Users\ASUS\Desktop\wi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724400"/>
            <a:ext cx="2613812" cy="17712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ASUS\Desktop\optic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8352" y="2895600"/>
            <a:ext cx="3731248"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5580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217</Words>
  <Application>Microsoft Office PowerPoint</Application>
  <PresentationFormat>On-screen Show (4:3)</PresentationFormat>
  <Paragraphs>34</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পরিচিতি</vt:lpstr>
      <vt:lpstr>পৃর্ব  জ্ঞান যাচাই</vt:lpstr>
      <vt:lpstr>আজকের  পাঠের বিষয়</vt:lpstr>
      <vt:lpstr>আজকের পাঠে শিখতে পারবে</vt:lpstr>
      <vt:lpstr>নেটওয়ার্কঃ  দুই বা ততোধিক কম্পিউটারকে যোগাযোগের  কোন মাধ্যম দিয়ে একসাথে জুড়ে দিলে যদি তারা নিজেদের ভেতর তথ্য বা উপাত্ত আদান-প্রদান করে তখন তাকে কম্পিউটার নেটওয়ার্ক বলে।</vt:lpstr>
      <vt:lpstr>সার্ভার: সার্ভার হলো মোটামুটি শক্তিশালী একটি কম্পিউটার, যা নেটওয়ার্কের অন্য কম্পিউটারকে নানা রকম সেবা দিয়ে থাকে।</vt:lpstr>
      <vt:lpstr>ক্লায়েন্ট: ক্লায়েন্ট একটি ইংরেজি শব্দ। কম্পিউটার নেটওয়ার্কে ক্লায়েন্ট একটি অতি পরিচিত শব্দ। নেটওয়ার্ক পদ্ধতিতে যেসব কম্পিউটার সার্ভার থেকে কোনো ধরনের তথ্য নেয়, তাকে ক্লায়েন্ট বলে।</vt:lpstr>
      <vt:lpstr> মিডিয়াঃ যে বস্তু ব্যবহার করে কম্পিউটারগুলো জুড়ে দেওয়া হয় সেটাই হচ্ছে মিডিয়া। যেমন: বৈদুৎতিক তার,  অপটিক্যাল  ফাইবার, সুইচ  ইত্যাদি।</vt:lpstr>
      <vt:lpstr>নেটওয়ার্ক  এডাপ্টারঃ নেটওয়ার্কে  যুক্ত করার জন্য কম্পিউটারের  যে অংশে সংযোগ দেওয়া  হয়  তাকে নেটওয়ার্ক  এডাপ্টার। যেমনঃ নেটওয়ার্ক ইন্টারফেস  কার্ড  (NIC)</vt:lpstr>
      <vt:lpstr>     রিসোর্স: ক্লায়েন্টের কাছে ব্যবহারের জন্য যেসব সুযোগ-সুবিধা দেওয়া হয়, তার সবই হচ্ছে রিসোর্স। কম্পিউটারের সঙ্গে যদি একটি প্রিন্টার বা একটি ফ্যাক্স লাগানো হয় সেটা হচ্ছে রিসোর্স। কম্পিউটার দিয়ে কেউ যদি সার্ভারে রাখা একটি ছবি আঁঁকার সফটওয়্যার ব্যবহার করে, সেটাও রিসোর্স। </vt:lpstr>
      <vt:lpstr>প্রটোকলঃ যে নিয়ম মেনে কম্পিউটার যোগাযোগ করা হয় তাকে প্রটোকল বলে। যেমনঃ ইন্টানেট ব্যবহারের জন্য http.</vt:lpstr>
      <vt:lpstr>বাড়ি কাজ</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Perfet</cp:lastModifiedBy>
  <cp:revision>33</cp:revision>
  <dcterms:created xsi:type="dcterms:W3CDTF">2020-05-07T06:01:05Z</dcterms:created>
  <dcterms:modified xsi:type="dcterms:W3CDTF">2020-05-09T09:00:14Z</dcterms:modified>
</cp:coreProperties>
</file>