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9" r:id="rId3"/>
    <p:sldId id="290" r:id="rId4"/>
    <p:sldId id="258" r:id="rId5"/>
    <p:sldId id="261" r:id="rId6"/>
    <p:sldId id="278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65" r:id="rId18"/>
    <p:sldId id="272" r:id="rId19"/>
    <p:sldId id="277" r:id="rId20"/>
    <p:sldId id="273" r:id="rId21"/>
    <p:sldId id="274" r:id="rId22"/>
    <p:sldId id="275" r:id="rId23"/>
    <p:sldId id="282" r:id="rId24"/>
    <p:sldId id="281" r:id="rId25"/>
    <p:sldId id="276" r:id="rId26"/>
    <p:sldId id="279" r:id="rId27"/>
    <p:sldId id="284" r:id="rId28"/>
    <p:sldId id="280" r:id="rId29"/>
    <p:sldId id="283" r:id="rId30"/>
    <p:sldId id="285" r:id="rId31"/>
    <p:sldId id="287" r:id="rId32"/>
    <p:sldId id="286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2DB36-F77B-4DBA-8A47-AFEDFDBE5A0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3B648-4B7D-407E-8969-6C7655E22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5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B648-4B7D-407E-8969-6C7655E224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0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41A6-DE9B-4626-9BF1-9E3B52984EB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D72-0179-4CB9-9A4B-0397CB3E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8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41A6-DE9B-4626-9BF1-9E3B52984EB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D72-0179-4CB9-9A4B-0397CB3E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3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41A6-DE9B-4626-9BF1-9E3B52984EB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D72-0179-4CB9-9A4B-0397CB3E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4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41A6-DE9B-4626-9BF1-9E3B52984EB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D72-0179-4CB9-9A4B-0397CB3E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9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41A6-DE9B-4626-9BF1-9E3B52984EB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D72-0179-4CB9-9A4B-0397CB3E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4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41A6-DE9B-4626-9BF1-9E3B52984EB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D72-0179-4CB9-9A4B-0397CB3E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4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41A6-DE9B-4626-9BF1-9E3B52984EB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D72-0179-4CB9-9A4B-0397CB3E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4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41A6-DE9B-4626-9BF1-9E3B52984EB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D72-0179-4CB9-9A4B-0397CB3E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3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41A6-DE9B-4626-9BF1-9E3B52984EB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D72-0179-4CB9-9A4B-0397CB3E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5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41A6-DE9B-4626-9BF1-9E3B52984EB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D72-0179-4CB9-9A4B-0397CB3E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9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41A6-DE9B-4626-9BF1-9E3B52984EB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8D72-0179-4CB9-9A4B-0397CB3E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741A6-DE9B-4626-9BF1-9E3B52984EB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8D72-0179-4CB9-9A4B-0397CB3E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5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3.jp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37.jpg"/><Relationship Id="rId7" Type="http://schemas.openxmlformats.org/officeDocument/2006/relationships/image" Target="../media/image32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58.jpg"/><Relationship Id="rId4" Type="http://schemas.openxmlformats.org/officeDocument/2006/relationships/image" Target="../media/image50.jpg"/><Relationship Id="rId9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5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9.jpg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35978B-A2B1-42D9-A1E5-40CC5010E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9CD2C698-2018-42BE-9A95-072EA4047A2C}"/>
              </a:ext>
            </a:extLst>
          </p:cNvPr>
          <p:cNvSpPr txBox="1"/>
          <p:nvPr/>
        </p:nvSpPr>
        <p:spPr>
          <a:xfrm>
            <a:off x="1601067" y="1174536"/>
            <a:ext cx="898986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7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8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0117" y="265471"/>
            <a:ext cx="4999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ছবি</a:t>
            </a:r>
            <a:r>
              <a:rPr lang="en-US" sz="6000" dirty="0"/>
              <a:t> </a:t>
            </a:r>
            <a:r>
              <a:rPr lang="en-US" sz="6000" dirty="0" err="1"/>
              <a:t>দেখ</a:t>
            </a:r>
            <a:r>
              <a:rPr lang="en-US" sz="6000" dirty="0"/>
              <a:t> ও </a:t>
            </a:r>
            <a:r>
              <a:rPr lang="en-US" sz="6000" dirty="0" err="1"/>
              <a:t>বল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1325049" y="5416630"/>
            <a:ext cx="8961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থেকে প্রাপ্ত খাদ্য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4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উদ্ভিজ্জ খাদ্যদ্রব্য বলে।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49" y="1243275"/>
            <a:ext cx="2854273" cy="2641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56" y="1243275"/>
            <a:ext cx="2850894" cy="2641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6209" y="4119118"/>
            <a:ext cx="1489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গাছ</a:t>
            </a:r>
            <a:endParaRPr lang="en-US" sz="4400" dirty="0"/>
          </a:p>
        </p:txBody>
      </p:sp>
      <p:sp>
        <p:nvSpPr>
          <p:cNvPr id="8" name="Right Arrow 7"/>
          <p:cNvSpPr/>
          <p:nvPr/>
        </p:nvSpPr>
        <p:spPr>
          <a:xfrm>
            <a:off x="7293931" y="23408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09820" y="1717492"/>
            <a:ext cx="303961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3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13800" dirty="0"/>
          </a:p>
        </p:txBody>
      </p:sp>
      <p:sp>
        <p:nvSpPr>
          <p:cNvPr id="10" name="TextBox 9"/>
          <p:cNvSpPr txBox="1"/>
          <p:nvPr/>
        </p:nvSpPr>
        <p:spPr>
          <a:xfrm>
            <a:off x="2007391" y="4119119"/>
            <a:ext cx="1489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গাছ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0228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7725" y="328110"/>
            <a:ext cx="4213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ছবি</a:t>
            </a:r>
            <a:r>
              <a:rPr lang="en-US" sz="4000" dirty="0"/>
              <a:t> </a:t>
            </a:r>
            <a:r>
              <a:rPr lang="en-US" sz="4000" dirty="0" err="1"/>
              <a:t>দেখ</a:t>
            </a:r>
            <a:r>
              <a:rPr lang="en-US" sz="4000" dirty="0"/>
              <a:t> ও </a:t>
            </a:r>
            <a:r>
              <a:rPr lang="en-US" sz="4000" dirty="0" err="1"/>
              <a:t>নাম</a:t>
            </a:r>
            <a:r>
              <a:rPr lang="en-US" sz="4000" dirty="0"/>
              <a:t> </a:t>
            </a:r>
            <a:r>
              <a:rPr lang="en-US" sz="4000" dirty="0" err="1"/>
              <a:t>বল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" y="41932"/>
            <a:ext cx="4029212" cy="2306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69" y="221226"/>
            <a:ext cx="3572731" cy="2338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35" y="3326275"/>
            <a:ext cx="4116186" cy="2591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345" y="3326275"/>
            <a:ext cx="3769654" cy="2591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6092" y="2619283"/>
            <a:ext cx="3403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শাক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71576" y="2526965"/>
            <a:ext cx="367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শাক ভাজি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235" y="5917479"/>
            <a:ext cx="3586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কচু শাক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4656" y="5917479"/>
            <a:ext cx="3868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কচু শাকের ভর্তা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713830" y="4323213"/>
            <a:ext cx="36341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837471" y="1440352"/>
            <a:ext cx="36341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7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8" y="983570"/>
            <a:ext cx="4131384" cy="2443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68" y="983570"/>
            <a:ext cx="4383116" cy="2245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32" y="3988166"/>
            <a:ext cx="4383116" cy="2232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8" y="3988166"/>
            <a:ext cx="4131383" cy="2232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777" y="3363983"/>
            <a:ext cx="339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 গাছ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0618" y="3341835"/>
            <a:ext cx="262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399" y="6151600"/>
            <a:ext cx="3256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 গাছ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0104" y="6204284"/>
            <a:ext cx="2622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2755" y="142573"/>
            <a:ext cx="7020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ছবি</a:t>
            </a:r>
            <a:r>
              <a:rPr lang="en-US" sz="5400" dirty="0"/>
              <a:t> </a:t>
            </a:r>
            <a:r>
              <a:rPr lang="en-US" sz="5400" dirty="0" err="1"/>
              <a:t>দেখ</a:t>
            </a:r>
            <a:r>
              <a:rPr lang="en-US" sz="5400" dirty="0"/>
              <a:t> ও </a:t>
            </a:r>
            <a:r>
              <a:rPr lang="en-US" sz="5400" dirty="0" err="1"/>
              <a:t>নাম</a:t>
            </a:r>
            <a:r>
              <a:rPr lang="en-US" sz="5400" dirty="0"/>
              <a:t> </a:t>
            </a:r>
            <a:r>
              <a:rPr lang="en-US" sz="5400" dirty="0" err="1"/>
              <a:t>বল</a:t>
            </a:r>
            <a:endParaRPr lang="en-US" sz="5400" dirty="0"/>
          </a:p>
        </p:txBody>
      </p:sp>
      <p:sp>
        <p:nvSpPr>
          <p:cNvPr id="11" name="Right Arrow 10"/>
          <p:cNvSpPr/>
          <p:nvPr/>
        </p:nvSpPr>
        <p:spPr>
          <a:xfrm>
            <a:off x="4766717" y="1621904"/>
            <a:ext cx="21385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766717" y="4619673"/>
            <a:ext cx="21385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9" y="814922"/>
            <a:ext cx="4120156" cy="2411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339" y="749001"/>
            <a:ext cx="4514446" cy="24778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9" y="3753109"/>
            <a:ext cx="4120156" cy="24628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583" y="3753109"/>
            <a:ext cx="3493450" cy="2320225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1167080" y="3226882"/>
            <a:ext cx="2387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 গাছ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7869574" y="3519269"/>
            <a:ext cx="308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990099" y="6139997"/>
            <a:ext cx="311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কুমড়া গাছ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8032583" y="6014786"/>
            <a:ext cx="3087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কুমড়া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0280" y="178591"/>
            <a:ext cx="427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ছবি</a:t>
            </a:r>
            <a:r>
              <a:rPr lang="en-US" sz="3600" dirty="0"/>
              <a:t> </a:t>
            </a:r>
            <a:r>
              <a:rPr lang="en-US" sz="3600" dirty="0" err="1"/>
              <a:t>দেখি</a:t>
            </a:r>
            <a:r>
              <a:rPr lang="en-US" sz="3600" dirty="0"/>
              <a:t> ও </a:t>
            </a:r>
            <a:r>
              <a:rPr lang="en-US" sz="3600" dirty="0" err="1"/>
              <a:t>নাম</a:t>
            </a:r>
            <a:r>
              <a:rPr lang="en-US" sz="3600" dirty="0"/>
              <a:t> </a:t>
            </a:r>
            <a:r>
              <a:rPr lang="en-US" sz="3600" dirty="0" err="1"/>
              <a:t>বলি</a:t>
            </a:r>
            <a:endParaRPr lang="en-US" sz="3600" dirty="0"/>
          </a:p>
        </p:txBody>
      </p:sp>
      <p:sp>
        <p:nvSpPr>
          <p:cNvPr id="19" name="Right Arrow 18"/>
          <p:cNvSpPr/>
          <p:nvPr/>
        </p:nvSpPr>
        <p:spPr>
          <a:xfrm>
            <a:off x="4854474" y="1625337"/>
            <a:ext cx="2050026" cy="442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876040" y="4763287"/>
            <a:ext cx="2050026" cy="442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6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1" y="863105"/>
            <a:ext cx="5040777" cy="2919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45" y="863104"/>
            <a:ext cx="4438490" cy="2919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73" y="3782381"/>
            <a:ext cx="5213683" cy="2534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795" y="3925399"/>
            <a:ext cx="3224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3987" y="3782380"/>
            <a:ext cx="3384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6181" y="5934670"/>
            <a:ext cx="372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sz="54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0259" y="93662"/>
            <a:ext cx="541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ছবি</a:t>
            </a:r>
            <a:r>
              <a:rPr lang="en-US" sz="4400" dirty="0"/>
              <a:t> </a:t>
            </a:r>
            <a:r>
              <a:rPr lang="en-US" sz="4400" dirty="0" err="1"/>
              <a:t>দেখ</a:t>
            </a:r>
            <a:r>
              <a:rPr lang="en-US" sz="4400" dirty="0"/>
              <a:t> ও </a:t>
            </a:r>
            <a:r>
              <a:rPr lang="en-US" sz="4400" dirty="0" err="1"/>
              <a:t>নাম</a:t>
            </a:r>
            <a:r>
              <a:rPr lang="en-US" sz="4400" dirty="0"/>
              <a:t> </a:t>
            </a:r>
            <a:r>
              <a:rPr lang="en-US" sz="4400" dirty="0" err="1"/>
              <a:t>বল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7743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84" y="1010461"/>
            <a:ext cx="4055149" cy="2313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84" y="3927814"/>
            <a:ext cx="4055149" cy="2260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76" y="3743172"/>
            <a:ext cx="4937759" cy="2527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47" y="843584"/>
            <a:ext cx="2790564" cy="245226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52519" y="3323609"/>
            <a:ext cx="3192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গাছ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00869" y="3213411"/>
            <a:ext cx="2454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760104" y="6188532"/>
            <a:ext cx="4122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 গাছ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7895218" y="6030561"/>
            <a:ext cx="3400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44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5500" y="178418"/>
            <a:ext cx="5000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ছবি</a:t>
            </a:r>
            <a:r>
              <a:rPr lang="en-US" sz="4400" dirty="0"/>
              <a:t> </a:t>
            </a:r>
            <a:r>
              <a:rPr lang="en-US" sz="4400" dirty="0" err="1"/>
              <a:t>দেখ</a:t>
            </a:r>
            <a:r>
              <a:rPr lang="en-US" sz="4400" dirty="0"/>
              <a:t> ও </a:t>
            </a:r>
            <a:r>
              <a:rPr lang="en-US" sz="4400" dirty="0" err="1"/>
              <a:t>নাম</a:t>
            </a:r>
            <a:r>
              <a:rPr lang="en-US" sz="4400" dirty="0"/>
              <a:t> </a:t>
            </a:r>
            <a:r>
              <a:rPr lang="en-US" sz="4400" dirty="0" err="1"/>
              <a:t>বল</a:t>
            </a:r>
            <a:endParaRPr lang="en-US" sz="4400" dirty="0"/>
          </a:p>
        </p:txBody>
      </p:sp>
      <p:sp>
        <p:nvSpPr>
          <p:cNvPr id="10" name="Right Arrow 9"/>
          <p:cNvSpPr/>
          <p:nvPr/>
        </p:nvSpPr>
        <p:spPr>
          <a:xfrm>
            <a:off x="5545864" y="2209236"/>
            <a:ext cx="134006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585870" y="4829573"/>
            <a:ext cx="134006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8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5" y="835823"/>
            <a:ext cx="2946103" cy="2397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" y="3713190"/>
            <a:ext cx="2946103" cy="2407482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895178" y="3143922"/>
            <a:ext cx="172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গাছ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1263" y="3155107"/>
            <a:ext cx="180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চাউল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875282" y="6054185"/>
            <a:ext cx="173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 গাছ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4517" y="201690"/>
            <a:ext cx="4498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ছবি</a:t>
            </a:r>
            <a:r>
              <a:rPr lang="en-US" sz="4000" dirty="0"/>
              <a:t> </a:t>
            </a:r>
            <a:r>
              <a:rPr lang="en-US" sz="4000" dirty="0" err="1"/>
              <a:t>দেখে</a:t>
            </a:r>
            <a:r>
              <a:rPr lang="en-US" sz="4000" dirty="0"/>
              <a:t>  </a:t>
            </a:r>
            <a:r>
              <a:rPr lang="en-US" sz="4000" dirty="0" err="1"/>
              <a:t>নাম</a:t>
            </a:r>
            <a:r>
              <a:rPr lang="en-US" sz="4000" dirty="0"/>
              <a:t> </a:t>
            </a:r>
            <a:r>
              <a:rPr lang="en-US" sz="4000" dirty="0" err="1"/>
              <a:t>বল</a:t>
            </a:r>
            <a:endParaRPr lang="en-US" sz="4000" dirty="0"/>
          </a:p>
        </p:txBody>
      </p:sp>
      <p:sp>
        <p:nvSpPr>
          <p:cNvPr id="11" name="Right Arrow 10"/>
          <p:cNvSpPr/>
          <p:nvPr/>
        </p:nvSpPr>
        <p:spPr>
          <a:xfrm>
            <a:off x="3365530" y="1740310"/>
            <a:ext cx="1026364" cy="294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98153" y="4883688"/>
            <a:ext cx="1026364" cy="294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526559" y="1778163"/>
            <a:ext cx="1026364" cy="294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497387" y="4900094"/>
            <a:ext cx="1026364" cy="294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37" y="835823"/>
            <a:ext cx="3028950" cy="23192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916" y="835824"/>
            <a:ext cx="2992015" cy="23080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23" y="3713191"/>
            <a:ext cx="3072008" cy="24074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37" y="3713190"/>
            <a:ext cx="3058122" cy="24074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772149" y="3143922"/>
            <a:ext cx="849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ভাত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513621" y="6108860"/>
            <a:ext cx="1360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আটা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9795614" y="6119915"/>
            <a:ext cx="119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রুট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681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 animBg="1"/>
      <p:bldP spid="12" grpId="0" animBg="1"/>
      <p:bldP spid="13" grpId="0" animBg="1"/>
      <p:bldP spid="14" grpId="0" animBg="1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0286" y="336236"/>
            <a:ext cx="4999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ছবি</a:t>
            </a:r>
            <a:r>
              <a:rPr lang="en-US" sz="6000" dirty="0"/>
              <a:t> </a:t>
            </a:r>
            <a:r>
              <a:rPr lang="en-US" sz="6000" dirty="0" err="1"/>
              <a:t>দেখ</a:t>
            </a:r>
            <a:r>
              <a:rPr lang="en-US" sz="6000" dirty="0"/>
              <a:t> ও </a:t>
            </a:r>
            <a:r>
              <a:rPr lang="en-US" sz="6000" dirty="0" err="1"/>
              <a:t>বল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855406" y="5677818"/>
            <a:ext cx="11223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 থেকে প্রাপ্ত খাদ্যদ্রব্যকে প্রাণিজ খাদ্যদ্রব্য বলে 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8" y="1496600"/>
            <a:ext cx="3813745" cy="2728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45" y="2407311"/>
            <a:ext cx="4232786" cy="1843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13" y="1281134"/>
            <a:ext cx="3160295" cy="2969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2890" y="4107772"/>
            <a:ext cx="1238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গরু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870833" y="4256450"/>
            <a:ext cx="1917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মাছ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9618521" y="4250854"/>
            <a:ext cx="1622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মুরগি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72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3" y="1043931"/>
            <a:ext cx="3813745" cy="2728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273" y="1277680"/>
            <a:ext cx="2724522" cy="2282679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451091" y="3287768"/>
            <a:ext cx="2679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4831137" y="3273599"/>
            <a:ext cx="2134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গরুর মাংস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667844" y="2286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87950" y="24079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787" y="1378294"/>
            <a:ext cx="2848137" cy="1895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66358" y="3429116"/>
            <a:ext cx="3357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রান্না</a:t>
            </a:r>
            <a:r>
              <a:rPr lang="en-US" sz="4000" dirty="0"/>
              <a:t> </a:t>
            </a:r>
            <a:r>
              <a:rPr lang="en-US" sz="4000" dirty="0" err="1"/>
              <a:t>করা</a:t>
            </a:r>
            <a:r>
              <a:rPr lang="en-US" sz="4000" dirty="0"/>
              <a:t> </a:t>
            </a:r>
            <a:r>
              <a:rPr lang="en-US" sz="4000" dirty="0" err="1"/>
              <a:t>মাংস</a:t>
            </a:r>
            <a:endParaRPr lang="en-US" sz="4000" dirty="0"/>
          </a:p>
        </p:txBody>
      </p:sp>
      <p:sp>
        <p:nvSpPr>
          <p:cNvPr id="21" name="Bent-Up Arrow 20"/>
          <p:cNvSpPr/>
          <p:nvPr/>
        </p:nvSpPr>
        <p:spPr>
          <a:xfrm rot="5400000">
            <a:off x="253553" y="3810050"/>
            <a:ext cx="2579048" cy="744156"/>
          </a:xfrm>
          <a:prstGeom prst="bentUpArrow">
            <a:avLst>
              <a:gd name="adj1" fmla="val 25000"/>
              <a:gd name="adj2" fmla="val 2399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07" y="4354397"/>
            <a:ext cx="2352930" cy="1600200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4999051" y="4987020"/>
            <a:ext cx="202183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807" y="4158659"/>
            <a:ext cx="2486025" cy="18383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11768" y="6063016"/>
            <a:ext cx="141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দুধ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7224289" y="6063016"/>
            <a:ext cx="3004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দুধ</a:t>
            </a:r>
            <a:r>
              <a:rPr lang="en-US" sz="3600" dirty="0"/>
              <a:t> </a:t>
            </a:r>
            <a:r>
              <a:rPr lang="en-US" sz="3600" dirty="0" err="1"/>
              <a:t>আমরা</a:t>
            </a:r>
            <a:r>
              <a:rPr lang="en-US" sz="3600" dirty="0"/>
              <a:t> </a:t>
            </a:r>
            <a:r>
              <a:rPr lang="en-US" sz="3600" dirty="0" err="1"/>
              <a:t>খাই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3510117" y="265471"/>
            <a:ext cx="4999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ছবি</a:t>
            </a:r>
            <a:r>
              <a:rPr lang="en-US" sz="6000" dirty="0"/>
              <a:t> </a:t>
            </a:r>
            <a:r>
              <a:rPr lang="en-US" sz="6000" dirty="0" err="1"/>
              <a:t>দেখ</a:t>
            </a:r>
            <a:r>
              <a:rPr lang="en-US" sz="6000" dirty="0"/>
              <a:t> ও </a:t>
            </a:r>
            <a:r>
              <a:rPr lang="en-US" sz="6000" dirty="0" err="1"/>
              <a:t>বল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731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5" grpId="0"/>
      <p:bldP spid="21" grpId="0" animBg="1"/>
      <p:bldP spid="23" grpId="0" animBg="1"/>
      <p:bldP spid="25" grpId="0"/>
      <p:bldP spid="26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27" y="1249785"/>
            <a:ext cx="2724522" cy="1784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9" y="1054609"/>
            <a:ext cx="3736539" cy="2491677"/>
          </a:xfrm>
          <a:prstGeom prst="rect">
            <a:avLst/>
          </a:prstGeom>
        </p:spPr>
      </p:pic>
      <p:sp>
        <p:nvSpPr>
          <p:cNvPr id="4" name="TextBox 7"/>
          <p:cNvSpPr txBox="1"/>
          <p:nvPr/>
        </p:nvSpPr>
        <p:spPr>
          <a:xfrm>
            <a:off x="868040" y="3347862"/>
            <a:ext cx="2046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4870772" y="3192343"/>
            <a:ext cx="3284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ছাগলের মাংস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92364" y="19591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154787" y="20581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195" y="1054609"/>
            <a:ext cx="2665515" cy="19800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21788" y="3070802"/>
            <a:ext cx="2598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মাংস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91" y="4055748"/>
            <a:ext cx="2486025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82" y="4055748"/>
            <a:ext cx="2857500" cy="1600200"/>
          </a:xfrm>
          <a:prstGeom prst="rect">
            <a:avLst/>
          </a:prstGeom>
        </p:spPr>
      </p:pic>
      <p:sp>
        <p:nvSpPr>
          <p:cNvPr id="12" name="Bent-Up Arrow 11"/>
          <p:cNvSpPr/>
          <p:nvPr/>
        </p:nvSpPr>
        <p:spPr>
          <a:xfrm rot="5400000">
            <a:off x="1171109" y="3595584"/>
            <a:ext cx="1403733" cy="176994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17718" y="5980744"/>
            <a:ext cx="3106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ছাগলের</a:t>
            </a:r>
            <a:r>
              <a:rPr lang="en-US" sz="4000" dirty="0"/>
              <a:t> </a:t>
            </a:r>
            <a:r>
              <a:rPr lang="en-US" sz="4000" dirty="0" err="1"/>
              <a:t>দুধ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8318374" y="5774267"/>
            <a:ext cx="3302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/>
              <a:t>দুধ</a:t>
            </a:r>
            <a:r>
              <a:rPr lang="en-US" sz="4000" dirty="0"/>
              <a:t> </a:t>
            </a:r>
            <a:r>
              <a:rPr lang="en-US" sz="4000" dirty="0" err="1"/>
              <a:t>আমরা</a:t>
            </a:r>
            <a:r>
              <a:rPr lang="en-US" sz="4000" dirty="0"/>
              <a:t> </a:t>
            </a:r>
            <a:r>
              <a:rPr lang="en-US" sz="4000" dirty="0" err="1"/>
              <a:t>খাই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10117" y="265471"/>
            <a:ext cx="4999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ছবি</a:t>
            </a:r>
            <a:r>
              <a:rPr lang="en-US" sz="6000" dirty="0"/>
              <a:t> </a:t>
            </a:r>
            <a:r>
              <a:rPr lang="en-US" sz="6000" dirty="0" err="1"/>
              <a:t>দেখ</a:t>
            </a:r>
            <a:r>
              <a:rPr lang="en-US" sz="6000" dirty="0"/>
              <a:t> ও </a:t>
            </a:r>
            <a:r>
              <a:rPr lang="en-US" sz="6000" dirty="0" err="1"/>
              <a:t>বল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8425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1C2085-E96A-45A4-B90D-BE8BC32F0515}"/>
              </a:ext>
            </a:extLst>
          </p:cNvPr>
          <p:cNvSpPr txBox="1"/>
          <p:nvPr/>
        </p:nvSpPr>
        <p:spPr>
          <a:xfrm>
            <a:off x="2275155" y="469517"/>
            <a:ext cx="76416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7828C9-D6A6-47F9-987B-F0A229C40728}"/>
              </a:ext>
            </a:extLst>
          </p:cNvPr>
          <p:cNvSpPr txBox="1"/>
          <p:nvPr/>
        </p:nvSpPr>
        <p:spPr>
          <a:xfrm>
            <a:off x="4610242" y="3004610"/>
            <a:ext cx="7132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মোঃজাহাঙ্গীর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ভেদভেদী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রাঙ্গামাটি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CC4E68-D675-4061-8399-420925FD5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39" y="3130475"/>
            <a:ext cx="2714865" cy="310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6" y="1099024"/>
            <a:ext cx="4734232" cy="2061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59" y="982808"/>
            <a:ext cx="5421273" cy="22574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6" y="3903152"/>
            <a:ext cx="4218038" cy="2176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61" y="3903153"/>
            <a:ext cx="5251971" cy="2176494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2064696" y="3110453"/>
            <a:ext cx="1651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পুটি মাছ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7182" y="3079676"/>
            <a:ext cx="2711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রুই মাছ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4944" y="6141198"/>
            <a:ext cx="243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মাছ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7334" y="6203202"/>
            <a:ext cx="2637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 করা মাছ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1910" y="312433"/>
            <a:ext cx="5215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ছবি</a:t>
            </a:r>
            <a:r>
              <a:rPr lang="en-US" sz="4800" dirty="0"/>
              <a:t> </a:t>
            </a:r>
            <a:r>
              <a:rPr lang="en-US" sz="4800" dirty="0" err="1"/>
              <a:t>দেখ</a:t>
            </a:r>
            <a:r>
              <a:rPr lang="en-US" sz="4800" dirty="0"/>
              <a:t> ও </a:t>
            </a:r>
            <a:r>
              <a:rPr lang="en-US" sz="4800" dirty="0" err="1"/>
              <a:t>নাম</a:t>
            </a:r>
            <a:r>
              <a:rPr lang="en-US" sz="4800" dirty="0"/>
              <a:t> </a:t>
            </a:r>
            <a:r>
              <a:rPr lang="en-US" sz="4800" dirty="0" err="1"/>
              <a:t>বল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2381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31437" y="4834000"/>
            <a:ext cx="118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মুরগী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0" y="1289370"/>
            <a:ext cx="3160295" cy="2969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8" y="4358170"/>
            <a:ext cx="5487219" cy="1597992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5899028" y="5668700"/>
            <a:ext cx="230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03" y="1821327"/>
            <a:ext cx="2686050" cy="170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531" y="1187294"/>
            <a:ext cx="3220940" cy="21628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151" y="3350110"/>
            <a:ext cx="2912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মুরগির</a:t>
            </a:r>
            <a:r>
              <a:rPr lang="en-US" sz="2800" dirty="0"/>
              <a:t> </a:t>
            </a:r>
            <a:r>
              <a:rPr lang="en-US" sz="2800" dirty="0" err="1"/>
              <a:t>কাচা</a:t>
            </a:r>
            <a:r>
              <a:rPr lang="en-US" sz="2800" dirty="0"/>
              <a:t> </a:t>
            </a:r>
            <a:r>
              <a:rPr lang="en-US" sz="2800" dirty="0" err="1"/>
              <a:t>মাংস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798996" y="3413588"/>
            <a:ext cx="289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রান্না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মাংস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>
            <a:off x="3536452" y="26738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093877" y="25184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-Up Arrow 11"/>
          <p:cNvSpPr/>
          <p:nvPr/>
        </p:nvSpPr>
        <p:spPr>
          <a:xfrm rot="5400000">
            <a:off x="2501616" y="4252702"/>
            <a:ext cx="1613336" cy="121865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10117" y="265471"/>
            <a:ext cx="4999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ছবি</a:t>
            </a:r>
            <a:r>
              <a:rPr lang="en-US" sz="6000" dirty="0"/>
              <a:t> </a:t>
            </a:r>
            <a:r>
              <a:rPr lang="en-US" sz="6000" dirty="0" err="1"/>
              <a:t>দেখ</a:t>
            </a:r>
            <a:r>
              <a:rPr lang="en-US" sz="6000" dirty="0"/>
              <a:t> ও </a:t>
            </a:r>
            <a:r>
              <a:rPr lang="en-US" sz="6000" dirty="0" err="1"/>
              <a:t>বল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5956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 animBg="1"/>
      <p:bldP spid="11" grpId="0" animBg="1"/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279" y="1446065"/>
            <a:ext cx="3748151" cy="2959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87" y="4486030"/>
            <a:ext cx="5403076" cy="1693544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2183791" y="4735462"/>
            <a:ext cx="1036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5" name="TextBox 6"/>
          <p:cNvSpPr txBox="1"/>
          <p:nvPr/>
        </p:nvSpPr>
        <p:spPr>
          <a:xfrm>
            <a:off x="6540738" y="5626120"/>
            <a:ext cx="3730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46" y="1766145"/>
            <a:ext cx="2705100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13" y="1745162"/>
            <a:ext cx="2686050" cy="1704975"/>
          </a:xfrm>
          <a:prstGeom prst="rect">
            <a:avLst/>
          </a:prstGeom>
        </p:spPr>
      </p:pic>
      <p:sp>
        <p:nvSpPr>
          <p:cNvPr id="8" name="Bent-Up Arrow 7"/>
          <p:cNvSpPr/>
          <p:nvPr/>
        </p:nvSpPr>
        <p:spPr>
          <a:xfrm rot="5400000">
            <a:off x="2379382" y="3707409"/>
            <a:ext cx="1682388" cy="3021831"/>
          </a:xfrm>
          <a:prstGeom prst="bentUpArrow">
            <a:avLst>
              <a:gd name="adj1" fmla="val 21054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219305" y="26441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851526" y="25884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43239" y="3450137"/>
            <a:ext cx="2276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কাঁচা</a:t>
            </a:r>
            <a:r>
              <a:rPr lang="en-US" sz="3600" dirty="0"/>
              <a:t> </a:t>
            </a:r>
            <a:r>
              <a:rPr lang="en-US" sz="3600" dirty="0" err="1"/>
              <a:t>মাংস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9031723" y="3675696"/>
            <a:ext cx="304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রান্না</a:t>
            </a:r>
            <a:r>
              <a:rPr lang="en-US" sz="3600" dirty="0"/>
              <a:t> </a:t>
            </a:r>
            <a:r>
              <a:rPr lang="en-US" sz="3600" dirty="0" err="1"/>
              <a:t>করা</a:t>
            </a:r>
            <a:r>
              <a:rPr lang="en-US" sz="3600" dirty="0"/>
              <a:t> </a:t>
            </a:r>
            <a:r>
              <a:rPr lang="en-US" sz="3600" dirty="0" err="1"/>
              <a:t>মাংস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510117" y="265471"/>
            <a:ext cx="4999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ছবি</a:t>
            </a:r>
            <a:r>
              <a:rPr lang="en-US" sz="6000" dirty="0"/>
              <a:t> </a:t>
            </a:r>
            <a:r>
              <a:rPr lang="en-US" sz="6000" dirty="0" err="1"/>
              <a:t>দেখ</a:t>
            </a:r>
            <a:r>
              <a:rPr lang="en-US" sz="6000" dirty="0"/>
              <a:t> ও </a:t>
            </a:r>
            <a:r>
              <a:rPr lang="en-US" sz="6000" dirty="0" err="1"/>
              <a:t>বল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115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935" y="1789836"/>
            <a:ext cx="8967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দ্রব্যের উৎস ২ প্রকারঃ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6631" y="3105834"/>
            <a:ext cx="5678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 উদ্ভিজ্জ খাদ্যদ্রব্য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799" y="4445168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প্রাণিজ খাদ্যদ্রব্য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A4118B-E8E3-4988-AC56-529F44271D14}"/>
              </a:ext>
            </a:extLst>
          </p:cNvPr>
          <p:cNvSpPr txBox="1"/>
          <p:nvPr/>
        </p:nvSpPr>
        <p:spPr>
          <a:xfrm>
            <a:off x="1720514" y="670172"/>
            <a:ext cx="8967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দ্রব্যের উৎস 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2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738568-C69F-4981-A023-B78434335D53}"/>
              </a:ext>
            </a:extLst>
          </p:cNvPr>
          <p:cNvSpPr/>
          <p:nvPr/>
        </p:nvSpPr>
        <p:spPr>
          <a:xfrm>
            <a:off x="653865" y="818437"/>
            <a:ext cx="1071158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সংযোগঃ</a:t>
            </a:r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২৮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নং পৃষ্ঠা বের কর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31673B-CF57-44C4-92DF-261615AD8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16" y="1974559"/>
            <a:ext cx="4700737" cy="4581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8C719E-15DB-4724-8145-F41903BFB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65" y="1974559"/>
            <a:ext cx="4615776" cy="455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1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117" y="254683"/>
            <a:ext cx="4203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122"/>
            <a:ext cx="12192000" cy="560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3766" y="451539"/>
            <a:ext cx="5006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35" y="144343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3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9139084" y="0"/>
            <a:ext cx="3052916" cy="2241754"/>
          </a:xfrm>
          <a:prstGeom prst="irregularSeal1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দলে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কাজ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420" y="250723"/>
            <a:ext cx="3893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সবুজ</a:t>
            </a:r>
            <a:r>
              <a:rPr lang="en-US" sz="5400" dirty="0"/>
              <a:t> </a:t>
            </a:r>
            <a:r>
              <a:rPr lang="en-US" sz="5400" dirty="0" err="1"/>
              <a:t>দলঃ</a:t>
            </a:r>
            <a:endParaRPr lang="en-US" sz="5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089EA5-4052-4DE1-87E8-A7E816835058}"/>
              </a:ext>
            </a:extLst>
          </p:cNvPr>
          <p:cNvGrpSpPr/>
          <p:nvPr/>
        </p:nvGrpSpPr>
        <p:grpSpPr>
          <a:xfrm>
            <a:off x="2341064" y="1720532"/>
            <a:ext cx="7649866" cy="2468011"/>
            <a:chOff x="2341064" y="1720532"/>
            <a:chExt cx="7649866" cy="24680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310" y="1720532"/>
              <a:ext cx="3927620" cy="24680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064" y="1720532"/>
              <a:ext cx="3722246" cy="2468011"/>
            </a:xfrm>
            <a:prstGeom prst="rect">
              <a:avLst/>
            </a:prstGeom>
          </p:spPr>
        </p:pic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939842"/>
              </p:ext>
            </p:extLst>
          </p:nvPr>
        </p:nvGraphicFramePr>
        <p:xfrm>
          <a:off x="2341064" y="4354775"/>
          <a:ext cx="7649868" cy="237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4934">
                  <a:extLst>
                    <a:ext uri="{9D8B030D-6E8A-4147-A177-3AD203B41FA5}">
                      <a16:colId xmlns:a16="http://schemas.microsoft.com/office/drawing/2014/main" val="2157073271"/>
                    </a:ext>
                  </a:extLst>
                </a:gridCol>
                <a:gridCol w="3824934">
                  <a:extLst>
                    <a:ext uri="{9D8B030D-6E8A-4147-A177-3AD203B41FA5}">
                      <a16:colId xmlns:a16="http://schemas.microsoft.com/office/drawing/2014/main" val="888153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উদ্ভিজ্জ খাদ্যদ্রব্য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প্রাণিজ খাদ্যদ্রব্য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867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১.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১.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024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২.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২.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57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498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৪.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৪.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160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৫.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৫.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39336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7420" y="1188570"/>
            <a:ext cx="8401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উদ্ভিদ</a:t>
            </a:r>
            <a:r>
              <a:rPr lang="en-US" sz="2800" dirty="0"/>
              <a:t> ও </a:t>
            </a:r>
            <a:r>
              <a:rPr lang="en-US" sz="2800" dirty="0" err="1"/>
              <a:t>প্রাণি</a:t>
            </a:r>
            <a:r>
              <a:rPr lang="en-US" sz="2800" dirty="0"/>
              <a:t> </a:t>
            </a:r>
            <a:r>
              <a:rPr lang="en-US" sz="2800" dirty="0" err="1"/>
              <a:t>থেকে</a:t>
            </a:r>
            <a:r>
              <a:rPr lang="en-US" sz="2800" dirty="0"/>
              <a:t> </a:t>
            </a:r>
            <a:r>
              <a:rPr lang="en-US" sz="2800" dirty="0" err="1"/>
              <a:t>পাওয়া</a:t>
            </a:r>
            <a:r>
              <a:rPr lang="en-US" sz="2800" dirty="0"/>
              <a:t> </a:t>
            </a:r>
            <a:r>
              <a:rPr lang="en-US" sz="2800" dirty="0" err="1"/>
              <a:t>খাদ্যের</a:t>
            </a:r>
            <a:r>
              <a:rPr lang="en-US" sz="2800" dirty="0"/>
              <a:t> </a:t>
            </a:r>
            <a:r>
              <a:rPr lang="en-US" sz="2800" dirty="0" err="1"/>
              <a:t>নাম</a:t>
            </a:r>
            <a:r>
              <a:rPr lang="en-US" sz="2800" dirty="0"/>
              <a:t> </a:t>
            </a:r>
            <a:r>
              <a:rPr lang="en-US" sz="2800" dirty="0" err="1"/>
              <a:t>লেখ</a:t>
            </a:r>
            <a:r>
              <a:rPr lang="en-US" sz="2800" dirty="0"/>
              <a:t>?(৫টি </a:t>
            </a:r>
            <a:r>
              <a:rPr lang="en-US" sz="2800" dirty="0" err="1"/>
              <a:t>করে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856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9899782" y="1918009"/>
            <a:ext cx="2257584" cy="261046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</a:rPr>
              <a:t>দলে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কাজ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240" y="122167"/>
            <a:ext cx="2921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হলুদ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</a:rPr>
              <a:t>দলঃ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77" y="2962899"/>
            <a:ext cx="2259236" cy="1627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15" y="1506261"/>
            <a:ext cx="2201474" cy="1408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83" y="2902367"/>
            <a:ext cx="2104739" cy="16261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62" y="1463410"/>
            <a:ext cx="2166494" cy="1436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28" y="2969029"/>
            <a:ext cx="2413042" cy="1649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73" y="1534255"/>
            <a:ext cx="2284681" cy="14108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83" y="1401765"/>
            <a:ext cx="2389548" cy="15033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637" y="2902367"/>
            <a:ext cx="2134145" cy="16887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9240" y="855077"/>
            <a:ext cx="1159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ছবি</a:t>
            </a:r>
            <a:r>
              <a:rPr lang="en-US" sz="2800" dirty="0"/>
              <a:t> </a:t>
            </a:r>
            <a:r>
              <a:rPr lang="en-US" sz="2800" dirty="0" err="1"/>
              <a:t>দেখে</a:t>
            </a:r>
            <a:r>
              <a:rPr lang="en-US" sz="2800" dirty="0"/>
              <a:t> </a:t>
            </a:r>
            <a:r>
              <a:rPr lang="en-US" sz="2800" dirty="0" err="1"/>
              <a:t>উদ্ভিজ্জ</a:t>
            </a:r>
            <a:r>
              <a:rPr lang="en-US" sz="2800" dirty="0"/>
              <a:t> ও </a:t>
            </a:r>
            <a:r>
              <a:rPr lang="en-US" sz="2800" dirty="0" err="1"/>
              <a:t>প্রাণিজ</a:t>
            </a:r>
            <a:r>
              <a:rPr lang="en-US" sz="2800" dirty="0"/>
              <a:t> </a:t>
            </a:r>
            <a:r>
              <a:rPr lang="en-US" sz="2800" dirty="0" err="1"/>
              <a:t>খাদ্য</a:t>
            </a:r>
            <a:r>
              <a:rPr lang="en-US" sz="2800" dirty="0"/>
              <a:t> </a:t>
            </a:r>
            <a:r>
              <a:rPr lang="en-US" sz="2800" dirty="0" err="1"/>
              <a:t>শনাক্ত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নিচের</a:t>
            </a:r>
            <a:r>
              <a:rPr lang="en-US" sz="2800" dirty="0"/>
              <a:t> </a:t>
            </a:r>
            <a:r>
              <a:rPr lang="en-US" sz="2800" dirty="0" err="1"/>
              <a:t>তালিকা</a:t>
            </a:r>
            <a:r>
              <a:rPr lang="en-US" sz="2800" dirty="0"/>
              <a:t> </a:t>
            </a:r>
            <a:r>
              <a:rPr lang="en-US" sz="2800" dirty="0" err="1"/>
              <a:t>অনুযায়ী</a:t>
            </a:r>
            <a:r>
              <a:rPr lang="en-US" sz="2800" dirty="0"/>
              <a:t> </a:t>
            </a:r>
            <a:r>
              <a:rPr lang="en-US" sz="2800" dirty="0" err="1"/>
              <a:t>লেখ</a:t>
            </a:r>
            <a:r>
              <a:rPr lang="en-US" sz="2800" dirty="0"/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33612"/>
              </p:ext>
            </p:extLst>
          </p:nvPr>
        </p:nvGraphicFramePr>
        <p:xfrm>
          <a:off x="843977" y="4691120"/>
          <a:ext cx="9116884" cy="200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8442">
                  <a:extLst>
                    <a:ext uri="{9D8B030D-6E8A-4147-A177-3AD203B41FA5}">
                      <a16:colId xmlns:a16="http://schemas.microsoft.com/office/drawing/2014/main" val="2012065908"/>
                    </a:ext>
                  </a:extLst>
                </a:gridCol>
                <a:gridCol w="4558442">
                  <a:extLst>
                    <a:ext uri="{9D8B030D-6E8A-4147-A177-3AD203B41FA5}">
                      <a16:colId xmlns:a16="http://schemas.microsoft.com/office/drawing/2014/main" val="3143171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উদ্ভিজ্জ খাদ্যদ্রব্য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প্রাণিজ খাদ্যদ্রব্য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443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853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446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5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33168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68360" y="5191432"/>
            <a:ext cx="3775588" cy="353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১. </a:t>
            </a:r>
            <a:r>
              <a:rPr lang="en-US" dirty="0" err="1">
                <a:solidFill>
                  <a:srgbClr val="0070C0"/>
                </a:solidFill>
              </a:rPr>
              <a:t>আম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68360" y="5593470"/>
            <a:ext cx="3775588" cy="353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২.ভাত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68360" y="5973920"/>
            <a:ext cx="3775588" cy="353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৩.রুটি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68360" y="6338677"/>
            <a:ext cx="3775588" cy="353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৪.লাউ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773739" y="5191432"/>
            <a:ext cx="3775588" cy="353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১.ডিম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84891" y="5593469"/>
            <a:ext cx="3775588" cy="353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২.মাংস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84891" y="5995506"/>
            <a:ext cx="3775588" cy="353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৩.মাছ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784891" y="6311749"/>
            <a:ext cx="3775588" cy="353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৪.দুধ</a:t>
            </a:r>
          </a:p>
        </p:txBody>
      </p:sp>
    </p:spTree>
    <p:extLst>
      <p:ext uri="{BB962C8B-B14F-4D97-AF65-F5344CB8AC3E}">
        <p14:creationId xmlns:p14="http://schemas.microsoft.com/office/powerpoint/2010/main" val="393997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9099755" y="176981"/>
            <a:ext cx="2566219" cy="2168013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</a:rPr>
              <a:t>দলে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কাজ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456" y="209989"/>
            <a:ext cx="3436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লাল</a:t>
            </a:r>
            <a:r>
              <a:rPr lang="en-US" sz="6000" dirty="0"/>
              <a:t> </a:t>
            </a:r>
            <a:r>
              <a:rPr lang="en-US" sz="6000" dirty="0" err="1"/>
              <a:t>দলঃ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8" y="1684401"/>
            <a:ext cx="3154017" cy="2256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823" y="2287001"/>
            <a:ext cx="2282070" cy="1911981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537456" y="3546522"/>
            <a:ext cx="2679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9025823" y="4002115"/>
            <a:ext cx="2134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মাংস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603768" y="2997179"/>
            <a:ext cx="11599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770887" y="5177402"/>
            <a:ext cx="1119344" cy="445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06" y="2274289"/>
            <a:ext cx="2323642" cy="17182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65221" y="3992538"/>
            <a:ext cx="73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দুধ</a:t>
            </a:r>
            <a:r>
              <a:rPr lang="en-US" sz="3200" dirty="0"/>
              <a:t> </a:t>
            </a:r>
          </a:p>
        </p:txBody>
      </p:sp>
      <p:sp>
        <p:nvSpPr>
          <p:cNvPr id="13" name="TextBox 2"/>
          <p:cNvSpPr txBox="1"/>
          <p:nvPr/>
        </p:nvSpPr>
        <p:spPr>
          <a:xfrm>
            <a:off x="1662273" y="6252688"/>
            <a:ext cx="1554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মুরগী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4" y="4253780"/>
            <a:ext cx="2438813" cy="20537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06" y="4780374"/>
            <a:ext cx="2323642" cy="1158854"/>
          </a:xfrm>
          <a:prstGeom prst="rect">
            <a:avLst/>
          </a:prstGeom>
        </p:spPr>
      </p:pic>
      <p:sp>
        <p:nvSpPr>
          <p:cNvPr id="16" name="TextBox 6"/>
          <p:cNvSpPr txBox="1"/>
          <p:nvPr/>
        </p:nvSpPr>
        <p:spPr>
          <a:xfrm>
            <a:off x="5366164" y="5837190"/>
            <a:ext cx="1471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971" y="4499801"/>
            <a:ext cx="1716985" cy="13373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869683" y="5901895"/>
            <a:ext cx="1290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মাংস</a:t>
            </a:r>
            <a:endParaRPr lang="en-US" sz="2800" dirty="0"/>
          </a:p>
        </p:txBody>
      </p:sp>
      <p:sp>
        <p:nvSpPr>
          <p:cNvPr id="19" name="Right Arrow 18"/>
          <p:cNvSpPr/>
          <p:nvPr/>
        </p:nvSpPr>
        <p:spPr>
          <a:xfrm>
            <a:off x="3622629" y="5264189"/>
            <a:ext cx="1141099" cy="573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93384" y="1234839"/>
            <a:ext cx="8436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কি?কি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7770887" y="2910533"/>
            <a:ext cx="1119344" cy="445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2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 animBg="1"/>
      <p:bldP spid="10" grpId="0" animBg="1"/>
      <p:bldP spid="12" grpId="0"/>
      <p:bldP spid="13" grpId="0"/>
      <p:bldP spid="16" grpId="0"/>
      <p:bldP spid="18" grpId="0"/>
      <p:bldP spid="19" grpId="0" animBg="1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1AB5FD-4CB3-4C12-8E2B-3B5169DBF592}"/>
              </a:ext>
            </a:extLst>
          </p:cNvPr>
          <p:cNvSpPr txBox="1"/>
          <p:nvPr/>
        </p:nvSpPr>
        <p:spPr>
          <a:xfrm>
            <a:off x="658891" y="2647579"/>
            <a:ext cx="58261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4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ঃপ্রাথমিক</a:t>
            </a:r>
            <a:r>
              <a:rPr lang="en-US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4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r>
              <a:rPr lang="en-US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4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IN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অংশ</a:t>
            </a:r>
            <a:r>
              <a:rPr lang="en-US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খাদ্যের উৎস।</a:t>
            </a:r>
            <a:endParaRPr lang="bn-BD" sz="4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35</a:t>
            </a:r>
            <a:r>
              <a:rPr lang="bn-BD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মিঃ </a:t>
            </a:r>
            <a:endParaRPr lang="en-US" sz="4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7CECA05-D331-496F-87F4-671310BB9E58}"/>
              </a:ext>
            </a:extLst>
          </p:cNvPr>
          <p:cNvSpPr txBox="1"/>
          <p:nvPr/>
        </p:nvSpPr>
        <p:spPr>
          <a:xfrm>
            <a:off x="2761920" y="732546"/>
            <a:ext cx="6138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2B806-B88A-4699-BD66-26BA253F3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333" y="2107222"/>
            <a:ext cx="4615776" cy="455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3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9727324" y="227064"/>
            <a:ext cx="2228193" cy="254766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একক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কাজ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510" y="777622"/>
            <a:ext cx="96642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উদ্ভিদ</a:t>
            </a:r>
            <a:r>
              <a:rPr lang="en-US" sz="4400" dirty="0"/>
              <a:t> ও </a:t>
            </a:r>
            <a:r>
              <a:rPr lang="en-US" sz="4400" dirty="0" err="1"/>
              <a:t>প্রানি</a:t>
            </a:r>
            <a:r>
              <a:rPr lang="en-US" sz="4400" dirty="0"/>
              <a:t> </a:t>
            </a:r>
            <a:r>
              <a:rPr lang="en-US" sz="4400" dirty="0" err="1"/>
              <a:t>থেকে</a:t>
            </a:r>
            <a:r>
              <a:rPr lang="en-US" sz="4400" dirty="0"/>
              <a:t> </a:t>
            </a:r>
            <a:r>
              <a:rPr lang="en-US" sz="4400" dirty="0" err="1"/>
              <a:t>আমরা</a:t>
            </a:r>
            <a:r>
              <a:rPr lang="en-US" sz="4400" dirty="0"/>
              <a:t> </a:t>
            </a:r>
            <a:r>
              <a:rPr lang="en-US" sz="4400" dirty="0" err="1"/>
              <a:t>কি</a:t>
            </a:r>
            <a:r>
              <a:rPr lang="en-US" sz="4400" dirty="0"/>
              <a:t>? </a:t>
            </a:r>
            <a:r>
              <a:rPr lang="en-US" sz="4400" dirty="0" err="1"/>
              <a:t>কি</a:t>
            </a:r>
            <a:r>
              <a:rPr lang="en-US" sz="4400" dirty="0"/>
              <a:t>? </a:t>
            </a:r>
            <a:r>
              <a:rPr lang="en-US" sz="4400" dirty="0" err="1"/>
              <a:t>খাদ্য</a:t>
            </a:r>
            <a:r>
              <a:rPr lang="en-US" sz="4400" dirty="0"/>
              <a:t> </a:t>
            </a:r>
            <a:r>
              <a:rPr lang="en-US" sz="4400" dirty="0" err="1"/>
              <a:t>পাই</a:t>
            </a:r>
            <a:r>
              <a:rPr lang="en-US" sz="4400" dirty="0"/>
              <a:t> </a:t>
            </a:r>
            <a:r>
              <a:rPr lang="en-US" sz="4400" dirty="0" err="1"/>
              <a:t>তার</a:t>
            </a:r>
            <a:r>
              <a:rPr lang="en-US" sz="4400" dirty="0"/>
              <a:t> </a:t>
            </a:r>
            <a:r>
              <a:rPr lang="en-US" sz="4400" dirty="0" err="1"/>
              <a:t>একটি</a:t>
            </a:r>
            <a:r>
              <a:rPr lang="en-US" sz="4400" dirty="0"/>
              <a:t> </a:t>
            </a:r>
            <a:r>
              <a:rPr lang="en-US" sz="4400" dirty="0" err="1"/>
              <a:t>তালিকা</a:t>
            </a:r>
            <a:r>
              <a:rPr lang="en-US" sz="4400" dirty="0"/>
              <a:t> </a:t>
            </a:r>
            <a:r>
              <a:rPr lang="en-US" sz="4400" dirty="0" err="1"/>
              <a:t>তৈরি</a:t>
            </a:r>
            <a:r>
              <a:rPr lang="en-US" sz="4400" dirty="0"/>
              <a:t> </a:t>
            </a:r>
            <a:r>
              <a:rPr lang="en-US" sz="4400" dirty="0" err="1"/>
              <a:t>কর</a:t>
            </a:r>
            <a:r>
              <a:rPr lang="en-US" sz="4400" dirty="0"/>
              <a:t>?</a:t>
            </a:r>
          </a:p>
          <a:p>
            <a:r>
              <a:rPr lang="en-US" sz="4400" dirty="0"/>
              <a:t>                       (৫টি </a:t>
            </a:r>
            <a:r>
              <a:rPr lang="en-US" sz="4400" dirty="0" err="1"/>
              <a:t>করে</a:t>
            </a:r>
            <a:r>
              <a:rPr lang="en-US" sz="4400" dirty="0"/>
              <a:t>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177673"/>
              </p:ext>
            </p:extLst>
          </p:nvPr>
        </p:nvGraphicFramePr>
        <p:xfrm>
          <a:off x="772510" y="3093533"/>
          <a:ext cx="10089930" cy="33545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4965">
                  <a:extLst>
                    <a:ext uri="{9D8B030D-6E8A-4147-A177-3AD203B41FA5}">
                      <a16:colId xmlns:a16="http://schemas.microsoft.com/office/drawing/2014/main" val="2157073271"/>
                    </a:ext>
                  </a:extLst>
                </a:gridCol>
                <a:gridCol w="5044965">
                  <a:extLst>
                    <a:ext uri="{9D8B030D-6E8A-4147-A177-3AD203B41FA5}">
                      <a16:colId xmlns:a16="http://schemas.microsoft.com/office/drawing/2014/main" val="888153980"/>
                    </a:ext>
                  </a:extLst>
                </a:gridCol>
              </a:tblGrid>
              <a:tr h="732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উদ্ভিজ্জ খাদ্যদ্রব্য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প্রাণিজ খাদ্যদ্রব্য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867172"/>
                  </a:ext>
                </a:extLst>
              </a:tr>
              <a:tr h="524375">
                <a:tc>
                  <a:txBody>
                    <a:bodyPr/>
                    <a:lstStyle/>
                    <a:p>
                      <a:r>
                        <a:rPr lang="en-US" dirty="0"/>
                        <a:t>১.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১.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024801"/>
                  </a:ext>
                </a:extLst>
              </a:tr>
              <a:tr h="524375">
                <a:tc>
                  <a:txBody>
                    <a:bodyPr/>
                    <a:lstStyle/>
                    <a:p>
                      <a:r>
                        <a:rPr lang="en-US" dirty="0"/>
                        <a:t>২.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২.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573703"/>
                  </a:ext>
                </a:extLst>
              </a:tr>
              <a:tr h="524375">
                <a:tc>
                  <a:txBody>
                    <a:bodyPr/>
                    <a:lstStyle/>
                    <a:p>
                      <a:r>
                        <a:rPr lang="en-US" dirty="0"/>
                        <a:t>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498733"/>
                  </a:ext>
                </a:extLst>
              </a:tr>
              <a:tr h="524375">
                <a:tc>
                  <a:txBody>
                    <a:bodyPr/>
                    <a:lstStyle/>
                    <a:p>
                      <a:r>
                        <a:rPr lang="en-US" dirty="0"/>
                        <a:t>৪.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৪.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160500"/>
                  </a:ext>
                </a:extLst>
              </a:tr>
              <a:tr h="524375">
                <a:tc>
                  <a:txBody>
                    <a:bodyPr/>
                    <a:lstStyle/>
                    <a:p>
                      <a:r>
                        <a:rPr lang="en-US" dirty="0"/>
                        <a:t>৫.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৫.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393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4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8277" y="1182413"/>
            <a:ext cx="4855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/>
              <a:t>মূল্যায়নঃ</a:t>
            </a:r>
            <a:endParaRPr lang="en-US" sz="7200" dirty="0"/>
          </a:p>
        </p:txBody>
      </p:sp>
      <p:sp>
        <p:nvSpPr>
          <p:cNvPr id="3" name="TextBox 1"/>
          <p:cNvSpPr txBox="1"/>
          <p:nvPr/>
        </p:nvSpPr>
        <p:spPr>
          <a:xfrm>
            <a:off x="1498277" y="2411132"/>
            <a:ext cx="93846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উৎস কয়টি ও কি কি?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২.৫টি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উদ্ভিজ্জ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৩.৫টি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প্রানিজ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050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5573" y="867102"/>
            <a:ext cx="5927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2060"/>
                </a:solidFill>
              </a:rPr>
              <a:t>বাড়ির</a:t>
            </a:r>
            <a:r>
              <a:rPr lang="en-US" sz="8000" dirty="0">
                <a:solidFill>
                  <a:srgbClr val="002060"/>
                </a:solidFill>
              </a:rPr>
              <a:t> </a:t>
            </a:r>
            <a:r>
              <a:rPr lang="en-US" sz="8000" dirty="0" err="1">
                <a:solidFill>
                  <a:srgbClr val="002060"/>
                </a:solidFill>
              </a:rPr>
              <a:t>কাজ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5573" y="3247698"/>
            <a:ext cx="11319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তোমরা</a:t>
            </a:r>
            <a:r>
              <a:rPr lang="en-US" sz="4000" dirty="0"/>
              <a:t> </a:t>
            </a:r>
            <a:r>
              <a:rPr lang="en-US" sz="4000" dirty="0" err="1"/>
              <a:t>বাড়িতে</a:t>
            </a:r>
            <a:r>
              <a:rPr lang="en-US" sz="4000" dirty="0"/>
              <a:t> </a:t>
            </a:r>
            <a:r>
              <a:rPr lang="en-US" sz="4000" dirty="0" err="1"/>
              <a:t>প্রতি</a:t>
            </a:r>
            <a:r>
              <a:rPr lang="en-US" sz="4000" dirty="0"/>
              <a:t> </a:t>
            </a:r>
            <a:r>
              <a:rPr lang="en-US" sz="4000" dirty="0" err="1"/>
              <a:t>দিন</a:t>
            </a:r>
            <a:r>
              <a:rPr lang="en-US" sz="4000" dirty="0"/>
              <a:t> </a:t>
            </a:r>
            <a:r>
              <a:rPr lang="en-US" sz="4000" dirty="0" err="1"/>
              <a:t>কি</a:t>
            </a:r>
            <a:r>
              <a:rPr lang="en-US" sz="4000" dirty="0"/>
              <a:t>? </a:t>
            </a:r>
            <a:r>
              <a:rPr lang="en-US" sz="4000" dirty="0" err="1"/>
              <a:t>কি</a:t>
            </a:r>
            <a:r>
              <a:rPr lang="en-US" sz="4000" dirty="0"/>
              <a:t>? </a:t>
            </a:r>
            <a:r>
              <a:rPr lang="en-US" sz="4000" dirty="0" err="1"/>
              <a:t>খাদ্য</a:t>
            </a:r>
            <a:r>
              <a:rPr lang="en-US" sz="4000" dirty="0"/>
              <a:t> </a:t>
            </a:r>
            <a:r>
              <a:rPr lang="en-US" sz="4000" dirty="0" err="1"/>
              <a:t>খাও</a:t>
            </a:r>
            <a:r>
              <a:rPr lang="en-US" sz="4000" dirty="0"/>
              <a:t> </a:t>
            </a:r>
            <a:r>
              <a:rPr lang="en-US" sz="4000" dirty="0" err="1"/>
              <a:t>তার</a:t>
            </a:r>
            <a:r>
              <a:rPr lang="en-US" sz="4000" dirty="0"/>
              <a:t> </a:t>
            </a:r>
            <a:r>
              <a:rPr lang="en-US" sz="4000" dirty="0" err="1"/>
              <a:t>একটি</a:t>
            </a:r>
            <a:r>
              <a:rPr lang="en-US" sz="4000" dirty="0"/>
              <a:t> </a:t>
            </a:r>
            <a:r>
              <a:rPr lang="en-US" sz="4000" dirty="0" err="1"/>
              <a:t>তালিকা</a:t>
            </a:r>
            <a:r>
              <a:rPr lang="en-US" sz="4000" dirty="0"/>
              <a:t> </a:t>
            </a:r>
            <a:r>
              <a:rPr lang="en-US" sz="4000" dirty="0" err="1"/>
              <a:t>তৈরি</a:t>
            </a:r>
            <a:r>
              <a:rPr lang="en-US" sz="4000" dirty="0"/>
              <a:t> </a:t>
            </a:r>
            <a:r>
              <a:rPr lang="en-US" sz="4000" dirty="0" err="1"/>
              <a:t>করবে</a:t>
            </a:r>
            <a:r>
              <a:rPr lang="en-US" sz="4000" dirty="0"/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81999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9703" y="2695904"/>
            <a:ext cx="695259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>
                <a:solidFill>
                  <a:schemeClr val="accent4"/>
                </a:solidFill>
              </a:rPr>
              <a:t>ধন্যবাদ</a:t>
            </a:r>
            <a:endParaRPr lang="en-US" sz="16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9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324" y="1582340"/>
            <a:ext cx="1191178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</a:p>
          <a:p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উদ্ভিদ থেকে প্রাপ্ত খাদ্যের নাম বলতে পারবে।</a:t>
            </a:r>
          </a:p>
          <a:p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প্রাণি থেকে প্রাপ্ত খাদ্যের নাম বলতে পারবে।</a:t>
            </a:r>
          </a:p>
          <a:p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খাদ্যের প্রকারভেদ বলতে পারবে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91074" y="589687"/>
            <a:ext cx="45415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0" y="4017637"/>
            <a:ext cx="3299813" cy="1785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70" y="1488553"/>
            <a:ext cx="3299813" cy="1785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19" y="1586160"/>
            <a:ext cx="3299813" cy="1785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70" y="4158649"/>
            <a:ext cx="3299813" cy="174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4354" y="3371305"/>
            <a:ext cx="985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গাছ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320072" y="3371305"/>
            <a:ext cx="163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শাক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734748" y="5901724"/>
            <a:ext cx="160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সবজী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9270517" y="6042737"/>
            <a:ext cx="122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ফল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3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34" y="852890"/>
            <a:ext cx="3893574" cy="2257491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8686992" y="6069090"/>
            <a:ext cx="118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মুরগী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84" y="3969560"/>
            <a:ext cx="3160295" cy="2099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245" y="4177805"/>
            <a:ext cx="3453479" cy="1763465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2222629" y="5941270"/>
            <a:ext cx="1302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14" y="973393"/>
            <a:ext cx="3813745" cy="2728081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1394988" y="3206183"/>
            <a:ext cx="2679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48454" y="3206183"/>
            <a:ext cx="731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2724" y="132894"/>
            <a:ext cx="41713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ঃ</a:t>
            </a:r>
          </a:p>
        </p:txBody>
      </p:sp>
    </p:spTree>
    <p:extLst>
      <p:ext uri="{BB962C8B-B14F-4D97-AF65-F5344CB8AC3E}">
        <p14:creationId xmlns:p14="http://schemas.microsoft.com/office/powerpoint/2010/main" val="10288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1026" y="870741"/>
            <a:ext cx="61499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115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9493" y="2732789"/>
            <a:ext cx="92781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2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7552" y="258231"/>
            <a:ext cx="84687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উপকরণঃ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39897" y="3381520"/>
            <a:ext cx="1135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পাঠ্যপুস্তক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পাঠসংশ্লিষ্ঠ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4927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9615" y="190343"/>
            <a:ext cx="35509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044" y="2328078"/>
            <a:ext cx="113861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বাস্তব পর্যায়ঃ</a:t>
            </a:r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501044" y="3246888"/>
            <a:ext cx="11386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পাঠ্যপুস্তক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পাঠসংশ্লিষ্ঠ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দিবো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2355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549</Words>
  <Application>Microsoft Office PowerPoint</Application>
  <PresentationFormat>Widescreen</PresentationFormat>
  <Paragraphs>170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130</cp:revision>
  <dcterms:created xsi:type="dcterms:W3CDTF">2018-03-01T16:51:24Z</dcterms:created>
  <dcterms:modified xsi:type="dcterms:W3CDTF">2020-05-08T12:04:49Z</dcterms:modified>
</cp:coreProperties>
</file>