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3" r:id="rId3"/>
    <p:sldId id="302" r:id="rId4"/>
    <p:sldId id="257" r:id="rId5"/>
    <p:sldId id="267" r:id="rId6"/>
    <p:sldId id="258" r:id="rId7"/>
    <p:sldId id="268" r:id="rId8"/>
    <p:sldId id="259" r:id="rId9"/>
    <p:sldId id="269" r:id="rId10"/>
    <p:sldId id="294" r:id="rId11"/>
    <p:sldId id="286" r:id="rId12"/>
    <p:sldId id="287" r:id="rId13"/>
    <p:sldId id="293" r:id="rId14"/>
    <p:sldId id="292" r:id="rId15"/>
    <p:sldId id="279" r:id="rId16"/>
    <p:sldId id="275" r:id="rId17"/>
    <p:sldId id="276" r:id="rId18"/>
    <p:sldId id="277" r:id="rId19"/>
    <p:sldId id="298" r:id="rId20"/>
    <p:sldId id="316" r:id="rId21"/>
    <p:sldId id="265" r:id="rId22"/>
    <p:sldId id="262" r:id="rId23"/>
    <p:sldId id="272" r:id="rId24"/>
    <p:sldId id="317" r:id="rId25"/>
    <p:sldId id="285" r:id="rId26"/>
    <p:sldId id="266" r:id="rId27"/>
    <p:sldId id="274" r:id="rId28"/>
    <p:sldId id="299" r:id="rId29"/>
    <p:sldId id="300" r:id="rId30"/>
    <p:sldId id="301" r:id="rId31"/>
    <p:sldId id="304" r:id="rId32"/>
    <p:sldId id="305" r:id="rId33"/>
    <p:sldId id="306" r:id="rId34"/>
    <p:sldId id="307" r:id="rId35"/>
    <p:sldId id="31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00"/>
    <a:srgbClr val="FF0000"/>
    <a:srgbClr val="339933"/>
    <a:srgbClr val="FF0066"/>
    <a:srgbClr val="00CC66"/>
    <a:srgbClr val="00CC99"/>
    <a:srgbClr val="CC3300"/>
    <a:srgbClr val="33CC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158" y="84"/>
      </p:cViewPr>
      <p:guideLst>
        <p:guide orient="horz" pos="220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0248C-0E28-4DDC-83DB-78EC42B3672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AABC9-A727-4F34-9BD3-FC7D3309F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0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AABC9-A727-4F34-9BD3-FC7D3309F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2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9F975-5B3B-4543-A574-439F618CE92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272B-6A32-47CA-A7BA-BC1D4E031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776"/>
            <a:ext cx="12192000" cy="26468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WEL COME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3554" name="Picture 2" descr="Image result for r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12192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13966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>
                <a:latin typeface="Cooper Black" panose="0208090404030B020404" pitchFamily="18" charset="0"/>
              </a:rPr>
              <a:t>COMPARATIVE DEGREE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77" y="1524001"/>
            <a:ext cx="12177623" cy="533400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7200" b="1" dirty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mgস্ত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7200" b="1" dirty="0" smtClean="0">
                <a:latin typeface="Cooper Black" panose="0208090404030B020404" pitchFamily="18" charset="0"/>
                <a:cs typeface="SutonnyMJ" pitchFamily="2" charset="0"/>
              </a:rPr>
              <a:t>adjective</a:t>
            </a:r>
            <a:r>
              <a:rPr lang="en-US" sz="7200" b="1" dirty="0" smtClean="0">
                <a:cs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e¨ক্তি,e¯‘,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cÖvYxi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eySvq</a:t>
            </a:r>
            <a:r>
              <a:rPr lang="bn-IN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bn-IN" sz="7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smtClean="0">
                <a:latin typeface="Cooper Black" panose="0208090404030B020404" pitchFamily="18" charset="0"/>
                <a:cs typeface="SutonnyMJ" pitchFamily="2" charset="0"/>
              </a:rPr>
              <a:t>comparative </a:t>
            </a:r>
            <a:r>
              <a:rPr lang="en-US" sz="7200" b="1" dirty="0">
                <a:latin typeface="Cooper Black" panose="0208090404030B020404" pitchFamily="18" charset="0"/>
                <a:cs typeface="SutonnyMJ" pitchFamily="2" charset="0"/>
              </a:rPr>
              <a:t>degree </a:t>
            </a:r>
            <a:r>
              <a:rPr lang="en-US" sz="72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9564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STRUCTURE</a:t>
            </a:r>
          </a:p>
          <a:p>
            <a:pPr algn="ctr"/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OF</a:t>
            </a:r>
          </a:p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COMPERATIVE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DEGREE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191000"/>
            <a:ext cx="12192000" cy="1317486"/>
          </a:xfrm>
          <a:prstGeom prst="rect">
            <a:avLst/>
          </a:prstGeom>
          <a:pattFill prst="diagBrick">
            <a:fgClr>
              <a:schemeClr val="bg2">
                <a:lumMod val="25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oper Black" panose="0208090404030B020404" pitchFamily="18" charset="0"/>
                <a:cs typeface="NikoshBAN" panose="02000000000000000000" pitchFamily="2" charset="0"/>
              </a:rPr>
              <a:t>Comparative  degree </a:t>
            </a:r>
          </a:p>
          <a:p>
            <a:r>
              <a:rPr lang="en-US" sz="4000" b="1" dirty="0" err="1" smtClean="0">
                <a:latin typeface="Cooper Black" panose="0208090404030B020404" pitchFamily="18" charset="0"/>
                <a:cs typeface="NikoshBAN" panose="02000000000000000000" pitchFamily="2" charset="0"/>
              </a:rPr>
              <a:t>পাঁচ</a:t>
            </a:r>
            <a:r>
              <a:rPr lang="en-US" sz="4000" b="1" dirty="0" smtClean="0">
                <a:latin typeface="Cooper Black" panose="0208090404030B0204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Cooper Black" panose="0208090404030B020404" pitchFamily="18" charset="0"/>
                <a:cs typeface="NikoshBAN" panose="02000000000000000000" pitchFamily="2" charset="0"/>
              </a:rPr>
              <a:t>ভাবে</a:t>
            </a:r>
            <a:r>
              <a:rPr lang="en-US" sz="4000" b="1" dirty="0" smtClean="0">
                <a:latin typeface="Cooper Black" panose="0208090404030B020404" pitchFamily="18" charset="0"/>
                <a:cs typeface="NikoshBAN" panose="02000000000000000000" pitchFamily="2" charset="0"/>
              </a:rPr>
              <a:t> গঠিত </a:t>
            </a:r>
            <a:r>
              <a:rPr lang="en-US" sz="4000" b="1" dirty="0" err="1" smtClean="0">
                <a:latin typeface="Cooper Black" panose="0208090404030B020404" pitchFamily="18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latin typeface="Cooper Black" panose="0208090404030B0204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Cooper Black" panose="0208090404030B020404" pitchFamily="18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atin typeface="Cooper Black" panose="0208090404030B020404" pitchFamily="18" charset="0"/>
                <a:cs typeface="NikoshBAN" panose="02000000000000000000" pitchFamily="2" charset="0"/>
              </a:rPr>
              <a:t>। যেমন- </a:t>
            </a:r>
            <a:endParaRPr lang="en-US" sz="4000" b="1" dirty="0">
              <a:latin typeface="Cooper Black" panose="0208090404030B0204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9" y="5562601"/>
            <a:ext cx="12192000" cy="1295400"/>
          </a:xfrm>
          <a:prstGeom prst="rect">
            <a:avLst/>
          </a:prstGeom>
          <a:pattFill prst="ltVert">
            <a:fgClr>
              <a:srgbClr val="002060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3500" dirty="0" smtClean="0">
                <a:latin typeface="Arial Black" panose="020B0A04020102020204" pitchFamily="34" charset="0"/>
              </a:rPr>
              <a:t>Sub+ Verb+ Comparative+ than any other+ Ext.</a:t>
            </a:r>
          </a:p>
          <a:p>
            <a:r>
              <a:rPr lang="en-US" sz="3300" dirty="0" smtClean="0">
                <a:latin typeface="Arial Black" panose="020B0A04020102020204" pitchFamily="34" charset="0"/>
              </a:rPr>
              <a:t> Ex- Rahim is better than any other boy in the class.</a:t>
            </a:r>
            <a:endParaRPr lang="en-US" sz="33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565196"/>
          </a:xfrm>
          <a:prstGeom prst="rect">
            <a:avLst/>
          </a:prstGeom>
          <a:pattFill prst="dkDnDiag">
            <a:fgClr>
              <a:schemeClr val="accent4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2. </a:t>
            </a:r>
            <a:r>
              <a:rPr lang="en-US" sz="3600" dirty="0" err="1" smtClean="0">
                <a:latin typeface="Arial Black" panose="020B0A04020102020204" pitchFamily="34" charset="0"/>
              </a:rPr>
              <a:t>NP+Verb+Comparative+than</a:t>
            </a:r>
            <a:r>
              <a:rPr lang="en-US" sz="3600" dirty="0" smtClean="0">
                <a:latin typeface="Arial Black" panose="020B0A04020102020204" pitchFamily="34" charset="0"/>
              </a:rPr>
              <a:t> all </a:t>
            </a:r>
            <a:r>
              <a:rPr lang="en-US" sz="3600" dirty="0" err="1" smtClean="0">
                <a:latin typeface="Arial Black" panose="020B0A04020102020204" pitchFamily="34" charset="0"/>
              </a:rPr>
              <a:t>other+Ext</a:t>
            </a:r>
            <a:r>
              <a:rPr lang="en-US" sz="36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3000" dirty="0" smtClean="0">
                <a:latin typeface="Arial Black" panose="020B0A04020102020204" pitchFamily="34" charset="0"/>
              </a:rPr>
              <a:t> Ex- Cricket is better than all other games in the world.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12192000" cy="1519773"/>
          </a:xfrm>
          <a:prstGeom prst="rect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 </a:t>
            </a:r>
            <a:r>
              <a:rPr lang="en-US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NP+Verb+Comparative+than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most </a:t>
            </a:r>
            <a:r>
              <a:rPr lang="en-US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other+Ext</a:t>
            </a:r>
            <a:r>
              <a:rPr lang="en-U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Ex- Rani is taller than most other girls in the class</a:t>
            </a:r>
            <a:endParaRPr 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12192000" cy="1534418"/>
          </a:xfrm>
          <a:prstGeom prst="rect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3208A8"/>
                </a:solidFill>
                <a:latin typeface="Arial Black" panose="020B0A04020102020204" pitchFamily="34" charset="0"/>
              </a:rPr>
              <a:t>4. </a:t>
            </a:r>
            <a:r>
              <a:rPr lang="en-US" sz="3200" dirty="0" err="1" smtClean="0">
                <a:solidFill>
                  <a:srgbClr val="3208A8"/>
                </a:solidFill>
                <a:latin typeface="Arial Black" panose="020B0A04020102020204" pitchFamily="34" charset="0"/>
              </a:rPr>
              <a:t>NP+Verb+Comparative+than</a:t>
            </a:r>
            <a:r>
              <a:rPr lang="en-US" sz="3200" dirty="0" smtClean="0">
                <a:solidFill>
                  <a:srgbClr val="3208A8"/>
                </a:solidFill>
                <a:latin typeface="Arial Black" panose="020B0A04020102020204" pitchFamily="34" charset="0"/>
              </a:rPr>
              <a:t> few </a:t>
            </a:r>
            <a:r>
              <a:rPr lang="en-US" sz="3200" dirty="0" err="1" smtClean="0">
                <a:solidFill>
                  <a:srgbClr val="3208A8"/>
                </a:solidFill>
                <a:latin typeface="Arial Black" panose="020B0A04020102020204" pitchFamily="34" charset="0"/>
              </a:rPr>
              <a:t>other+Ext</a:t>
            </a:r>
            <a:r>
              <a:rPr lang="en-US" sz="3200" dirty="0" smtClean="0">
                <a:solidFill>
                  <a:srgbClr val="3208A8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en-US" sz="3200" dirty="0">
                <a:solidFill>
                  <a:srgbClr val="3208A8"/>
                </a:solidFill>
                <a:latin typeface="Arial Black" panose="020B0A04020102020204" pitchFamily="34" charset="0"/>
              </a:rPr>
              <a:t> </a:t>
            </a:r>
            <a:r>
              <a:rPr lang="en-US" sz="2700" dirty="0" smtClean="0">
                <a:solidFill>
                  <a:srgbClr val="3208A8"/>
                </a:solidFill>
                <a:latin typeface="Arial Black" panose="020B0A04020102020204" pitchFamily="34" charset="0"/>
              </a:rPr>
              <a:t>Ex- She is more beautiful than few other women in the village</a:t>
            </a:r>
            <a:r>
              <a:rPr lang="en-US" sz="2700" dirty="0" smtClean="0">
                <a:latin typeface="Arial Black" panose="020B0A04020102020204" pitchFamily="34" charset="0"/>
              </a:rPr>
              <a:t>.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12192000" cy="1509623"/>
          </a:xfrm>
          <a:prstGeom prst="rect">
            <a:avLst/>
          </a:prstGeom>
          <a:pattFill prst="diagBrick">
            <a:fgClr>
              <a:srgbClr val="C0000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5. </a:t>
            </a:r>
            <a:r>
              <a:rPr lang="en-US" sz="3600" dirty="0" err="1" smtClean="0">
                <a:latin typeface="Arial Black" panose="020B0A04020102020204" pitchFamily="34" charset="0"/>
              </a:rPr>
              <a:t>NP+Verb+Comparative+than+NP</a:t>
            </a:r>
            <a:endParaRPr lang="en-US" sz="3600" dirty="0" smtClean="0">
              <a:latin typeface="Arial Black" panose="020B0A04020102020204" pitchFamily="34" charset="0"/>
            </a:endParaRPr>
          </a:p>
          <a:p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Ex- The fox is cleverer than the crow.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blipFill>
            <a:blip r:embed="rId3">
              <a:biLevel thresh="50000"/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</a:rPr>
              <a:t>Superlative  degree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661" y="1219200"/>
            <a:ext cx="12192000" cy="56388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IN" sz="6000" b="1" dirty="0" smtClean="0">
                <a:solidFill>
                  <a:sysClr val="windowText" lastClr="000000"/>
                </a:solidFill>
                <a:latin typeface="SutonnyMJ" pitchFamily="2" charset="0"/>
                <a:cs typeface="SutonnyMJ" pitchFamily="2" charset="0"/>
              </a:rPr>
              <a:t>দুইয়ের অধিক বা অনেকের মধ্যে </a:t>
            </a:r>
            <a:r>
              <a:rPr lang="en-US" sz="60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SutonnyMJ" pitchFamily="2" charset="0"/>
              </a:rPr>
              <a:t>Adjective </a:t>
            </a:r>
            <a:r>
              <a:rPr lang="en-US" sz="6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তুলনাকে</a:t>
            </a:r>
            <a:r>
              <a:rPr lang="en-US" sz="6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Superlative Degree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Superlative degree দুইভাবে </a:t>
            </a:r>
          </a:p>
          <a:p>
            <a:pPr algn="just"/>
            <a:r>
              <a:rPr lang="en-US" sz="60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গঠিত হয়। যেমন-  </a:t>
            </a:r>
            <a:endParaRPr lang="en-US" sz="60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7" y="132427"/>
            <a:ext cx="12192000" cy="6593145"/>
          </a:xfrm>
          <a:prstGeom prst="rect">
            <a:avLst/>
          </a:prstGeom>
          <a:pattFill prst="ltDnDiag">
            <a:fgClr>
              <a:srgbClr val="002060"/>
            </a:fgClr>
            <a:bgClr>
              <a:schemeClr val="accent5">
                <a:lumMod val="60000"/>
                <a:lumOff val="40000"/>
              </a:schemeClr>
            </a:bgClr>
          </a:pattFill>
          <a:ln w="38100">
            <a:solidFill>
              <a:srgbClr val="00206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NP+Verb+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</a:t>
            </a:r>
            <a:r>
              <a:rPr lang="en-US" sz="3200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+Superlative+Ext.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 Ex- Shachin was the best cricketer in India.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 2. NP+Verb+</a:t>
            </a: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one of the</a:t>
            </a:r>
            <a:r>
              <a:rPr lang="en-US" sz="3200" dirty="0" smtClean="0">
                <a:latin typeface="Arial Black" panose="020B0A04020102020204" pitchFamily="34" charset="0"/>
              </a:rPr>
              <a:t>+Superlative+Ext.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 Ex- He was one of the best cricketers in the world</a:t>
            </a:r>
            <a:r>
              <a:rPr lang="en-US" sz="2800" dirty="0" smtClean="0">
                <a:latin typeface="Arial Black" panose="020B0A04020102020204" pitchFamily="34" charset="0"/>
              </a:rPr>
              <a:t>. 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Equal 2"/>
          <p:cNvSpPr/>
          <p:nvPr/>
        </p:nvSpPr>
        <p:spPr>
          <a:xfrm>
            <a:off x="228600" y="2743200"/>
            <a:ext cx="11430000" cy="1828800"/>
          </a:xfrm>
          <a:prstGeom prst="mathEqual">
            <a:avLst/>
          </a:prstGeom>
          <a:pattFill prst="smGrid">
            <a:fgClr>
              <a:srgbClr val="0070C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12039600" cy="76944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Superlative to Positive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38200"/>
            <a:ext cx="12039600" cy="889575"/>
          </a:xfrm>
          <a:prstGeom prst="rect">
            <a:avLst/>
          </a:prstGeom>
          <a:solidFill>
            <a:srgbClr val="3208A8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1. Superlative degree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</a:t>
            </a:r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নিয়ম। 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843950"/>
            <a:ext cx="12039600" cy="317009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No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other+Superlative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শেষ পর্যন্ত বসে।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Verb+as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/so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Superlative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form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  <a:cs typeface="NikoshBAN" panose="02000000000000000000" pitchFamily="2" charset="0"/>
              </a:rPr>
              <a:t>a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s+ Subject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</a:p>
          <a:p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NB- Superlative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পূর্বের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the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 যাবে। </a:t>
            </a:r>
            <a:endParaRPr lang="en-US" sz="4000" b="1" dirty="0"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095898"/>
            <a:ext cx="12039600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Sup- Tiger is the strongest animal in the forest.</a:t>
            </a:r>
          </a:p>
          <a:p>
            <a:r>
              <a:rPr lang="en-US" sz="3600" dirty="0" err="1" smtClean="0">
                <a:latin typeface="Arial Black" panose="020B0A04020102020204" pitchFamily="34" charset="0"/>
              </a:rPr>
              <a:t>Posi</a:t>
            </a:r>
            <a:r>
              <a:rPr lang="en-US" sz="3600" dirty="0" smtClean="0">
                <a:latin typeface="Arial Black" panose="020B0A04020102020204" pitchFamily="34" charset="0"/>
              </a:rPr>
              <a:t>-No other animal in the forest is as strong as Tiger. 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Image result for taj mah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Image result for taj mah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Image result for taj mah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Image result for taj mahal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98042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2. Superlative degree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en-US" sz="28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one of the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 </a:t>
            </a:r>
            <a:r>
              <a:rPr lang="en-US" sz="28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নিয়ম।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12192000" cy="3170099"/>
          </a:xfrm>
          <a:prstGeom prst="rect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Very </a:t>
            </a:r>
            <a:r>
              <a:rPr lang="en-US" sz="4000" b="1" dirty="0" err="1" smtClean="0">
                <a:latin typeface="Arial Black" panose="020B0A04020102020204" pitchFamily="34" charset="0"/>
              </a:rPr>
              <a:t>few+Superlative</a:t>
            </a:r>
            <a:r>
              <a:rPr lang="en-US" sz="4000" b="1" dirty="0" smtClean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শেষ পর্যন্ত বসে।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Verb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Plural+as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/so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Superlative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form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>
                <a:latin typeface="Arial Black" panose="020B0A04020102020204" pitchFamily="34" charset="0"/>
              </a:rPr>
              <a:t>a</a:t>
            </a:r>
            <a:r>
              <a:rPr lang="en-US" sz="4000" b="1" dirty="0" err="1" smtClean="0">
                <a:latin typeface="Arial Black" panose="020B0A04020102020204" pitchFamily="34" charset="0"/>
              </a:rPr>
              <a:t>s+Subject</a:t>
            </a:r>
            <a:r>
              <a:rPr lang="en-US" sz="4000" b="1" dirty="0" smtClean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NB-Superlative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পূর্বের </a:t>
            </a: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one of the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 যাবে। </a:t>
            </a:r>
            <a:endParaRPr lang="en-US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20" y="5682553"/>
            <a:ext cx="12192000" cy="120032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Sup- Gold is one of the most precious metals.</a:t>
            </a:r>
          </a:p>
          <a:p>
            <a:r>
              <a:rPr lang="en-US" sz="3600" dirty="0" err="1" smtClean="0">
                <a:latin typeface="Arial Black" panose="020B0A04020102020204" pitchFamily="34" charset="0"/>
              </a:rPr>
              <a:t>Posi</a:t>
            </a:r>
            <a:r>
              <a:rPr lang="en-US" sz="3600" dirty="0" smtClean="0">
                <a:latin typeface="Arial Black" panose="020B0A04020102020204" pitchFamily="34" charset="0"/>
              </a:rPr>
              <a:t>- Very few metals are as precious as Gold.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19600"/>
            <a:ext cx="12192000" cy="1154162"/>
          </a:xfrm>
          <a:prstGeom prst="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Sup-He was one of the best boys in the class.</a:t>
            </a:r>
          </a:p>
          <a:p>
            <a:r>
              <a:rPr lang="en-US" sz="3300" dirty="0" err="1" smtClean="0">
                <a:latin typeface="Arial Black" panose="020B0A04020102020204" pitchFamily="34" charset="0"/>
              </a:rPr>
              <a:t>Posi</a:t>
            </a:r>
            <a:r>
              <a:rPr lang="en-US" sz="3300" dirty="0" smtClean="0">
                <a:latin typeface="Arial Black" panose="020B0A04020102020204" pitchFamily="34" charset="0"/>
              </a:rPr>
              <a:t>-Very few boys in the class were as good as He. </a:t>
            </a:r>
            <a:endParaRPr lang="en-US" sz="33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taj mah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11582400" cy="11797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Exercise 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or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practice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Jerry was the smallest boy in the orphanage.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Mongla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is one of the most famous sea-ports in the world.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Shakespear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was one of the greatest dramatists.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He is the happiest man in the village. 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Tajmahal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is the most beautiful place in the world.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Akbar was one of the mightiest kings of India. 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Foyots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was one of the costliest hotels in France.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January is one of the coldest months of the year.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Cricket is the most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favourite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games in the world.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Titanic was the largest ship in the world. 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3208A8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Superlative to Comparative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12192000" cy="813375"/>
          </a:xfrm>
          <a:prstGeom prst="rect">
            <a:avLst/>
          </a:prstGeom>
          <a:solidFill>
            <a:srgbClr val="28BA06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Superlative degree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 </a:t>
            </a:r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নিয়ম 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12192000" cy="3170099"/>
          </a:xfrm>
          <a:prstGeom prst="rect">
            <a:avLst/>
          </a:prstGeo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Arial Black" panose="020B0A04020102020204" pitchFamily="34" charset="0"/>
              </a:rPr>
              <a:t>Sub+Verb</a:t>
            </a:r>
            <a:r>
              <a:rPr lang="en-US" sz="4000" b="1" dirty="0" smtClean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Superlative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form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t</a:t>
            </a:r>
            <a:r>
              <a:rPr lang="en-US" sz="4000" b="1" dirty="0" smtClean="0">
                <a:latin typeface="Arial Black" panose="020B0A04020102020204" pitchFamily="34" charset="0"/>
              </a:rPr>
              <a:t>han any other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Superlative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শেষ পর্যন্ত বসে। </a:t>
            </a:r>
          </a:p>
          <a:p>
            <a:r>
              <a:rPr lang="en-US" sz="4000" b="1" dirty="0" smtClean="0">
                <a:latin typeface="Arial Black" panose="020B0A04020102020204" pitchFamily="34" charset="0"/>
              </a:rPr>
              <a:t>NB-Superlative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পূর্বের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the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 যাবে। 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8575"/>
            <a:ext cx="12192000" cy="2062103"/>
          </a:xfrm>
          <a:prstGeom prst="rect">
            <a:avLst/>
          </a:prstGeom>
          <a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Sup- </a:t>
            </a:r>
            <a:r>
              <a:rPr lang="en-US" sz="3200" dirty="0" err="1" smtClean="0">
                <a:latin typeface="Arial Black" panose="020B0A04020102020204" pitchFamily="34" charset="0"/>
              </a:rPr>
              <a:t>Kazi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Nazrul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</a:rPr>
              <a:t>I</a:t>
            </a:r>
            <a:r>
              <a:rPr lang="en-US" sz="3200" dirty="0" smtClean="0">
                <a:latin typeface="Arial Black" panose="020B0A04020102020204" pitchFamily="34" charset="0"/>
              </a:rPr>
              <a:t>slam is the most famous poet in Bangladesh.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Com- </a:t>
            </a:r>
            <a:r>
              <a:rPr lang="en-US" sz="3200" dirty="0" err="1" smtClean="0">
                <a:latin typeface="Arial Black" panose="020B0A04020102020204" pitchFamily="34" charset="0"/>
              </a:rPr>
              <a:t>Kazi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latin typeface="Arial Black" panose="020B0A04020102020204" pitchFamily="34" charset="0"/>
              </a:rPr>
              <a:t>Nazrul</a:t>
            </a:r>
            <a:r>
              <a:rPr lang="en-US" sz="3200" dirty="0" smtClean="0">
                <a:latin typeface="Arial Black" panose="020B0A04020102020204" pitchFamily="34" charset="0"/>
              </a:rPr>
              <a:t> Islam is more famous than any other poet in Bangladesh.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2657"/>
            <a:ext cx="12192000" cy="144655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 Black" panose="020B0A04020102020204" pitchFamily="34" charset="0"/>
              </a:rPr>
              <a:t>Superlative degree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পূর্বে 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one of the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 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6" y="1600200"/>
            <a:ext cx="12192000" cy="317009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latin typeface="Arial Black" panose="020B0A04020102020204" pitchFamily="34" charset="0"/>
              </a:rPr>
              <a:t>Sub+Verb</a:t>
            </a:r>
            <a:r>
              <a:rPr lang="en-US" sz="4000" b="1" dirty="0" smtClean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Superlative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form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t</a:t>
            </a:r>
            <a:r>
              <a:rPr lang="en-US" sz="4000" b="1" dirty="0" smtClean="0">
                <a:latin typeface="Arial Black" panose="020B0A04020102020204" pitchFamily="34" charset="0"/>
              </a:rPr>
              <a:t>han most other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Superlative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শেষ পর্যন্ত বসে।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NB- one of the 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 যাবে। </a:t>
            </a:r>
            <a:endParaRPr lang="en-US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12192000" cy="206210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Sup- Shakespear was one of the greatest dramatists in English literature.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Com-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Shakespear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was greater than most other dramatists in English literature.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12115800" cy="707886"/>
          </a:xfrm>
          <a:prstGeom prst="rect">
            <a:avLst/>
          </a:prstGeom>
          <a:pattFill prst="dk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IDENTIFICATION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360999"/>
            <a:ext cx="12115800" cy="2492990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Md. </a:t>
            </a:r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Eunuse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Ali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SENIOR TEACHER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Charan HIGH SCHOOL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1" t="6446" r="2441" b="43821"/>
          <a:stretch/>
        </p:blipFill>
        <p:spPr>
          <a:xfrm>
            <a:off x="3352800" y="609600"/>
            <a:ext cx="54864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331" y="37322"/>
            <a:ext cx="12192000" cy="1135797"/>
          </a:xfrm>
          <a:prstGeom prst="rect">
            <a:avLst/>
          </a:prstGeom>
          <a:solidFill>
            <a:srgbClr val="00CC99"/>
          </a:solidFill>
          <a:ln w="571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Exercise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48800"/>
            <a:ext cx="12192000" cy="550920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Jerry was the smallest boy in the orphanage.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Arial Black" panose="020B0A04020102020204" pitchFamily="34" charset="0"/>
              </a:rPr>
              <a:t>Mongla</a:t>
            </a:r>
            <a:r>
              <a:rPr lang="en-US" sz="3200" dirty="0">
                <a:latin typeface="Arial Black" panose="020B0A04020102020204" pitchFamily="34" charset="0"/>
              </a:rPr>
              <a:t> is one of the most famous sea-ports in the world.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Arial Black" panose="020B0A04020102020204" pitchFamily="34" charset="0"/>
              </a:rPr>
              <a:t>Shakespear</a:t>
            </a:r>
            <a:r>
              <a:rPr lang="en-US" sz="3200" dirty="0">
                <a:latin typeface="Arial Black" panose="020B0A04020102020204" pitchFamily="34" charset="0"/>
              </a:rPr>
              <a:t> was one of the greatest dramatists.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He is the happiest man in the village.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Arial Black" panose="020B0A04020102020204" pitchFamily="34" charset="0"/>
              </a:rPr>
              <a:t>Tajmahal</a:t>
            </a:r>
            <a:r>
              <a:rPr lang="en-US" sz="3200" dirty="0">
                <a:latin typeface="Arial Black" panose="020B0A04020102020204" pitchFamily="34" charset="0"/>
              </a:rPr>
              <a:t> is the most beautiful place in the world.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Akbar was one of the mightiest kings of India.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Arial Black" panose="020B0A04020102020204" pitchFamily="34" charset="0"/>
              </a:rPr>
              <a:t>Foyots</a:t>
            </a:r>
            <a:r>
              <a:rPr lang="en-US" sz="3200" dirty="0">
                <a:latin typeface="Arial Black" panose="020B0A04020102020204" pitchFamily="34" charset="0"/>
              </a:rPr>
              <a:t> was one of the costliest hotels in France.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January is one of the coldest months of the year.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Cricket is the most </a:t>
            </a:r>
            <a:r>
              <a:rPr lang="en-US" sz="3200" dirty="0" err="1">
                <a:latin typeface="Arial Black" panose="020B0A04020102020204" pitchFamily="34" charset="0"/>
              </a:rPr>
              <a:t>favourite</a:t>
            </a:r>
            <a:r>
              <a:rPr lang="en-US" sz="3200" dirty="0">
                <a:latin typeface="Arial Black" panose="020B0A04020102020204" pitchFamily="34" charset="0"/>
              </a:rPr>
              <a:t> games in the world.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Titanic was the largest ship in the world. </a:t>
            </a:r>
          </a:p>
        </p:txBody>
      </p:sp>
    </p:spTree>
    <p:extLst>
      <p:ext uri="{BB962C8B-B14F-4D97-AF65-F5344CB8AC3E}">
        <p14:creationId xmlns:p14="http://schemas.microsoft.com/office/powerpoint/2010/main" val="30004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68" y="0"/>
            <a:ext cx="12158932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tx1"/>
                  </a:solidFill>
                </a:ln>
                <a:latin typeface="Cooper Black" panose="0208090404030B020404" pitchFamily="18" charset="0"/>
              </a:rPr>
              <a:t>Comparative to Positive  </a:t>
            </a:r>
            <a:endParaRPr lang="en-US" sz="7200" b="1" dirty="0">
              <a:ln>
                <a:solidFill>
                  <a:schemeClr val="tx1"/>
                </a:solidFill>
              </a:ln>
              <a:latin typeface="Cooper Black" panose="0208090404030B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22" y="1295400"/>
            <a:ext cx="12154678" cy="1200329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Than any other / than all other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36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নিয়ম।</a:t>
            </a:r>
            <a:r>
              <a:rPr lang="en-US" sz="36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12192000" cy="3046988"/>
          </a:xfrm>
          <a:prstGeom prst="rect">
            <a:avLst/>
          </a:prstGeom>
          <a:pattFill prst="horzBrick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No other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other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শেষ পর্যন্ত বসে।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verb+as</a:t>
            </a:r>
            <a:r>
              <a:rPr lang="en-US" sz="32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/so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বসে।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Positive form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বসে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as+Sub</a:t>
            </a:r>
            <a:r>
              <a:rPr lang="en-US" sz="32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NB-than any other/ than all other 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বাদ </a:t>
            </a:r>
            <a:r>
              <a:rPr lang="en-US" sz="32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যায়</a:t>
            </a:r>
            <a:endParaRPr lang="en-US" sz="3200" dirty="0" smtClean="0">
              <a:solidFill>
                <a:srgbClr val="FF000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5001"/>
            <a:ext cx="12192000" cy="1143000"/>
          </a:xfrm>
          <a:prstGeom prst="rect">
            <a:avLst/>
          </a:prstGeom>
          <a:pattFill prst="dotGrid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000" dirty="0" smtClean="0">
                <a:latin typeface="Arial Black" panose="020B0A04020102020204" pitchFamily="34" charset="0"/>
              </a:rPr>
              <a:t>Comp- Dhaka is larger than any other city in Bangladesh.</a:t>
            </a:r>
          </a:p>
          <a:p>
            <a:r>
              <a:rPr lang="en-US" sz="3000" dirty="0" err="1" smtClean="0">
                <a:latin typeface="Arial Black" panose="020B0A04020102020204" pitchFamily="34" charset="0"/>
              </a:rPr>
              <a:t>Posi</a:t>
            </a:r>
            <a:r>
              <a:rPr lang="en-US" sz="3000" dirty="0" smtClean="0">
                <a:latin typeface="Arial Black" panose="020B0A04020102020204" pitchFamily="34" charset="0"/>
              </a:rPr>
              <a:t>- No other city in Bangladesh is as large as Dhaka.</a:t>
            </a:r>
            <a:endParaRPr lang="en-US" sz="3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327"/>
            <a:ext cx="12192000" cy="1569660"/>
          </a:xfrm>
          <a:prstGeom prst="rect">
            <a:avLst/>
          </a:prstGeom>
          <a:pattFill prst="ltVert">
            <a:fgClr>
              <a:srgbClr val="C0000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Than most other / than few other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en-US" sz="48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Comparative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48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করার </a:t>
            </a:r>
            <a:r>
              <a:rPr lang="en-US" sz="4800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নিয়মঃ</a:t>
            </a:r>
            <a:r>
              <a:rPr lang="en-US" sz="48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- 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36174"/>
            <a:ext cx="12192000" cy="3785652"/>
          </a:xfrm>
          <a:prstGeom prst="rect">
            <a:avLst/>
          </a:prstGeom>
          <a:pattFill prst="narHorz">
            <a:fgClr>
              <a:srgbClr val="00B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Very few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বসে।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000" dirty="0">
                <a:latin typeface="Arial Black" panose="020B0A04020102020204" pitchFamily="34" charset="0"/>
                <a:cs typeface="NikoshBAN" panose="02000000000000000000" pitchFamily="2" charset="0"/>
              </a:rPr>
              <a:t>o</a:t>
            </a:r>
            <a:r>
              <a:rPr lang="en-US" sz="40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ther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শেষ পর্যন্ত বসে।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0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Verb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Plural + as/so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বসে।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0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form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000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As+Sub</a:t>
            </a:r>
            <a:r>
              <a:rPr lang="en-US" sz="40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NB- 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than most other/than few other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12192000" cy="1304330"/>
          </a:xfrm>
          <a:prstGeom prst="rect">
            <a:avLst/>
          </a:prstGeom>
          <a:pattFill prst="dashHorz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700" dirty="0" smtClean="0">
                <a:latin typeface="Arial Black" panose="020B0A04020102020204" pitchFamily="34" charset="0"/>
              </a:rPr>
              <a:t>Comp- Tiger is stronger than most other animals in the forest.</a:t>
            </a:r>
          </a:p>
          <a:p>
            <a:r>
              <a:rPr lang="en-US" sz="2700" dirty="0" err="1" smtClean="0">
                <a:latin typeface="Arial Black" panose="020B0A04020102020204" pitchFamily="34" charset="0"/>
              </a:rPr>
              <a:t>Posi</a:t>
            </a:r>
            <a:r>
              <a:rPr lang="en-US" sz="2700" dirty="0" smtClean="0">
                <a:latin typeface="Arial Black" panose="020B0A04020102020204" pitchFamily="34" charset="0"/>
              </a:rPr>
              <a:t>- </a:t>
            </a:r>
            <a:r>
              <a:rPr lang="en-US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Very few </a:t>
            </a:r>
            <a:r>
              <a:rPr lang="en-US" sz="2700" dirty="0" smtClean="0">
                <a:latin typeface="Arial Black" panose="020B0A04020102020204" pitchFamily="34" charset="0"/>
              </a:rPr>
              <a:t>animals in the forest </a:t>
            </a:r>
            <a:r>
              <a:rPr lang="en-US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are</a:t>
            </a:r>
            <a:r>
              <a:rPr lang="en-US" sz="2700" dirty="0" smtClean="0">
                <a:latin typeface="Arial Black" panose="020B0A04020102020204" pitchFamily="34" charset="0"/>
              </a:rPr>
              <a:t> as </a:t>
            </a:r>
            <a:r>
              <a:rPr lang="en-US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strong</a:t>
            </a:r>
            <a:r>
              <a:rPr lang="en-US" sz="2700" dirty="0" smtClean="0">
                <a:latin typeface="Arial Black" panose="020B0A04020102020204" pitchFamily="34" charset="0"/>
              </a:rPr>
              <a:t> as </a:t>
            </a:r>
            <a:r>
              <a:rPr lang="en-US" sz="27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Tiger.</a:t>
            </a:r>
            <a:r>
              <a:rPr lang="en-US" sz="2700" dirty="0" smtClean="0">
                <a:latin typeface="Arial Black" panose="020B0A04020102020204" pitchFamily="34" charset="0"/>
              </a:rPr>
              <a:t>  </a:t>
            </a:r>
            <a:endParaRPr lang="en-US" sz="27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41286"/>
          </a:xfrm>
          <a:prstGeom prst="rect">
            <a:avLst/>
          </a:prstGeom>
          <a:pattFill prst="pct70">
            <a:fgClr>
              <a:srgbClr val="C0000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than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12192000" cy="2585323"/>
          </a:xfrm>
          <a:prstGeom prst="rect">
            <a:avLst/>
          </a:prstGeom>
          <a:pattFill prst="dashVert">
            <a:fgClr>
              <a:srgbClr val="C0000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 </a:t>
            </a:r>
            <a:r>
              <a:rPr lang="en-US" sz="44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NP+Verb+not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so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form বসে।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As+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NP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 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NB-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Sentence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Negative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not so 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as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4800"/>
            <a:ext cx="12192000" cy="1200329"/>
          </a:xfrm>
          <a:prstGeom prst="rect">
            <a:avLst/>
          </a:prstGeom>
          <a:pattFill prst="diagBrick">
            <a:fgClr>
              <a:srgbClr val="28BA06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Comp-The lion is more ferocious than the Tiger.</a:t>
            </a:r>
          </a:p>
          <a:p>
            <a:r>
              <a:rPr lang="en-US" sz="3600" dirty="0" err="1" smtClean="0">
                <a:latin typeface="Arial Black" panose="020B0A04020102020204" pitchFamily="34" charset="0"/>
              </a:rPr>
              <a:t>Posi</a:t>
            </a:r>
            <a:r>
              <a:rPr lang="en-US" sz="3600" dirty="0" smtClean="0">
                <a:latin typeface="Arial Black" panose="020B0A04020102020204" pitchFamily="34" charset="0"/>
              </a:rPr>
              <a:t>- The tiger is not so ferocious as the lion.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410200"/>
            <a:ext cx="12192000" cy="1323439"/>
          </a:xfrm>
          <a:prstGeom prst="rect">
            <a:avLst/>
          </a:prstGeom>
          <a:pattFill prst="smGrid">
            <a:fgClr>
              <a:srgbClr val="97297F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Comp- Rahim is not higher than Karim. </a:t>
            </a:r>
          </a:p>
          <a:p>
            <a:r>
              <a:rPr lang="en-US" sz="4000" dirty="0" err="1" smtClean="0">
                <a:latin typeface="Arial Black" panose="020B0A04020102020204" pitchFamily="34" charset="0"/>
              </a:rPr>
              <a:t>Posi</a:t>
            </a:r>
            <a:r>
              <a:rPr lang="en-US" sz="4000" dirty="0" smtClean="0">
                <a:latin typeface="Arial Black" panose="020B0A04020102020204" pitchFamily="34" charset="0"/>
              </a:rPr>
              <a:t>- Karim is as high as Rahim. 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657" y="0"/>
            <a:ext cx="12192000" cy="1288197"/>
          </a:xfrm>
          <a:prstGeom prst="rect">
            <a:avLst/>
          </a:prstGeom>
          <a:solidFill>
            <a:srgbClr val="00CC66"/>
          </a:solidFill>
          <a:ln w="571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E</a:t>
            </a:r>
            <a:r>
              <a:rPr lang="en-US" sz="3200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xercise</a:t>
            </a:r>
            <a:endParaRPr lang="en-US" sz="3200" dirty="0">
              <a:ln w="28575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1"/>
            <a:ext cx="12192000" cy="5486400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Fox is cleverer than all other animals in the forest.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Mobile is more wonderful than any other invention.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An </a:t>
            </a:r>
            <a:r>
              <a:rPr lang="en-US" sz="3200" dirty="0" err="1" smtClean="0">
                <a:latin typeface="Arial Black" panose="020B0A04020102020204" pitchFamily="34" charset="0"/>
              </a:rPr>
              <a:t>aeroplane</a:t>
            </a:r>
            <a:r>
              <a:rPr lang="en-US" sz="3200" dirty="0" smtClean="0">
                <a:latin typeface="Arial Black" panose="020B0A04020102020204" pitchFamily="34" charset="0"/>
              </a:rPr>
              <a:t> can run faster than a Bus.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She is not more beautiful than her mother. </a:t>
            </a:r>
          </a:p>
          <a:p>
            <a:pPr marL="514350" indent="-514350">
              <a:buAutoNum type="arabicPeriod"/>
            </a:pPr>
            <a:r>
              <a:rPr lang="en-US" sz="3100" dirty="0" smtClean="0">
                <a:latin typeface="Arial Black" panose="020B0A04020102020204" pitchFamily="34" charset="0"/>
              </a:rPr>
              <a:t>Dhaka is larger than most other cities in Bangladesh</a:t>
            </a:r>
            <a:r>
              <a:rPr lang="en-US" sz="3000" dirty="0" smtClean="0">
                <a:latin typeface="Arial Black" panose="020B0A040201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000" dirty="0" err="1" smtClean="0">
                <a:latin typeface="Arial Black" panose="020B0A04020102020204" pitchFamily="34" charset="0"/>
              </a:rPr>
              <a:t>Hilsha</a:t>
            </a:r>
            <a:r>
              <a:rPr lang="en-US" sz="3000" dirty="0" smtClean="0">
                <a:latin typeface="Arial Black" panose="020B0A04020102020204" pitchFamily="34" charset="0"/>
              </a:rPr>
              <a:t> is more attractive than most other fishes.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Arial Black" panose="020B0A04020102020204" pitchFamily="34" charset="0"/>
              </a:rPr>
              <a:t>Elephant is </a:t>
            </a:r>
            <a:r>
              <a:rPr lang="en-US" sz="3000" dirty="0" err="1" smtClean="0">
                <a:latin typeface="Arial Black" panose="020B0A04020102020204" pitchFamily="34" charset="0"/>
              </a:rPr>
              <a:t>biggar</a:t>
            </a:r>
            <a:r>
              <a:rPr lang="en-US" sz="3000" dirty="0" smtClean="0">
                <a:latin typeface="Arial Black" panose="020B0A04020102020204" pitchFamily="34" charset="0"/>
              </a:rPr>
              <a:t> than any other animal in the forest. 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Arial Black" panose="020B0A04020102020204" pitchFamily="34" charset="0"/>
              </a:rPr>
              <a:t>Rose is more beautiful than all other flowers. 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Arial Black" panose="020B0A04020102020204" pitchFamily="34" charset="0"/>
              </a:rPr>
              <a:t>Gold is more precious than most other metals. 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Arial Black" panose="020B0A04020102020204" pitchFamily="34" charset="0"/>
              </a:rPr>
              <a:t>Iron was more useful than any other metal.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1887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Comparative to Superlative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0104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914400"/>
            <a:ext cx="118872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1. </a:t>
            </a:r>
            <a:r>
              <a:rPr lang="en-US" sz="3200" dirty="0">
                <a:latin typeface="Arial Black" panose="020B0A04020102020204" pitchFamily="34" charset="0"/>
              </a:rPr>
              <a:t>t</a:t>
            </a:r>
            <a:r>
              <a:rPr lang="en-US" sz="3200" dirty="0" smtClean="0">
                <a:latin typeface="Arial Black" panose="020B0A04020102020204" pitchFamily="34" charset="0"/>
              </a:rPr>
              <a:t>han any other/ than all other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Superlative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নিয়ম। 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11887200" cy="20621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Arial Black" panose="020B0A04020102020204" pitchFamily="34" charset="0"/>
              </a:rPr>
              <a:t>NP+Verb+the</a:t>
            </a:r>
            <a:r>
              <a:rPr lang="en-US" sz="3200" b="1" dirty="0" smtClean="0">
                <a:latin typeface="Arial Black" panose="020B0A04020102020204" pitchFamily="34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Arial Black" panose="020B0A04020102020204" pitchFamily="34" charset="0"/>
              </a:rPr>
              <a:t>Comparattive</a:t>
            </a:r>
            <a:r>
              <a:rPr lang="en-US" sz="3200" b="1" dirty="0" smtClean="0">
                <a:latin typeface="Arial Black" panose="020B0A04020102020204" pitchFamily="34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Superlative form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Arial Black" panose="020B0A04020102020204" pitchFamily="34" charset="0"/>
              </a:rPr>
              <a:t>o</a:t>
            </a:r>
            <a:r>
              <a:rPr lang="en-US" sz="3200" b="1" dirty="0" smtClean="0">
                <a:latin typeface="Arial Black" panose="020B0A04020102020204" pitchFamily="34" charset="0"/>
              </a:rPr>
              <a:t>ther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শেষ পর্যন্ত বসে।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NB- than any other/ than all other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 যাবে। </a:t>
            </a:r>
            <a:endParaRPr lang="en-US" sz="3200" b="1" dirty="0" smtClean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55" y="4191000"/>
            <a:ext cx="11884090" cy="16312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Comp- Dhaka is larger than any other city in Bangladesh.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Sup- Dhaka is the largest city in Bangladesh</a:t>
            </a:r>
            <a:r>
              <a:rPr lang="en-US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 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" y="5745664"/>
            <a:ext cx="11963400" cy="11387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Comp-He was better than all other boys in the class. 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Sup- He was the best boy in the class. 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11887200" cy="107721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than most other/ than few other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Superlaive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নিয়ম। 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11887200" cy="255454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Arial Black" panose="020B0A04020102020204" pitchFamily="34" charset="0"/>
              </a:rPr>
              <a:t>NP+verb+one</a:t>
            </a:r>
            <a:r>
              <a:rPr lang="en-US" sz="4000" b="1" dirty="0" smtClean="0">
                <a:latin typeface="Arial Black" panose="020B0A04020102020204" pitchFamily="34" charset="0"/>
              </a:rPr>
              <a:t> of the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Comparative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Superlative form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o</a:t>
            </a:r>
            <a:r>
              <a:rPr lang="en-US" sz="4000" b="1" dirty="0" smtClean="0">
                <a:latin typeface="Arial Black" panose="020B0A04020102020204" pitchFamily="34" charset="0"/>
              </a:rPr>
              <a:t>ther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 থেকে শেষ পর্যন্ত বসে। </a:t>
            </a:r>
            <a:endParaRPr lang="bn-IN" sz="4000" b="1" dirty="0" smtClean="0"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Arial Black" panose="020B0A04020102020204" pitchFamily="34" charset="0"/>
              </a:rPr>
              <a:t>NB- than most other/than few other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 যাবে। 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86200"/>
            <a:ext cx="11887200" cy="1200329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Comp-She was wiser than most other women .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Sup- She was one of the wisest women.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5105400"/>
            <a:ext cx="11811000" cy="156966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saturation sat="3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Comp- Fox is cleverer than few other animals in the forest.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Sup- Fox is one the cleverest animals in the forest.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1817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More exercise for practice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12192000" cy="5509200"/>
          </a:xfrm>
          <a:prstGeom prst="rect">
            <a:avLst/>
          </a:prstGeom>
          <a:solidFill>
            <a:srgbClr val="00CC99"/>
          </a:solidFill>
          <a:ln w="76200">
            <a:solidFill>
              <a:srgbClr val="C000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Chittagong is </a:t>
            </a:r>
            <a:r>
              <a:rPr lang="en-US" sz="3200" dirty="0" err="1" smtClean="0">
                <a:latin typeface="Arial Black" panose="020B0A04020102020204" pitchFamily="34" charset="0"/>
              </a:rPr>
              <a:t>biggar</a:t>
            </a:r>
            <a:r>
              <a:rPr lang="en-US" sz="3200" dirty="0" smtClean="0">
                <a:latin typeface="Arial Black" panose="020B0A04020102020204" pitchFamily="34" charset="0"/>
              </a:rPr>
              <a:t> than any other sea-port in the world.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Hamlet is more popular than most other dramas.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Arabian Nights was better than most other stories. 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Arial Black" panose="020B0A04020102020204" pitchFamily="34" charset="0"/>
              </a:rPr>
              <a:t>Joya</a:t>
            </a:r>
            <a:r>
              <a:rPr lang="en-US" sz="3200" dirty="0" smtClean="0">
                <a:latin typeface="Arial Black" panose="020B0A04020102020204" pitchFamily="34" charset="0"/>
              </a:rPr>
              <a:t> was worse than any other girl in the class.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Akbar was greater than all other kings of India. 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Arial Black" panose="020B0A04020102020204" pitchFamily="34" charset="0"/>
              </a:rPr>
              <a:t>Nazim</a:t>
            </a:r>
            <a:r>
              <a:rPr lang="en-US" sz="3200" dirty="0" smtClean="0">
                <a:latin typeface="Arial Black" panose="020B0A04020102020204" pitchFamily="34" charset="0"/>
              </a:rPr>
              <a:t> is taller than few other students in the class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Dhaka is older than any other city in Bangladesh.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Iron is more useful than most other metals. 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The Padma is larger than all other rivers.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 Black" panose="020B0A04020102020204" pitchFamily="34" charset="0"/>
              </a:rPr>
              <a:t>Cricket is more enjoyable than any other game.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Image result for dhaka cit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326" y="0"/>
            <a:ext cx="12168673" cy="87493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Positive to Comparative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12192000" cy="584775"/>
          </a:xfrm>
          <a:prstGeom prst="rect">
            <a:avLst/>
          </a:prstGeom>
          <a:solidFill>
            <a:srgbClr val="99CC00"/>
          </a:solidFill>
          <a:ln w="38100"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Arial Black" panose="020B0A04020102020204" pitchFamily="34" charset="0"/>
              </a:rPr>
              <a:t>No other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নিয়ম 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16" y="1600200"/>
            <a:ext cx="12192000" cy="3170099"/>
          </a:xfrm>
          <a:prstGeom prst="rect">
            <a:avLst/>
          </a:prstGeom>
          <a:solidFill>
            <a:srgbClr val="00CC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>
                <a:latin typeface="Arial Black" panose="020B0A04020102020204" pitchFamily="34" charset="0"/>
              </a:rPr>
              <a:t>Sub+Verb</a:t>
            </a:r>
            <a:r>
              <a:rPr lang="en-US" sz="4000" b="1" dirty="0" smtClean="0">
                <a:latin typeface="Arial Black" panose="020B0A04020102020204" pitchFamily="34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Positive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form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t</a:t>
            </a:r>
            <a:r>
              <a:rPr lang="en-US" sz="4000" b="1" dirty="0" smtClean="0">
                <a:latin typeface="Arial Black" panose="020B0A04020102020204" pitchFamily="34" charset="0"/>
              </a:rPr>
              <a:t>han any other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other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Verb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NB- No other, as…as, so…as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95897"/>
            <a:ext cx="12192000" cy="2062103"/>
          </a:xfrm>
          <a:prstGeom prst="rect">
            <a:avLst/>
          </a:prstGeom>
          <a:solidFill>
            <a:srgbClr val="33CC33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Black" panose="020B0A04020102020204" pitchFamily="34" charset="0"/>
              </a:rPr>
              <a:t>Posi</a:t>
            </a:r>
            <a:r>
              <a:rPr lang="en-US" sz="3200" dirty="0" smtClean="0">
                <a:latin typeface="Arial Black" panose="020B0A04020102020204" pitchFamily="34" charset="0"/>
              </a:rPr>
              <a:t>- No other river in Bangladesh is as mighty as the Padma.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Com- The Padma is mightier than any other river in Bangladesh.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55" y="0"/>
            <a:ext cx="12192000" cy="1346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Very few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 নিয়ম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12192000" cy="3170099"/>
          </a:xfrm>
          <a:prstGeom prst="rect">
            <a:avLst/>
          </a:prstGeom>
          <a:solidFill>
            <a:srgbClr val="00CC99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latin typeface="Arial Black" panose="020B0A04020102020204" pitchFamily="34" charset="0"/>
              </a:rPr>
              <a:t>Sub+Verb</a:t>
            </a:r>
            <a:r>
              <a:rPr lang="en-US" sz="4000" b="1" dirty="0" smtClean="0">
                <a:latin typeface="Arial Black" panose="020B0A04020102020204" pitchFamily="34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Singular form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latin typeface="Arial Black" panose="020B0A04020102020204" pitchFamily="34" charset="0"/>
              </a:rPr>
              <a:t>Positive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form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t</a:t>
            </a:r>
            <a:r>
              <a:rPr lang="en-US" sz="4000" b="1" dirty="0" smtClean="0">
                <a:latin typeface="Arial Black" panose="020B0A04020102020204" pitchFamily="34" charset="0"/>
              </a:rPr>
              <a:t>han most other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f</a:t>
            </a:r>
            <a:r>
              <a:rPr lang="en-US" sz="4000" b="1" dirty="0" smtClean="0">
                <a:latin typeface="Arial Black" panose="020B0A04020102020204" pitchFamily="34" charset="0"/>
              </a:rPr>
              <a:t>ew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Verb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NB- very few, as…as, so…as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77236"/>
            <a:ext cx="12192000" cy="2062103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Black" panose="020B0A04020102020204" pitchFamily="34" charset="0"/>
              </a:rPr>
              <a:t>Posi</a:t>
            </a:r>
            <a:r>
              <a:rPr lang="en-US" sz="3200" dirty="0" smtClean="0">
                <a:latin typeface="Arial Black" panose="020B0A04020102020204" pitchFamily="34" charset="0"/>
              </a:rPr>
              <a:t>- Very few animals in the forest are as big as Elephant.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Com- Elephant is </a:t>
            </a:r>
            <a:r>
              <a:rPr lang="en-US" sz="3200" dirty="0" err="1" smtClean="0">
                <a:latin typeface="Arial Black" panose="020B0A04020102020204" pitchFamily="34" charset="0"/>
              </a:rPr>
              <a:t>biggar</a:t>
            </a:r>
            <a:r>
              <a:rPr lang="en-US" sz="3200" dirty="0" smtClean="0">
                <a:latin typeface="Arial Black" panose="020B0A04020102020204" pitchFamily="34" charset="0"/>
              </a:rPr>
              <a:t> than most other animals in the forest.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2"/>
            <a:ext cx="12192000" cy="6878806"/>
          </a:xfrm>
          <a:prstGeom prst="rect">
            <a:avLst/>
          </a:prstGeom>
          <a:solidFill>
            <a:srgbClr val="66FF33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n w="11430">
                  <a:solidFill>
                    <a:srgbClr val="CC33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Identification </a:t>
            </a:r>
          </a:p>
          <a:p>
            <a:pPr algn="ctr"/>
            <a:r>
              <a:rPr lang="en-US" sz="11500" b="1" dirty="0">
                <a:ln w="11430">
                  <a:solidFill>
                    <a:srgbClr val="CC33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of</a:t>
            </a:r>
          </a:p>
          <a:p>
            <a:pPr algn="ctr"/>
            <a:r>
              <a:rPr lang="en-US" sz="11500" b="1" dirty="0">
                <a:ln w="11430">
                  <a:solidFill>
                    <a:srgbClr val="CC33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1500" b="1" dirty="0" smtClean="0">
                <a:ln w="11430">
                  <a:solidFill>
                    <a:srgbClr val="CC33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degree</a:t>
            </a:r>
          </a:p>
          <a:p>
            <a:pPr algn="ctr"/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37175"/>
          </a:xfrm>
          <a:prstGeom prst="rect">
            <a:avLst/>
          </a:prstGeom>
          <a:solidFill>
            <a:srgbClr val="FF0066"/>
          </a:solidFill>
          <a:ln w="571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a</a:t>
            </a:r>
            <a:r>
              <a:rPr lang="en-US" sz="3200" b="1" dirty="0" smtClean="0">
                <a:latin typeface="Arial Black" panose="020B0A04020102020204" pitchFamily="34" charset="0"/>
              </a:rPr>
              <a:t>s…as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Comparative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নিয়ম 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12192000" cy="3170099"/>
          </a:xfrm>
          <a:prstGeom prst="rec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শেষের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NP+Verb+not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বসে</a:t>
            </a:r>
            <a:endParaRPr lang="en-US" sz="4000" b="1" dirty="0" smtClean="0"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Comparative form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000" b="1" dirty="0">
                <a:latin typeface="Arial Black" panose="020B0A04020102020204" pitchFamily="34" charset="0"/>
                <a:cs typeface="NikoshBAN" panose="02000000000000000000" pitchFamily="2" charset="0"/>
              </a:rPr>
              <a:t>t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han+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NP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NB- as… as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বাদ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যাবে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। </a:t>
            </a:r>
            <a:endParaRPr lang="bn-IN" sz="4000" b="1" dirty="0" smtClean="0"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NB-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প্রদত্ত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Sentenceটি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Negative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হলে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not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বসবে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12192000" cy="1323439"/>
          </a:xfrm>
          <a:prstGeom prst="rect">
            <a:avLst/>
          </a:prstGeom>
          <a:solidFill>
            <a:srgbClr val="FF33CC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 Black" panose="020B0A04020102020204" pitchFamily="34" charset="0"/>
              </a:rPr>
              <a:t>Posi</a:t>
            </a:r>
            <a:r>
              <a:rPr lang="en-US" sz="4000" dirty="0" smtClean="0">
                <a:latin typeface="Arial Black" panose="020B0A04020102020204" pitchFamily="34" charset="0"/>
              </a:rPr>
              <a:t>- He was 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as</a:t>
            </a:r>
            <a:r>
              <a:rPr lang="en-US" sz="4000" dirty="0" smtClean="0">
                <a:latin typeface="Arial Black" panose="020B0A04020102020204" pitchFamily="34" charset="0"/>
              </a:rPr>
              <a:t> clever 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as</a:t>
            </a:r>
            <a:r>
              <a:rPr lang="en-US" sz="4000" dirty="0" smtClean="0">
                <a:latin typeface="Arial Black" panose="020B0A04020102020204" pitchFamily="34" charset="0"/>
              </a:rPr>
              <a:t> the fox.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Com- The fox was 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not</a:t>
            </a:r>
            <a:r>
              <a:rPr lang="en-US" sz="4000" dirty="0" smtClean="0">
                <a:latin typeface="Arial Black" panose="020B0A04020102020204" pitchFamily="34" charset="0"/>
              </a:rPr>
              <a:t> cleverer than He.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5" y="5562600"/>
            <a:ext cx="12192000" cy="1323439"/>
          </a:xfrm>
          <a:prstGeom prst="rect">
            <a:avLst/>
          </a:prstGeom>
          <a:solidFill>
            <a:srgbClr val="CC33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 Black" panose="020B0A04020102020204" pitchFamily="34" charset="0"/>
              </a:rPr>
              <a:t>Posi</a:t>
            </a:r>
            <a:r>
              <a:rPr lang="en-US" sz="4000" dirty="0" smtClean="0">
                <a:latin typeface="Arial Black" panose="020B0A04020102020204" pitchFamily="34" charset="0"/>
              </a:rPr>
              <a:t>- Rani is not so beautiful as </a:t>
            </a:r>
            <a:r>
              <a:rPr lang="en-US" sz="4000" dirty="0" err="1" smtClean="0">
                <a:latin typeface="Arial Black" panose="020B0A04020102020204" pitchFamily="34" charset="0"/>
              </a:rPr>
              <a:t>Rina</a:t>
            </a:r>
            <a:r>
              <a:rPr lang="en-US" sz="4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Com- </a:t>
            </a:r>
            <a:r>
              <a:rPr lang="en-US" sz="4000" dirty="0" err="1" smtClean="0">
                <a:latin typeface="Arial Black" panose="020B0A04020102020204" pitchFamily="34" charset="0"/>
              </a:rPr>
              <a:t>Rina</a:t>
            </a:r>
            <a:r>
              <a:rPr lang="en-US" sz="4000" dirty="0" smtClean="0">
                <a:latin typeface="Arial Black" panose="020B0A04020102020204" pitchFamily="34" charset="0"/>
              </a:rPr>
              <a:t> is more beautiful than Rani. 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216" y="0"/>
            <a:ext cx="12192000" cy="95113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Exercise </a:t>
            </a:r>
            <a:r>
              <a:rPr lang="en-US" sz="36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3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or Practice</a:t>
            </a:r>
            <a:endParaRPr lang="en-US" sz="3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12192000" cy="5632311"/>
          </a:xfrm>
          <a:prstGeom prst="rect">
            <a:avLst/>
          </a:prstGeom>
          <a:solidFill>
            <a:srgbClr val="0066FF"/>
          </a:solidFill>
          <a:ln w="762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No other food on the menu was as cheap as vegetable fry.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Very few metals are so precious as Gold. 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Cure is not so good as prevention.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He is as tall as his father.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Very few persons in the company was as mighty as </a:t>
            </a:r>
            <a:r>
              <a:rPr lang="en-US" sz="3600" dirty="0" err="1" smtClean="0">
                <a:latin typeface="Arial Black" panose="020B0A04020102020204" pitchFamily="34" charset="0"/>
              </a:rPr>
              <a:t>Hiron</a:t>
            </a:r>
            <a:r>
              <a:rPr lang="en-US" sz="3600" dirty="0" smtClean="0">
                <a:latin typeface="Arial Black" panose="020B0A040201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No other ship in the world was so big as the Titanic.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No other flower is as beautiful as the rose.  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551" y="6220"/>
            <a:ext cx="12192000" cy="1270575"/>
          </a:xfrm>
          <a:prstGeom prst="rect">
            <a:avLst/>
          </a:prstGeom>
          <a:solidFill>
            <a:srgbClr val="00CC99"/>
          </a:solidFill>
          <a:ln w="5715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Positive to Superlative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12192000" cy="1194375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 other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Superlative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নিয়ম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12192000" cy="28007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4400" b="1" dirty="0" smtClean="0">
                <a:latin typeface="Arial Black" panose="020B0A04020102020204" pitchFamily="34" charset="0"/>
              </a:rPr>
              <a:t> </a:t>
            </a:r>
            <a:r>
              <a:rPr lang="en-US" sz="4400" b="1" dirty="0" err="1" smtClean="0">
                <a:latin typeface="Arial Black" panose="020B0A04020102020204" pitchFamily="34" charset="0"/>
              </a:rPr>
              <a:t>Sub+Verb</a:t>
            </a:r>
            <a:r>
              <a:rPr lang="en-US" sz="4400" b="1" dirty="0" smtClean="0">
                <a:latin typeface="Arial Black" panose="020B0A04020102020204" pitchFamily="34" charset="0"/>
              </a:rPr>
              <a:t>+ the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400" b="1" dirty="0" smtClean="0">
                <a:latin typeface="Arial Black" panose="020B0A04020102020204" pitchFamily="34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</a:rPr>
              <a:t>Positive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Superlative form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400" b="1" dirty="0" smtClean="0">
                <a:latin typeface="Arial Black" panose="020B0A04020102020204" pitchFamily="34" charset="0"/>
              </a:rPr>
              <a:t> </a:t>
            </a:r>
            <a:r>
              <a:rPr lang="en-US" sz="4400" b="1" dirty="0">
                <a:latin typeface="Arial Black" panose="020B0A04020102020204" pitchFamily="34" charset="0"/>
              </a:rPr>
              <a:t>o</a:t>
            </a:r>
            <a:r>
              <a:rPr lang="en-US" sz="4400" b="1" dirty="0" smtClean="0">
                <a:latin typeface="Arial Black" panose="020B0A04020102020204" pitchFamily="34" charset="0"/>
              </a:rPr>
              <a:t>ther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Verb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4400" b="1" dirty="0" smtClean="0">
                <a:latin typeface="Arial Black" panose="020B0A04020102020204" pitchFamily="34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</a:rPr>
              <a:t>NB-other, as…as, so…as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smtClean="0">
                <a:latin typeface="Arial Black" panose="020B0A04020102020204" pitchFamily="34" charset="0"/>
              </a:rPr>
              <a:t> 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Arial Black" panose="020B0A04020102020204" pitchFamily="34" charset="0"/>
              </a:rPr>
              <a:t>P</a:t>
            </a:r>
            <a:r>
              <a:rPr lang="en-US" sz="3200" dirty="0" err="1" smtClean="0">
                <a:latin typeface="Arial Black" panose="020B0A04020102020204" pitchFamily="34" charset="0"/>
              </a:rPr>
              <a:t>os</a:t>
            </a:r>
            <a:r>
              <a:rPr lang="en-US" sz="3200" dirty="0" smtClean="0">
                <a:latin typeface="Arial Black" panose="020B0A04020102020204" pitchFamily="34" charset="0"/>
              </a:rPr>
              <a:t>-No other country in the world is as rich as France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Sup- France is the richest country in the world.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111817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Arial Black" panose="020B0A04020102020204" pitchFamily="34" charset="0"/>
              </a:rPr>
              <a:t>Very few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32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Superlative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করার নিয়ম 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12192000" cy="2800767"/>
          </a:xfrm>
          <a:prstGeom prst="rect">
            <a:avLst/>
          </a:prstGeom>
          <a:solidFill>
            <a:srgbClr val="33CC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 err="1" smtClean="0">
                <a:latin typeface="Arial Black" panose="020B0A04020102020204" pitchFamily="34" charset="0"/>
              </a:rPr>
              <a:t>Sub+Verb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Arial Black" panose="020B0A04020102020204" pitchFamily="34" charset="0"/>
                <a:cs typeface="NikoshBAN" panose="02000000000000000000" pitchFamily="2" charset="0"/>
              </a:rPr>
              <a:t>Singular+one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 of the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Positive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Superlative form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Few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Arial Black" panose="020B0A04020102020204" pitchFamily="34" charset="0"/>
                <a:cs typeface="NikoshBAN" panose="02000000000000000000" pitchFamily="2" charset="0"/>
              </a:rPr>
              <a:t>Verb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 smtClean="0"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NB- very few, as…as, so…as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6699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 Black" panose="020B0A04020102020204" pitchFamily="34" charset="0"/>
              </a:rPr>
              <a:t>Pos</a:t>
            </a:r>
            <a:r>
              <a:rPr lang="en-US" sz="3600" dirty="0" smtClean="0">
                <a:latin typeface="Arial Black" panose="020B0A04020102020204" pitchFamily="34" charset="0"/>
              </a:rPr>
              <a:t>-Very few poets are so great as </a:t>
            </a:r>
            <a:r>
              <a:rPr lang="en-US" sz="3600" dirty="0" err="1" smtClean="0">
                <a:latin typeface="Arial Black" panose="020B0A04020102020204" pitchFamily="34" charset="0"/>
              </a:rPr>
              <a:t>Kazi</a:t>
            </a:r>
            <a:r>
              <a:rPr lang="en-US" sz="3600" dirty="0" smtClean="0"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latin typeface="Arial Black" panose="020B0A04020102020204" pitchFamily="34" charset="0"/>
              </a:rPr>
              <a:t>Nazrul</a:t>
            </a:r>
            <a:r>
              <a:rPr lang="en-US" sz="36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Sup-</a:t>
            </a:r>
            <a:r>
              <a:rPr lang="en-US" sz="3600" dirty="0" err="1" smtClean="0">
                <a:latin typeface="Arial Black" panose="020B0A04020102020204" pitchFamily="34" charset="0"/>
              </a:rPr>
              <a:t>Kazi</a:t>
            </a:r>
            <a:r>
              <a:rPr lang="en-US" sz="3600" dirty="0" smtClean="0"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latin typeface="Arial Black" panose="020B0A04020102020204" pitchFamily="34" charset="0"/>
              </a:rPr>
              <a:t>Nazrul</a:t>
            </a:r>
            <a:r>
              <a:rPr lang="en-US" sz="3600" dirty="0" smtClean="0">
                <a:latin typeface="Arial Black" panose="020B0A04020102020204" pitchFamily="34" charset="0"/>
              </a:rPr>
              <a:t> is one of the greatest poets.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43400"/>
            <a:ext cx="12192000" cy="12442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000" dirty="0" err="1" smtClean="0">
                <a:latin typeface="Arial Black" panose="020B0A04020102020204" pitchFamily="34" charset="0"/>
              </a:rPr>
              <a:t>Pos</a:t>
            </a:r>
            <a:r>
              <a:rPr lang="en-US" sz="3000" dirty="0" smtClean="0">
                <a:latin typeface="Arial Black" panose="020B0A04020102020204" pitchFamily="34" charset="0"/>
              </a:rPr>
              <a:t>-Very few boys in the town were as clever as Rahim. </a:t>
            </a:r>
          </a:p>
          <a:p>
            <a:r>
              <a:rPr lang="en-US" sz="3000" dirty="0" smtClean="0">
                <a:latin typeface="Arial Black" panose="020B0A04020102020204" pitchFamily="34" charset="0"/>
              </a:rPr>
              <a:t>Sup-Rahim was one of the cleverest boys in the town. </a:t>
            </a:r>
            <a:endParaRPr lang="en-US" sz="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79041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r>
              <a:rPr lang="en-US" sz="32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44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r>
              <a:rPr lang="en-US" sz="32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rcis</a:t>
            </a:r>
            <a:r>
              <a:rPr lang="en-US" sz="4400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331" y="1536174"/>
            <a:ext cx="12192000" cy="517064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000" dirty="0">
                <a:latin typeface="Arial Black" panose="020B0A04020102020204" pitchFamily="34" charset="0"/>
              </a:rPr>
              <a:t>No other food on the menu was as cheap as vegetable fry.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>
                <a:latin typeface="Arial Black" panose="020B0A04020102020204" pitchFamily="34" charset="0"/>
              </a:rPr>
              <a:t>Very few metals are so precious as Gold.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>
                <a:latin typeface="Arial Black" panose="020B0A04020102020204" pitchFamily="34" charset="0"/>
              </a:rPr>
              <a:t>Very few persons in the company was as mighty as </a:t>
            </a:r>
            <a:r>
              <a:rPr lang="en-US" sz="3000" dirty="0" err="1">
                <a:latin typeface="Arial Black" panose="020B0A04020102020204" pitchFamily="34" charset="0"/>
              </a:rPr>
              <a:t>Hiron</a:t>
            </a:r>
            <a:r>
              <a:rPr lang="en-US" sz="3000" dirty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>
                <a:latin typeface="Arial Black" panose="020B0A04020102020204" pitchFamily="34" charset="0"/>
              </a:rPr>
              <a:t>No other ship in the world was so big as the Titanic.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>
                <a:latin typeface="Arial Black" panose="020B0A04020102020204" pitchFamily="34" charset="0"/>
              </a:rPr>
              <a:t>No other flower is as beautiful as the rose</a:t>
            </a:r>
            <a:r>
              <a:rPr lang="en-US" sz="3000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Arial Black" panose="020B0A04020102020204" pitchFamily="34" charset="0"/>
              </a:rPr>
              <a:t>Very few things are so useful as paper.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Arial Black" panose="020B0A04020102020204" pitchFamily="34" charset="0"/>
              </a:rPr>
              <a:t>No other invention in the modern is as great as electricity.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>
                <a:latin typeface="Arial Black" panose="020B0A04020102020204" pitchFamily="34" charset="0"/>
              </a:rPr>
              <a:t>Very few women are so clever as she.   </a:t>
            </a:r>
            <a:endParaRPr lang="en-US" sz="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7" y="304800"/>
            <a:ext cx="12108094" cy="6324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22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8800" dirty="0">
                <a:ln>
                  <a:solidFill>
                    <a:schemeClr val="bg1"/>
                  </a:solidFill>
                </a:ln>
                <a:latin typeface="Cooper Black" panose="0208090404030B020404" pitchFamily="18" charset="0"/>
              </a:rPr>
              <a:t>Positive degree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42" y="1524000"/>
            <a:ext cx="12175958" cy="5310673"/>
          </a:xfrm>
          <a:prstGeom prst="rect">
            <a:avLst/>
          </a:prstGeom>
          <a:solidFill>
            <a:srgbClr val="66FF33"/>
          </a:solidFill>
          <a:ln w="7620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7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</a:t>
            </a:r>
            <a:r>
              <a:rPr lang="en-US" sz="7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7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tonnyMJ" pitchFamily="2" charset="0"/>
              </a:rPr>
              <a:t>adjective 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`¦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viv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e¨w³ </a:t>
            </a:r>
            <a:r>
              <a:rPr lang="en-US" sz="7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7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বস্তু</a:t>
            </a:r>
            <a:r>
              <a:rPr lang="en-US" sz="7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7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cÖvbxi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eywS‡q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Kej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¸‡bi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K_v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utonnyMJ" pitchFamily="2" charset="0"/>
              </a:rPr>
              <a:t> positive degree</a:t>
            </a:r>
            <a:r>
              <a:rPr lang="en-US" sz="7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7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7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7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igers hun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2" y="0"/>
            <a:ext cx="12167937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953000"/>
            <a:ext cx="12192000" cy="1780639"/>
          </a:xfrm>
          <a:prstGeom prst="rect">
            <a:avLst/>
          </a:prstGeom>
          <a:pattFill prst="sphere">
            <a:fgClr>
              <a:srgbClr val="CC330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This is a very big tiger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43873" cy="6841958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3800" dirty="0">
                <a:ln w="38100">
                  <a:solidFill>
                    <a:srgbClr val="C00000"/>
                  </a:solidFill>
                </a:ln>
                <a:latin typeface="Cooper Black" panose="0208090404030B020404" pitchFamily="18" charset="0"/>
              </a:rPr>
              <a:t>STRUCTURE</a:t>
            </a:r>
          </a:p>
          <a:p>
            <a:pPr algn="ctr"/>
            <a:r>
              <a:rPr lang="en-US" sz="8800" dirty="0">
                <a:ln w="38100">
                  <a:solidFill>
                    <a:srgbClr val="C00000"/>
                  </a:solidFill>
                </a:ln>
                <a:latin typeface="Cooper Black" panose="0208090404030B020404" pitchFamily="18" charset="0"/>
              </a:rPr>
              <a:t> </a:t>
            </a:r>
            <a:r>
              <a:rPr lang="en-US" sz="9600" dirty="0">
                <a:ln w="38100">
                  <a:solidFill>
                    <a:srgbClr val="C00000"/>
                  </a:solidFill>
                </a:ln>
                <a:latin typeface="Cooper Black" panose="0208090404030B020404" pitchFamily="18" charset="0"/>
              </a:rPr>
              <a:t>OF</a:t>
            </a:r>
          </a:p>
          <a:p>
            <a:pPr algn="ctr"/>
            <a:r>
              <a:rPr lang="en-US" sz="8800" dirty="0">
                <a:ln w="38100">
                  <a:solidFill>
                    <a:srgbClr val="C00000"/>
                  </a:solidFill>
                </a:ln>
                <a:latin typeface="Cooper Black" panose="0208090404030B020404" pitchFamily="18" charset="0"/>
              </a:rPr>
              <a:t> POSITIVE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41958"/>
          </a:xfrm>
          <a:prstGeom prst="rect">
            <a:avLst/>
          </a:prstGeom>
          <a:solidFill>
            <a:srgbClr val="66FF33"/>
          </a:solidFill>
          <a:ln w="76200">
            <a:solidFill>
              <a:srgbClr val="FF0000"/>
            </a:solidFill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Positive</a:t>
            </a:r>
            <a:r>
              <a:rPr lang="en-US" sz="8800" b="1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 degre</a:t>
            </a:r>
            <a:r>
              <a:rPr lang="en-US" sz="11500" b="1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 </a:t>
            </a:r>
          </a:p>
          <a:p>
            <a:pPr algn="ctr"/>
            <a:r>
              <a:rPr lang="en-US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115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wZb</a:t>
            </a:r>
            <a:r>
              <a:rPr lang="en-US" sz="11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b="1" spc="300" dirty="0" err="1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115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115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MwVZ n‡Z </a:t>
            </a:r>
            <a:r>
              <a:rPr lang="en-US" sz="115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cv‡i</a:t>
            </a:r>
            <a:endParaRPr lang="en-US" sz="96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084"/>
            <a:ext cx="12192000" cy="3108543"/>
          </a:xfrm>
          <a:prstGeom prst="rect">
            <a:avLst/>
          </a:prstGeom>
          <a:solidFill>
            <a:srgbClr val="3208A8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Subject + verb  +  positive form of adjective + object</a:t>
            </a:r>
          </a:p>
          <a:p>
            <a:pPr marL="342900" indent="-342900"/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121920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486400"/>
            <a:ext cx="120396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It is a very nice scenery.</a:t>
            </a:r>
            <a:endParaRPr lang="en-US" sz="72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053"/>
            <a:ext cx="12192000" cy="323713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atin typeface="Cooper Black" panose="0208090404030B020404" pitchFamily="18" charset="0"/>
              </a:rPr>
              <a:t>2. No other+ Ext.+ verb+ as/so+ Positive+ as+ NP.</a:t>
            </a:r>
          </a:p>
          <a:p>
            <a:r>
              <a:rPr lang="en-US" sz="3600" dirty="0" smtClean="0">
                <a:latin typeface="Cooper Black" panose="0208090404030B020404" pitchFamily="18" charset="0"/>
              </a:rPr>
              <a:t>Ex- No other man in the village is as good as Rahim. 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" y="3429000"/>
            <a:ext cx="12115800" cy="3412959"/>
          </a:xfrm>
          <a:prstGeom prst="rect">
            <a:avLst/>
          </a:prstGeom>
          <a:gradFill>
            <a:gsLst>
              <a:gs pos="3400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atin typeface="Cooper Black" panose="0208090404030B020404" pitchFamily="18" charset="0"/>
              </a:rPr>
              <a:t>3. Very few+ Ext. Plural Verb+as/</a:t>
            </a:r>
            <a:r>
              <a:rPr lang="en-US" sz="3600" dirty="0" err="1" smtClean="0">
                <a:latin typeface="Cooper Black" panose="0208090404030B020404" pitchFamily="18" charset="0"/>
              </a:rPr>
              <a:t>so+positive+NP</a:t>
            </a:r>
            <a:r>
              <a:rPr lang="en-US" sz="3600" dirty="0" smtClean="0">
                <a:latin typeface="Cooper Black" panose="0208090404030B020404" pitchFamily="18" charset="0"/>
              </a:rPr>
              <a:t>.</a:t>
            </a:r>
          </a:p>
          <a:p>
            <a:r>
              <a:rPr lang="en-US" sz="3600" dirty="0" smtClean="0">
                <a:latin typeface="Cooper Black" panose="0208090404030B020404" pitchFamily="18" charset="0"/>
              </a:rPr>
              <a:t>Ex- Very few poets are as famous as </a:t>
            </a:r>
            <a:r>
              <a:rPr lang="en-US" sz="3600" dirty="0" err="1" smtClean="0">
                <a:latin typeface="Cooper Black" panose="0208090404030B020404" pitchFamily="18" charset="0"/>
              </a:rPr>
              <a:t>Kazi</a:t>
            </a:r>
            <a:r>
              <a:rPr lang="en-US" sz="3600" dirty="0" smtClean="0"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latin typeface="Cooper Black" panose="0208090404030B020404" pitchFamily="18" charset="0"/>
              </a:rPr>
              <a:t>Nazrul</a:t>
            </a:r>
            <a:r>
              <a:rPr lang="en-US" sz="3600" dirty="0" smtClean="0">
                <a:latin typeface="Cooper Black" panose="0208090404030B020404" pitchFamily="18" charset="0"/>
              </a:rPr>
              <a:t>.</a:t>
            </a:r>
            <a:endParaRPr lang="en-US" sz="36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1928</Words>
  <Application>Microsoft Office PowerPoint</Application>
  <PresentationFormat>Widescreen</PresentationFormat>
  <Paragraphs>237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Arial Rounded MT Bold</vt:lpstr>
      <vt:lpstr>Calibri</vt:lpstr>
      <vt:lpstr>Cooper Black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Charan High School</cp:lastModifiedBy>
  <cp:revision>374</cp:revision>
  <dcterms:created xsi:type="dcterms:W3CDTF">2015-07-22T03:10:35Z</dcterms:created>
  <dcterms:modified xsi:type="dcterms:W3CDTF">2020-05-08T10:23:34Z</dcterms:modified>
</cp:coreProperties>
</file>