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0" r:id="rId2"/>
    <p:sldId id="281" r:id="rId3"/>
    <p:sldId id="282" r:id="rId4"/>
    <p:sldId id="283" r:id="rId5"/>
    <p:sldId id="287" r:id="rId6"/>
    <p:sldId id="288" r:id="rId7"/>
    <p:sldId id="284" r:id="rId8"/>
    <p:sldId id="289" r:id="rId9"/>
    <p:sldId id="298" r:id="rId10"/>
    <p:sldId id="290" r:id="rId11"/>
    <p:sldId id="291" r:id="rId12"/>
    <p:sldId id="292" r:id="rId13"/>
    <p:sldId id="296" r:id="rId14"/>
    <p:sldId id="285" r:id="rId15"/>
    <p:sldId id="299" r:id="rId16"/>
    <p:sldId id="300" r:id="rId17"/>
    <p:sldId id="301" r:id="rId18"/>
    <p:sldId id="297" r:id="rId19"/>
    <p:sldId id="302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83" autoAdjust="0"/>
  </p:normalViewPr>
  <p:slideViewPr>
    <p:cSldViewPr>
      <p:cViewPr>
        <p:scale>
          <a:sx n="80" d="100"/>
          <a:sy n="80" d="100"/>
        </p:scale>
        <p:origin x="-10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7B549-2AA5-41BC-91C9-67F46B461CE7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9314D-7B71-45DC-8375-6A119ABDE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34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9314D-7B71-45DC-8375-6A119ABDE2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0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4E21-745F-41FD-AF3C-72A9BAFAE9EE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F851-F6AA-430D-B3BE-3951B9341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4E21-745F-41FD-AF3C-72A9BAFAE9EE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F851-F6AA-430D-B3BE-3951B9341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4E21-745F-41FD-AF3C-72A9BAFAE9EE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F851-F6AA-430D-B3BE-3951B9341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4E21-745F-41FD-AF3C-72A9BAFAE9EE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F851-F6AA-430D-B3BE-3951B9341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4E21-745F-41FD-AF3C-72A9BAFAE9EE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F851-F6AA-430D-B3BE-3951B9341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4E21-745F-41FD-AF3C-72A9BAFAE9EE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F851-F6AA-430D-B3BE-3951B9341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4E21-745F-41FD-AF3C-72A9BAFAE9EE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F851-F6AA-430D-B3BE-3951B9341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4E21-745F-41FD-AF3C-72A9BAFAE9EE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F851-F6AA-430D-B3BE-3951B9341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4E21-745F-41FD-AF3C-72A9BAFAE9EE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F851-F6AA-430D-B3BE-3951B9341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4E21-745F-41FD-AF3C-72A9BAFAE9EE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F851-F6AA-430D-B3BE-3951B9341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4E21-745F-41FD-AF3C-72A9BAFAE9EE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F851-F6AA-430D-B3BE-3951B9341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64E21-745F-41FD-AF3C-72A9BAFAE9EE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5F851-F6AA-430D-B3BE-3951B9341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audio" Target="../media/audio1.wav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mostofa.eco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005"/>
            <a:ext cx="9144000" cy="6674077"/>
          </a:xfrm>
          <a:prstGeom prst="rect">
            <a:avLst/>
          </a:prstGeom>
        </p:spPr>
      </p:pic>
      <p:pic>
        <p:nvPicPr>
          <p:cNvPr id="3" name="Picture 2" descr="C:\Users\DOEL\Desktop\gif=01\345743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613" y="4347022"/>
            <a:ext cx="3084387" cy="22061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1E764DB-E847-482D-9776-622B6D73576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RICE  ORYZA SATIVA  STAPLE FOOD FOR MILLIONS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031" y="6484072"/>
            <a:ext cx="9146031" cy="3739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9827" y="2943770"/>
            <a:ext cx="5403274" cy="140325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700" b="1" dirty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 </a:t>
            </a:r>
            <a:r>
              <a:rPr lang="bn-IN" sz="2700" b="1" dirty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ভুবনে</a:t>
            </a:r>
            <a:r>
              <a:rPr lang="bn-BD" sz="2700" b="1" dirty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সকলকে</a:t>
            </a:r>
            <a:r>
              <a:rPr lang="bn-IN" sz="2700" b="1" dirty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27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2700" b="1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48600" y="4902262"/>
            <a:ext cx="1229495" cy="1460871"/>
            <a:chOff x="11754838" y="5236954"/>
            <a:chExt cx="1939402" cy="2066798"/>
          </a:xfrm>
        </p:grpSpPr>
        <p:grpSp>
          <p:nvGrpSpPr>
            <p:cNvPr id="9" name="Group 8"/>
            <p:cNvGrpSpPr/>
            <p:nvPr/>
          </p:nvGrpSpPr>
          <p:grpSpPr>
            <a:xfrm>
              <a:off x="11754838" y="5236954"/>
              <a:ext cx="1939402" cy="2066798"/>
              <a:chOff x="11365001" y="5697118"/>
              <a:chExt cx="1939402" cy="206679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Marker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790883">
                <a:off x="11365001" y="5697118"/>
                <a:ext cx="1939402" cy="2066798"/>
              </a:xfrm>
              <a:prstGeom prst="rect">
                <a:avLst/>
              </a:prstGeom>
            </p:spPr>
          </p:pic>
          <p:sp>
            <p:nvSpPr>
              <p:cNvPr id="12" name="Flowchart: Magnetic Disk 11"/>
              <p:cNvSpPr/>
              <p:nvPr/>
            </p:nvSpPr>
            <p:spPr>
              <a:xfrm rot="938326">
                <a:off x="12053893" y="7234806"/>
                <a:ext cx="547125" cy="196926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Flowchart: Magnetic Disk 12"/>
              <p:cNvSpPr/>
              <p:nvPr/>
            </p:nvSpPr>
            <p:spPr>
              <a:xfrm rot="938326">
                <a:off x="12007340" y="7367275"/>
                <a:ext cx="521763" cy="147528"/>
              </a:xfrm>
              <a:prstGeom prst="flowChartMagneticDisk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" name="Flowchart: Magnetic Disk 13"/>
              <p:cNvSpPr/>
              <p:nvPr/>
            </p:nvSpPr>
            <p:spPr>
              <a:xfrm rot="938326">
                <a:off x="11992508" y="7514445"/>
                <a:ext cx="521763" cy="145695"/>
              </a:xfrm>
              <a:prstGeom prst="flowChartMagneticDisk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0" name="Freeform 9"/>
            <p:cNvSpPr/>
            <p:nvPr/>
          </p:nvSpPr>
          <p:spPr>
            <a:xfrm>
              <a:off x="12815888" y="6728926"/>
              <a:ext cx="129989" cy="129074"/>
            </a:xfrm>
            <a:custGeom>
              <a:avLst/>
              <a:gdLst>
                <a:gd name="connsiteX0" fmla="*/ 0 w 129989"/>
                <a:gd name="connsiteY0" fmla="*/ 71924 h 129074"/>
                <a:gd name="connsiteX1" fmla="*/ 71437 w 129989"/>
                <a:gd name="connsiteY1" fmla="*/ 29062 h 129074"/>
                <a:gd name="connsiteX2" fmla="*/ 114300 w 129989"/>
                <a:gd name="connsiteY2" fmla="*/ 487 h 129074"/>
                <a:gd name="connsiteX3" fmla="*/ 128587 w 129989"/>
                <a:gd name="connsiteY3" fmla="*/ 43349 h 129074"/>
                <a:gd name="connsiteX4" fmla="*/ 128587 w 129989"/>
                <a:gd name="connsiteY4" fmla="*/ 129074 h 12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989" h="129074">
                  <a:moveTo>
                    <a:pt x="0" y="71924"/>
                  </a:moveTo>
                  <a:cubicBezTo>
                    <a:pt x="23812" y="57637"/>
                    <a:pt x="47888" y="43780"/>
                    <a:pt x="71437" y="29062"/>
                  </a:cubicBezTo>
                  <a:cubicBezTo>
                    <a:pt x="85998" y="19961"/>
                    <a:pt x="97641" y="-3678"/>
                    <a:pt x="114300" y="487"/>
                  </a:cubicBezTo>
                  <a:cubicBezTo>
                    <a:pt x="128911" y="4139"/>
                    <a:pt x="126924" y="28381"/>
                    <a:pt x="128587" y="43349"/>
                  </a:cubicBezTo>
                  <a:cubicBezTo>
                    <a:pt x="131742" y="71749"/>
                    <a:pt x="128587" y="100499"/>
                    <a:pt x="128587" y="129074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60833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27695 -0.037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218 0.00277 L -0.58034 -0.03936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3" y="-210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0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3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914400"/>
            <a:ext cx="7772400" cy="2362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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কৃষিজোতঃ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খামারের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অধীনে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কৃষিজোত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(Agriculture Holding)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কষিজোত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জমিকে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কৃষিজোত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সবক’টি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গঠীত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3505200"/>
            <a:ext cx="4419601" cy="2819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90" y="3505200"/>
            <a:ext cx="4267200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8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029200" y="1066800"/>
            <a:ext cx="3886200" cy="2057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Striped Right Arrow 4"/>
          <p:cNvSpPr/>
          <p:nvPr/>
        </p:nvSpPr>
        <p:spPr>
          <a:xfrm>
            <a:off x="76200" y="838200"/>
            <a:ext cx="4267200" cy="2209800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589157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এ</a:t>
            </a:r>
            <a:r>
              <a:rPr lang="en-US" sz="4000" b="1" dirty="0" err="1">
                <a:ln w="1905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কক</a:t>
            </a:r>
            <a:r>
              <a:rPr lang="bn-BD" sz="4000" b="1" dirty="0">
                <a:ln w="1905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61158" y="3721407"/>
            <a:ext cx="6096000" cy="2514600"/>
          </a:xfrm>
          <a:prstGeom prst="wedgeEllipseCallout">
            <a:avLst>
              <a:gd name="adj1" fmla="val 34373"/>
              <a:gd name="adj2" fmla="val -8814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60071" y="4623076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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414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395" y="685800"/>
            <a:ext cx="51054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বিপণনঃ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752600"/>
            <a:ext cx="8458200" cy="23622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/>
              <a:buChar char="F"/>
            </a:pPr>
            <a:endParaRPr lang="en-US" sz="2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/>
              <a:buChar char="F"/>
            </a:pPr>
            <a:endParaRPr lang="en-US" sz="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/>
              <a:buChar char="F"/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বিপণনঃ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বাজারজাতকরণ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ভোক্তার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ক্রেতার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কৃষিপণ্যের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marL="514350" indent="-514350">
              <a:buAutoNum type="arabicParenBoth"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(২)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প্রাথমিক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বাজার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(৩)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মাধ্যমিক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পর্যায়ের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পাইকারি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বাজার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(৪)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চূড়ান্ত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পর্যায়ে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বন্দরভিত্তিক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বাজার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</a:p>
          <a:p>
            <a:endParaRPr lang="en-US" sz="27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F:\bangladesh_jute_trocknen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2" y="4343400"/>
            <a:ext cx="415095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jute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4191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74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1066800"/>
            <a:ext cx="8077200" cy="4876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/>
              <a:buChar char="F"/>
            </a:pP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সমস্যাঃ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বাজারজাতকরণ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সমস্যাগুলো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নিম্নরূপঃ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অনুন্নত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নিম্নমানের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নমুনাকরণের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অভাব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দারিদ্রতা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অগ্রীম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মধ্যস্বত্বভোগীদের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দৌরাত্ন্য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অজ্ঞতা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গুদামজাতকরণ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উঠানামা</a:t>
            </a:r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১০।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১১।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ত্রুটিপূর্ণ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ওজনব্যবস্থা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just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সমস্যাবলীর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এখানকার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কৃষকরা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ন্যায্য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51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685799" y="3505200"/>
            <a:ext cx="6096001" cy="2057400"/>
          </a:xfrm>
          <a:prstGeom prst="wedgeEllipseCallout">
            <a:avLst>
              <a:gd name="adj1" fmla="val 37433"/>
              <a:gd name="adj2" fmla="val -100491"/>
            </a:avLst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4000" b="1" dirty="0">
              <a:latin typeface="GangaSagarMJ" pitchFamily="2" charset="0"/>
              <a:cs typeface="GangaSagarMJ" pitchFamily="2" charset="0"/>
            </a:endParaRPr>
          </a:p>
        </p:txBody>
      </p:sp>
      <p:pic>
        <p:nvPicPr>
          <p:cNvPr id="5" name="Picture 4" descr="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457200"/>
            <a:ext cx="3962400" cy="2142055"/>
          </a:xfrm>
          <a:prstGeom prst="ellipse">
            <a:avLst/>
          </a:prstGeom>
          <a:ln w="63500" cap="rnd">
            <a:solidFill>
              <a:srgbClr val="FF66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lowchart: Decision 5"/>
          <p:cNvSpPr/>
          <p:nvPr/>
        </p:nvSpPr>
        <p:spPr>
          <a:xfrm>
            <a:off x="76200" y="457200"/>
            <a:ext cx="4572000" cy="1219200"/>
          </a:xfrm>
          <a:prstGeom prst="flowChartDecision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5964" y="777633"/>
            <a:ext cx="2930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bn-IN" sz="32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জোড়ায়</a:t>
            </a:r>
            <a:r>
              <a:rPr lang="en-US" sz="32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kern="11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কাজঃ</a:t>
            </a:r>
            <a:r>
              <a:rPr lang="en-US" sz="32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1148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  <a:sym typeface="Wingdings"/>
              </a:rPr>
              <a:t>  ৩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কৃষিপণ্যের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0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2223" y="533400"/>
            <a:ext cx="647700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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রাষ্ট্রেরঅংশগ্রহনঃ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828800"/>
            <a:ext cx="8458200" cy="5016758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/>
              <a:buChar char="F"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হলোঃ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উৎপাদনশীলতা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বৃদ্ধিঃ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উপকরণে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ভর্তুকি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পৌছান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সহজীকরণ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ঋণের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আওতা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বৃদ্ধি,সেচ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চাষাবাদ,উচ্চ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ফলনশীল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নিয়ন্ত্রণে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..</a:t>
            </a:r>
          </a:p>
          <a:p>
            <a:pPr algn="just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বিমার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প্রচলনঃপ্রাকৃতিক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দুর্যোগে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কৃষকদের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বিনষ্ট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দরিদ্র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নিঃস্ব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অসাহয়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----</a:t>
            </a:r>
          </a:p>
          <a:p>
            <a:pPr algn="just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অবকাঠামোগত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উন্নয়নঃ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গ্রাম্য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হাট-বাজারের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রাস্তাঘাট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নির্মান,সেতু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নির্মান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পাইকারি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গ্রামাঞ্চলের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সংগে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নদীবন্দরগুলো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আধুনিকরণ,নদীপথের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নাব্যতা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..   </a:t>
            </a:r>
          </a:p>
          <a:p>
            <a:pPr algn="just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ন্যায্যমূল্য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নিশ্চিতকরণঃ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সর্বনিম্ন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নির্ধারণের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কৃষকরা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ন্যায্যমূল্য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মধ্যস্বত্বভোগীদের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নিয়ন্ত্রণঃ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-------</a:t>
            </a:r>
          </a:p>
          <a:p>
            <a:pPr algn="just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সম্প্রসারণঃ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-------- </a:t>
            </a:r>
          </a:p>
          <a:p>
            <a:pPr algn="just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ভোক্তাস্বার্থ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রক্ষাঃ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সহনীয়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গুনগত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অক্ষন্ন,স্বাস্থ্য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মেশানো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দেওয়াসহ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মনিট্রিং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অংশগ্রহন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অপরিহার্য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2426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917700"/>
            <a:ext cx="5226050" cy="2933700"/>
          </a:xfrm>
          <a:prstGeom prst="ellipse">
            <a:avLst/>
          </a:prstGeom>
          <a:ln w="9525" cap="rnd">
            <a:solidFill>
              <a:srgbClr val="FF00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612775" y="5419724"/>
            <a:ext cx="7543800" cy="90487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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কৃষিপণ্যের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ন্যায্যমূল্য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প্রাপ্তিতে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3900" y="697115"/>
            <a:ext cx="4191000" cy="1015663"/>
          </a:xfrm>
          <a:prstGeom prst="rect">
            <a:avLst/>
          </a:prstGeom>
          <a:solidFill>
            <a:srgbClr val="00B050"/>
          </a:solidFill>
          <a:ln>
            <a:solidFill>
              <a:srgbClr val="FF00FF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6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bn-BD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48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IMAGE\Other image\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4673600" cy="2133600"/>
          </a:xfrm>
          <a:prstGeom prst="ellipse">
            <a:avLst/>
          </a:prstGeom>
          <a:ln w="6350" cap="rnd">
            <a:solidFill>
              <a:srgbClr val="FF66FF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463550" y="4038600"/>
            <a:ext cx="6216650" cy="2362200"/>
          </a:xfrm>
          <a:prstGeom prst="wedgeEllipseCallout">
            <a:avLst>
              <a:gd name="adj1" fmla="val 33626"/>
              <a:gd name="adj2" fmla="val -9016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4452717"/>
            <a:ext cx="4876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জোত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 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খামার 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Striped Right Arrow 4"/>
          <p:cNvSpPr/>
          <p:nvPr/>
        </p:nvSpPr>
        <p:spPr>
          <a:xfrm>
            <a:off x="152400" y="990599"/>
            <a:ext cx="3886200" cy="2095499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8399" y="1685379"/>
            <a:ext cx="2608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2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1"/>
          <p:cNvSpPr/>
          <p:nvPr/>
        </p:nvSpPr>
        <p:spPr>
          <a:xfrm>
            <a:off x="520505" y="381000"/>
            <a:ext cx="5194496" cy="1809428"/>
          </a:xfrm>
          <a:prstGeom prst="notchedRightArrow">
            <a:avLst/>
          </a:prstGeom>
          <a:solidFill>
            <a:srgbClr val="FF99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নাওঃ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10609" y="2362200"/>
            <a:ext cx="7809914" cy="40934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কৃষিজোতঃ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খামারের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অধীনে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কৃষিজোত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(Agriculture Holding)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 খামার 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 </a:t>
            </a:r>
            <a:r>
              <a:rPr lang="bn-IN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যথাঃ</a:t>
            </a:r>
            <a:endPara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ক্ষুদ্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রায়তন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দায়তন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জীবননি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র্বা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হী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ণি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জ্যিক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বিশেষায়িত খামার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বহুমুখী খামার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খামার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ব্যক্তি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ধীন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খামার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সমবায়ী খামার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8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457200"/>
            <a:ext cx="7620000" cy="960438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বাড়ীর কাজ</a:t>
            </a:r>
            <a:endParaRPr lang="en-US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486400" y="2514601"/>
            <a:ext cx="3124200" cy="2895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/>
              <a:buChar char="@"/>
            </a:pP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কৃষিপণ্য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বিপণনে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মধ্যস্বত্বভোগীদের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দৌরাত্ন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4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733800"/>
            <a:ext cx="1795882" cy="183337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" y="1219200"/>
            <a:ext cx="4038600" cy="487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3429000"/>
            <a:ext cx="32766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304800" y="1981200"/>
            <a:ext cx="4343400" cy="1447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4038600"/>
            <a:ext cx="533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0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1" y="3288487"/>
            <a:ext cx="7885150" cy="31123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8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  <a:latin typeface="ArhialkhanMJ" pitchFamily="2" charset="0"/>
              <a:ea typeface="NikoshBAN"/>
              <a:cs typeface="NikoshBAN"/>
            </a:endParaRPr>
          </a:p>
          <a:p>
            <a:pPr algn="ctr"/>
            <a:endParaRPr lang="en-US" sz="900" b="1" dirty="0" smtClean="0">
              <a:solidFill>
                <a:srgbClr val="002060"/>
              </a:solidFill>
              <a:latin typeface="ArhialkhanMJ" pitchFamily="2" charset="0"/>
              <a:ea typeface="NikoshBAN"/>
              <a:cs typeface="NikoshBAN"/>
            </a:endParaRP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ea typeface="NikoshBAN"/>
                <a:cs typeface="NikoshBAN" pitchFamily="2" charset="0"/>
              </a:rPr>
              <a:t>মুহাঃ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ea typeface="NikoshBAN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গোলাম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মোস্তফা</a:t>
            </a:r>
            <a:endParaRPr lang="bn-IN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বিএসএস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অনার্স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),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এমএসএস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অর্থনীতি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প্রভাষক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অর্থনীতি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বিভাগ</a:t>
            </a:r>
            <a:endParaRPr lang="bn-BD" sz="1600" dirty="0">
              <a:solidFill>
                <a:schemeClr val="tx1"/>
              </a:solidFill>
              <a:latin typeface="NikoshBAN" pitchFamily="2" charset="0"/>
              <a:ea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তালতলী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সরকারি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কলেজ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 </a:t>
            </a:r>
            <a:endParaRPr lang="bn-BD" sz="1600" dirty="0">
              <a:solidFill>
                <a:schemeClr val="tx1"/>
              </a:solidFill>
              <a:latin typeface="NikoshBAN" pitchFamily="2" charset="0"/>
              <a:ea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তালতলী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 </a:t>
            </a:r>
            <a:r>
              <a:rPr lang="bn-IN" sz="1600" dirty="0">
                <a:solidFill>
                  <a:schemeClr val="tx1"/>
                </a:solidFill>
                <a:latin typeface="NikoshBAN" pitchFamily="2" charset="0"/>
                <a:ea typeface="NikoshBAN"/>
                <a:cs typeface="NikoshBAN" pitchFamily="2" charset="0"/>
              </a:rPr>
              <a:t>, বরগুনা । 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01716-787448</a:t>
            </a:r>
          </a:p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</a:t>
            </a:r>
            <a:r>
              <a:rPr lang="bn-IN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mail: </a:t>
            </a:r>
            <a:r>
              <a:rPr lang="en-US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2"/>
              </a:rPr>
              <a:t>mostofa.eco@gmail.com</a:t>
            </a:r>
            <a:r>
              <a:rPr lang="bn-IN" sz="1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solidFill>
                <a:srgbClr val="002060"/>
              </a:solidFill>
              <a:latin typeface="NikoshBAN" pitchFamily="2" charset="0"/>
              <a:ea typeface="NikoshBAN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8725" y="838200"/>
            <a:ext cx="4672764" cy="182776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62000"/>
            <a:ext cx="2362200" cy="234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3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orwood\Desktop\saheda\international trade picture\l_obnion-pakistan-buisness_9-2-2015_196090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304800"/>
            <a:ext cx="20986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8894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9" y="2819400"/>
            <a:ext cx="3962401" cy="3429000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অর্থনীতি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পত্র </a:t>
            </a:r>
            <a:endPara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শ্রেনীঃ একাদশ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 : মানবিক</a:t>
            </a:r>
            <a:endParaRPr lang="bn-BD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  </a:t>
            </a:r>
            <a:endParaRPr lang="bn-BD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 সংখ্যাঃ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8০ 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০৯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খ্রি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endParaRPr lang="bn-BD" sz="3200" dirty="0" smtClean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914896" y="990600"/>
            <a:ext cx="4876800" cy="10668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ouque-flowers-source_ca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2468" y="2743200"/>
            <a:ext cx="299093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1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Noman\Downloads\sa-7201602181618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00200"/>
            <a:ext cx="4572000" cy="2514600"/>
          </a:xfrm>
          <a:prstGeom prst="rect">
            <a:avLst/>
          </a:prstGeom>
          <a:noFill/>
        </p:spPr>
      </p:pic>
      <p:pic>
        <p:nvPicPr>
          <p:cNvPr id="7" name="Picture 7" descr="C:\Users\Noman\Downloads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0"/>
            <a:ext cx="4419600" cy="2514600"/>
          </a:xfrm>
          <a:prstGeom prst="rect">
            <a:avLst/>
          </a:prstGeom>
          <a:noFill/>
        </p:spPr>
      </p:pic>
      <p:sp>
        <p:nvSpPr>
          <p:cNvPr id="9" name="Down Arrow Callout 8"/>
          <p:cNvSpPr/>
          <p:nvPr/>
        </p:nvSpPr>
        <p:spPr>
          <a:xfrm>
            <a:off x="2094016" y="562397"/>
            <a:ext cx="5181600" cy="1037803"/>
          </a:xfrm>
          <a:prstGeom prst="downArrowCallout">
            <a:avLst/>
          </a:prstGeom>
          <a:solidFill>
            <a:srgbClr val="FF66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4267200"/>
            <a:ext cx="4419600" cy="2514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267200"/>
            <a:ext cx="4572001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38600"/>
            <a:ext cx="4419600" cy="2801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9749"/>
            <a:ext cx="4419600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38599"/>
            <a:ext cx="4298868" cy="2801911"/>
          </a:xfrm>
          <a:prstGeom prst="rect">
            <a:avLst/>
          </a:prstGeom>
        </p:spPr>
      </p:pic>
      <p:pic>
        <p:nvPicPr>
          <p:cNvPr id="5" name="Picture 4" descr="Farmers-at-a-paddy-market-in-Jhenaaidah-13.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533400"/>
            <a:ext cx="4222668" cy="31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3200400"/>
            <a:ext cx="71628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কৃষিজোত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কৃষিপণ্যের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1752600"/>
            <a:ext cx="6172200" cy="10464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7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6382" y="1740229"/>
            <a:ext cx="4616648" cy="584775"/>
          </a:xfrm>
          <a:prstGeom prst="rect">
            <a:avLst/>
          </a:prstGeom>
          <a:solidFill>
            <a:srgbClr val="FF99CC"/>
          </a:solidFill>
          <a:ln>
            <a:solidFill>
              <a:srgbClr val="00B050"/>
            </a:solidFill>
          </a:ln>
          <a:scene3d>
            <a:camera prst="isometricOffAxis1Right"/>
            <a:lightRig rig="threePt" dir="t"/>
          </a:scene3d>
        </p:spPr>
        <p:txBody>
          <a:bodyPr vert="vert"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  <a:sym typeface="Wingdings 3"/>
              </a:rPr>
              <a:t>এই পাঠ শেষে শিক্ষার্থীরা </a:t>
            </a:r>
            <a:r>
              <a:rPr lang="bn-BD" sz="32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IN" sz="32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endParaRPr lang="en-US" sz="3200" dirty="0"/>
          </a:p>
        </p:txBody>
      </p:sp>
      <p:sp>
        <p:nvSpPr>
          <p:cNvPr id="5" name="Notched Right Arrow 4"/>
          <p:cNvSpPr/>
          <p:nvPr/>
        </p:nvSpPr>
        <p:spPr>
          <a:xfrm>
            <a:off x="340312" y="228600"/>
            <a:ext cx="3352800" cy="190500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1312" y="85793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457200" y="2971800"/>
            <a:ext cx="7620000" cy="297180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3101" y="3288149"/>
            <a:ext cx="6934200" cy="233910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endParaRPr lang="en-US" sz="1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কৃষিজোতের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স্বরুপ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bn-IN" sz="2400" dirty="0"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কৃষিপণ্যের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সমস্যাসমূহ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bn-IN" sz="2400" dirty="0">
                <a:latin typeface="NikoshBAN" pitchFamily="2" charset="0"/>
                <a:cs typeface="NikoshBAN" pitchFamily="2" charset="0"/>
              </a:rPr>
            </a:br>
            <a:r>
              <a:rPr lang="bn-IN" sz="2400" dirty="0"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24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কৃষিপণ্যের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অংশগ্রহণের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971800"/>
            <a:ext cx="7543799" cy="122154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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খামারঃ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ফলানোর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(Agriculture Farm)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1505243" y="89727"/>
            <a:ext cx="4057357" cy="1463040"/>
          </a:xfrm>
          <a:prstGeom prst="notchedRightArrow">
            <a:avLst/>
          </a:prstGeom>
          <a:solidFill>
            <a:srgbClr val="00B0F0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KalegongaMJ" pitchFamily="82" charset="0"/>
              <a:cs typeface="KalegongaMJ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542871"/>
            <a:ext cx="754379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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ts val="0"/>
              </a:spcBef>
              <a:buFont typeface="Wingdings"/>
              <a:buChar char="F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কৃষিজোত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কৃষিপণ্যের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বিপণন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বক্তব্য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Noman\Downloads\sa-7201602181618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853" y="4419600"/>
            <a:ext cx="4157847" cy="2285999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41" y="4419599"/>
            <a:ext cx="4419601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1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1888" y="381000"/>
            <a:ext cx="5014514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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খামারের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প্রকারভেদঃ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719" y="1295400"/>
            <a:ext cx="9144000" cy="556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6350">
            <a:solidFill>
              <a:srgbClr val="FF00FF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/>
              <a:t/>
            </a:r>
            <a:br>
              <a:rPr lang="bn-IN" sz="3600" dirty="0" smtClean="0"/>
            </a:br>
            <a:r>
              <a:rPr lang="bn-IN" sz="3600" dirty="0" smtClean="0"/>
              <a:t/>
            </a:r>
            <a:br>
              <a:rPr lang="bn-IN" sz="3600" dirty="0" smtClean="0"/>
            </a:br>
            <a:r>
              <a:rPr lang="bn-IN" sz="3600" dirty="0" smtClean="0"/>
              <a:t/>
            </a:r>
            <a:br>
              <a:rPr lang="bn-IN" sz="3600" dirty="0" smtClean="0"/>
            </a:b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609545"/>
              </p:ext>
            </p:extLst>
          </p:nvPr>
        </p:nvGraphicFramePr>
        <p:xfrm>
          <a:off x="255319" y="2362200"/>
          <a:ext cx="8686800" cy="4163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538"/>
                <a:gridCol w="2084462"/>
                <a:gridCol w="2128614"/>
                <a:gridCol w="2367186"/>
              </a:tblGrid>
              <a:tr h="144780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 </a:t>
                      </a:r>
                      <a:r>
                        <a:rPr lang="bn-IN" sz="28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ক্ষুদ্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রায়তন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খামার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 </a:t>
                      </a:r>
                      <a:r>
                        <a:rPr lang="bn-IN" sz="2800" b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বৃহ</a:t>
                      </a:r>
                      <a:r>
                        <a:rPr lang="en-US" sz="2800" b="0" dirty="0" err="1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দায়তন</a:t>
                      </a:r>
                      <a:r>
                        <a:rPr lang="en-US" sz="2800" b="0" baseline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b="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খামার</a:t>
                      </a:r>
                      <a:endParaRPr lang="en-US" sz="2800" b="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r>
                        <a:rPr lang="bn-IN" sz="28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জীবননি</a:t>
                      </a:r>
                      <a:r>
                        <a:rPr lang="en-US" sz="2800" b="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র্বা</a:t>
                      </a:r>
                      <a:r>
                        <a:rPr lang="bn-IN" sz="28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হী খামার</a:t>
                      </a:r>
                      <a:endParaRPr lang="en-US" sz="28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৪। </a:t>
                      </a:r>
                      <a:r>
                        <a:rPr lang="bn-IN" sz="28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ণি</a:t>
                      </a:r>
                      <a:r>
                        <a:rPr lang="bn-IN" sz="28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জ্যিক খামার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4264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৫। </a:t>
                      </a:r>
                      <a:r>
                        <a:rPr lang="bn-IN" sz="28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বিশেষায়িত খামার</a:t>
                      </a:r>
                      <a:endParaRPr 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৬। </a:t>
                      </a: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বহুমুখী খামার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৭।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মিশ্র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খামার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৮। </a:t>
                      </a:r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ব্যক্তি মালিকানা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ধীন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খামার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8970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৯। </a:t>
                      </a:r>
                      <a:r>
                        <a:rPr lang="bn-IN" sz="2800" dirty="0" smtClean="0">
                          <a:solidFill>
                            <a:srgbClr val="FF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সমবায়ী</a:t>
                      </a:r>
                      <a:r>
                        <a:rPr lang="bn-IN" sz="2800" baseline="0" dirty="0" smtClean="0">
                          <a:solidFill>
                            <a:srgbClr val="FF00FF"/>
                          </a:solidFill>
                          <a:latin typeface="NikoshBAN" pitchFamily="2" charset="0"/>
                          <a:cs typeface="NikoshBAN" pitchFamily="2" charset="0"/>
                        </a:rPr>
                        <a:t> খামার</a:t>
                      </a:r>
                      <a:endParaRPr lang="en-US" sz="2800" dirty="0">
                        <a:solidFill>
                          <a:srgbClr val="FF00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১০। </a:t>
                      </a:r>
                      <a:r>
                        <a:rPr lang="en-US" sz="280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যৌথ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খামার</a:t>
                      </a:r>
                      <a:r>
                        <a:rPr lang="en-US" sz="2800" baseline="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 smtClean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3600" y="1524000"/>
            <a:ext cx="4572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কৃষি খামার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১০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প্রকার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যথাঃ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20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713</Words>
  <Application>Microsoft Office PowerPoint</Application>
  <PresentationFormat>On-screen Show (4:3)</PresentationFormat>
  <Paragraphs>110</Paragraphs>
  <Slides>20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it's simple</dc:creator>
  <cp:lastModifiedBy>Hp</cp:lastModifiedBy>
  <cp:revision>225</cp:revision>
  <dcterms:created xsi:type="dcterms:W3CDTF">2016-11-01T14:45:31Z</dcterms:created>
  <dcterms:modified xsi:type="dcterms:W3CDTF">2020-05-09T06:41:09Z</dcterms:modified>
</cp:coreProperties>
</file>